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39B900-A269-4617-9F92-77F47AE5141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F081836-0C46-42E8-B755-E4C73EC21C42}">
      <dgm:prSet/>
      <dgm:spPr/>
      <dgm:t>
        <a:bodyPr/>
        <a:lstStyle/>
        <a:p>
          <a:r>
            <a:rPr lang="en-US"/>
            <a:t>Why Discuss Biases Now?</a:t>
          </a:r>
        </a:p>
      </dgm:t>
    </dgm:pt>
    <dgm:pt modelId="{743EF14E-1448-49BB-8CD0-C6C31F3DF390}" type="parTrans" cxnId="{6914EBCE-6D42-4357-B2D1-60719847120C}">
      <dgm:prSet/>
      <dgm:spPr/>
      <dgm:t>
        <a:bodyPr/>
        <a:lstStyle/>
        <a:p>
          <a:endParaRPr lang="en-US"/>
        </a:p>
      </dgm:t>
    </dgm:pt>
    <dgm:pt modelId="{D53605A5-FD30-47F5-A54D-EF68B7DFA477}" type="sibTrans" cxnId="{6914EBCE-6D42-4357-B2D1-60719847120C}">
      <dgm:prSet/>
      <dgm:spPr/>
      <dgm:t>
        <a:bodyPr/>
        <a:lstStyle/>
        <a:p>
          <a:endParaRPr lang="en-US"/>
        </a:p>
      </dgm:t>
    </dgm:pt>
    <dgm:pt modelId="{0BAB6426-25F0-4462-A25A-E92B19D1F793}">
      <dgm:prSet/>
      <dgm:spPr/>
      <dgm:t>
        <a:bodyPr/>
        <a:lstStyle/>
        <a:p>
          <a:r>
            <a:rPr lang="en-US"/>
            <a:t>Who Manages Biases?</a:t>
          </a:r>
        </a:p>
      </dgm:t>
    </dgm:pt>
    <dgm:pt modelId="{64434D97-2A2A-4709-8175-7A5655FEEE3C}" type="parTrans" cxnId="{B0E67705-6810-487D-B640-3CAE18A52CBA}">
      <dgm:prSet/>
      <dgm:spPr/>
      <dgm:t>
        <a:bodyPr/>
        <a:lstStyle/>
        <a:p>
          <a:endParaRPr lang="en-US"/>
        </a:p>
      </dgm:t>
    </dgm:pt>
    <dgm:pt modelId="{9B2D541C-E8B6-4344-8670-31683D9C3AC6}" type="sibTrans" cxnId="{B0E67705-6810-487D-B640-3CAE18A52CBA}">
      <dgm:prSet/>
      <dgm:spPr/>
      <dgm:t>
        <a:bodyPr/>
        <a:lstStyle/>
        <a:p>
          <a:endParaRPr lang="en-US"/>
        </a:p>
      </dgm:t>
    </dgm:pt>
    <dgm:pt modelId="{E522EBA9-CB31-4FDD-A1DA-9AC95B4606A7}">
      <dgm:prSet/>
      <dgm:spPr/>
      <dgm:t>
        <a:bodyPr/>
        <a:lstStyle/>
        <a:p>
          <a:r>
            <a:rPr lang="en-US"/>
            <a:t>What Kinds of Biases Exist and How Do We Manage Them?</a:t>
          </a:r>
        </a:p>
      </dgm:t>
    </dgm:pt>
    <dgm:pt modelId="{1A0534FA-60FF-4B44-ACC8-9230DAE799FA}" type="parTrans" cxnId="{809C70AF-B480-4F8C-8EC4-D114521B62F8}">
      <dgm:prSet/>
      <dgm:spPr/>
      <dgm:t>
        <a:bodyPr/>
        <a:lstStyle/>
        <a:p>
          <a:endParaRPr lang="en-US"/>
        </a:p>
      </dgm:t>
    </dgm:pt>
    <dgm:pt modelId="{8CC9701C-1BFA-43C1-8A4B-1363A0EC169A}" type="sibTrans" cxnId="{809C70AF-B480-4F8C-8EC4-D114521B62F8}">
      <dgm:prSet/>
      <dgm:spPr/>
      <dgm:t>
        <a:bodyPr/>
        <a:lstStyle/>
        <a:p>
          <a:endParaRPr lang="en-US"/>
        </a:p>
      </dgm:t>
    </dgm:pt>
    <dgm:pt modelId="{621E22D6-5FE5-416A-83E4-D89A7D5C0C79}">
      <dgm:prSet/>
      <dgm:spPr/>
      <dgm:t>
        <a:bodyPr/>
        <a:lstStyle/>
        <a:p>
          <a:r>
            <a:rPr lang="en-US"/>
            <a:t>An Example</a:t>
          </a:r>
        </a:p>
      </dgm:t>
    </dgm:pt>
    <dgm:pt modelId="{700787E6-2200-4C78-8C0A-201C2323D190}" type="parTrans" cxnId="{E1162497-81BB-43E5-A847-F8DE143547B4}">
      <dgm:prSet/>
      <dgm:spPr/>
      <dgm:t>
        <a:bodyPr/>
        <a:lstStyle/>
        <a:p>
          <a:endParaRPr lang="en-US"/>
        </a:p>
      </dgm:t>
    </dgm:pt>
    <dgm:pt modelId="{16A84FBE-5467-4A41-8724-CF0A57336355}" type="sibTrans" cxnId="{E1162497-81BB-43E5-A847-F8DE143547B4}">
      <dgm:prSet/>
      <dgm:spPr/>
      <dgm:t>
        <a:bodyPr/>
        <a:lstStyle/>
        <a:p>
          <a:endParaRPr lang="en-US"/>
        </a:p>
      </dgm:t>
    </dgm:pt>
    <dgm:pt modelId="{61FFA5D1-33EB-458C-83D3-C6090E3A55AA}" type="pres">
      <dgm:prSet presAssocID="{5A39B900-A269-4617-9F92-77F47AE5141E}" presName="root" presStyleCnt="0">
        <dgm:presLayoutVars>
          <dgm:dir/>
          <dgm:resizeHandles val="exact"/>
        </dgm:presLayoutVars>
      </dgm:prSet>
      <dgm:spPr/>
    </dgm:pt>
    <dgm:pt modelId="{395A6F06-AFEC-4DC4-A92B-206FECEF3987}" type="pres">
      <dgm:prSet presAssocID="{6F081836-0C46-42E8-B755-E4C73EC21C42}" presName="compNode" presStyleCnt="0"/>
      <dgm:spPr/>
    </dgm:pt>
    <dgm:pt modelId="{F9464FC7-FD6A-47CF-832F-65D9AD36189C}" type="pres">
      <dgm:prSet presAssocID="{6F081836-0C46-42E8-B755-E4C73EC21C4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AF01FF9D-4CCC-4804-8358-6AEA85CB6A03}" type="pres">
      <dgm:prSet presAssocID="{6F081836-0C46-42E8-B755-E4C73EC21C42}" presName="spaceRect" presStyleCnt="0"/>
      <dgm:spPr/>
    </dgm:pt>
    <dgm:pt modelId="{B49A0A54-2DC4-47D8-8296-525713635F7B}" type="pres">
      <dgm:prSet presAssocID="{6F081836-0C46-42E8-B755-E4C73EC21C42}" presName="textRect" presStyleLbl="revTx" presStyleIdx="0" presStyleCnt="4">
        <dgm:presLayoutVars>
          <dgm:chMax val="1"/>
          <dgm:chPref val="1"/>
        </dgm:presLayoutVars>
      </dgm:prSet>
      <dgm:spPr/>
    </dgm:pt>
    <dgm:pt modelId="{0EE3CCCB-073F-4C6F-9DF7-C3862223D6E0}" type="pres">
      <dgm:prSet presAssocID="{D53605A5-FD30-47F5-A54D-EF68B7DFA477}" presName="sibTrans" presStyleCnt="0"/>
      <dgm:spPr/>
    </dgm:pt>
    <dgm:pt modelId="{ED023AD3-F431-49C9-8F9A-FD53D106A605}" type="pres">
      <dgm:prSet presAssocID="{0BAB6426-25F0-4462-A25A-E92B19D1F793}" presName="compNode" presStyleCnt="0"/>
      <dgm:spPr/>
    </dgm:pt>
    <dgm:pt modelId="{6D2327E3-3114-4854-B90F-F7AFE4D36D67}" type="pres">
      <dgm:prSet presAssocID="{0BAB6426-25F0-4462-A25A-E92B19D1F79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2D4F2881-3C27-4996-BD1D-EA6C0E106A06}" type="pres">
      <dgm:prSet presAssocID="{0BAB6426-25F0-4462-A25A-E92B19D1F793}" presName="spaceRect" presStyleCnt="0"/>
      <dgm:spPr/>
    </dgm:pt>
    <dgm:pt modelId="{6E4A1AD8-F1F8-4376-A7B4-2BE6E1A03F07}" type="pres">
      <dgm:prSet presAssocID="{0BAB6426-25F0-4462-A25A-E92B19D1F793}" presName="textRect" presStyleLbl="revTx" presStyleIdx="1" presStyleCnt="4">
        <dgm:presLayoutVars>
          <dgm:chMax val="1"/>
          <dgm:chPref val="1"/>
        </dgm:presLayoutVars>
      </dgm:prSet>
      <dgm:spPr/>
    </dgm:pt>
    <dgm:pt modelId="{0ACD72EC-938F-44A9-9791-C6393640DDE1}" type="pres">
      <dgm:prSet presAssocID="{9B2D541C-E8B6-4344-8670-31683D9C3AC6}" presName="sibTrans" presStyleCnt="0"/>
      <dgm:spPr/>
    </dgm:pt>
    <dgm:pt modelId="{CFABF5AB-9DDD-4A31-9CE5-4A24D2C751C3}" type="pres">
      <dgm:prSet presAssocID="{E522EBA9-CB31-4FDD-A1DA-9AC95B4606A7}" presName="compNode" presStyleCnt="0"/>
      <dgm:spPr/>
    </dgm:pt>
    <dgm:pt modelId="{D9964E98-D1FF-44F9-A0CB-1C99EEB281BC}" type="pres">
      <dgm:prSet presAssocID="{E522EBA9-CB31-4FDD-A1DA-9AC95B4606A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EDA610D-E3EB-49A8-AC36-2787E6A85A6A}" type="pres">
      <dgm:prSet presAssocID="{E522EBA9-CB31-4FDD-A1DA-9AC95B4606A7}" presName="spaceRect" presStyleCnt="0"/>
      <dgm:spPr/>
    </dgm:pt>
    <dgm:pt modelId="{4B2FEEE4-83BA-4E3F-B33C-C09286D7A02B}" type="pres">
      <dgm:prSet presAssocID="{E522EBA9-CB31-4FDD-A1DA-9AC95B4606A7}" presName="textRect" presStyleLbl="revTx" presStyleIdx="2" presStyleCnt="4">
        <dgm:presLayoutVars>
          <dgm:chMax val="1"/>
          <dgm:chPref val="1"/>
        </dgm:presLayoutVars>
      </dgm:prSet>
      <dgm:spPr/>
    </dgm:pt>
    <dgm:pt modelId="{10E4A53A-05E2-4A90-94E5-FBF97DEC8518}" type="pres">
      <dgm:prSet presAssocID="{8CC9701C-1BFA-43C1-8A4B-1363A0EC169A}" presName="sibTrans" presStyleCnt="0"/>
      <dgm:spPr/>
    </dgm:pt>
    <dgm:pt modelId="{8417C5F6-3E7E-481D-91BE-AE1B760D790F}" type="pres">
      <dgm:prSet presAssocID="{621E22D6-5FE5-416A-83E4-D89A7D5C0C79}" presName="compNode" presStyleCnt="0"/>
      <dgm:spPr/>
    </dgm:pt>
    <dgm:pt modelId="{EB8E812B-0659-461F-9030-5F56CDCAA557}" type="pres">
      <dgm:prSet presAssocID="{621E22D6-5FE5-416A-83E4-D89A7D5C0C7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4321C1BF-961C-42D1-B0B8-DA90109DF24E}" type="pres">
      <dgm:prSet presAssocID="{621E22D6-5FE5-416A-83E4-D89A7D5C0C79}" presName="spaceRect" presStyleCnt="0"/>
      <dgm:spPr/>
    </dgm:pt>
    <dgm:pt modelId="{5DEE7514-98AB-4E78-8825-DB6363F25CF5}" type="pres">
      <dgm:prSet presAssocID="{621E22D6-5FE5-416A-83E4-D89A7D5C0C7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B0E67705-6810-487D-B640-3CAE18A52CBA}" srcId="{5A39B900-A269-4617-9F92-77F47AE5141E}" destId="{0BAB6426-25F0-4462-A25A-E92B19D1F793}" srcOrd="1" destOrd="0" parTransId="{64434D97-2A2A-4709-8175-7A5655FEEE3C}" sibTransId="{9B2D541C-E8B6-4344-8670-31683D9C3AC6}"/>
    <dgm:cxn modelId="{40DAE130-C521-4164-B7A3-094D54251861}" type="presOf" srcId="{E522EBA9-CB31-4FDD-A1DA-9AC95B4606A7}" destId="{4B2FEEE4-83BA-4E3F-B33C-C09286D7A02B}" srcOrd="0" destOrd="0" presId="urn:microsoft.com/office/officeart/2018/2/layout/IconLabelList"/>
    <dgm:cxn modelId="{2E452444-290F-44CE-9DB9-CA2687390D83}" type="presOf" srcId="{0BAB6426-25F0-4462-A25A-E92B19D1F793}" destId="{6E4A1AD8-F1F8-4376-A7B4-2BE6E1A03F07}" srcOrd="0" destOrd="0" presId="urn:microsoft.com/office/officeart/2018/2/layout/IconLabelList"/>
    <dgm:cxn modelId="{D628D54F-B58B-4C8B-A139-48A65B53C17F}" type="presOf" srcId="{5A39B900-A269-4617-9F92-77F47AE5141E}" destId="{61FFA5D1-33EB-458C-83D3-C6090E3A55AA}" srcOrd="0" destOrd="0" presId="urn:microsoft.com/office/officeart/2018/2/layout/IconLabelList"/>
    <dgm:cxn modelId="{4F0ED675-1EA6-48F9-9F21-AC17C8F5B30C}" type="presOf" srcId="{621E22D6-5FE5-416A-83E4-D89A7D5C0C79}" destId="{5DEE7514-98AB-4E78-8825-DB6363F25CF5}" srcOrd="0" destOrd="0" presId="urn:microsoft.com/office/officeart/2018/2/layout/IconLabelList"/>
    <dgm:cxn modelId="{468F2259-F7D4-499E-A14E-B410EC4CA3B2}" type="presOf" srcId="{6F081836-0C46-42E8-B755-E4C73EC21C42}" destId="{B49A0A54-2DC4-47D8-8296-525713635F7B}" srcOrd="0" destOrd="0" presId="urn:microsoft.com/office/officeart/2018/2/layout/IconLabelList"/>
    <dgm:cxn modelId="{E1162497-81BB-43E5-A847-F8DE143547B4}" srcId="{5A39B900-A269-4617-9F92-77F47AE5141E}" destId="{621E22D6-5FE5-416A-83E4-D89A7D5C0C79}" srcOrd="3" destOrd="0" parTransId="{700787E6-2200-4C78-8C0A-201C2323D190}" sibTransId="{16A84FBE-5467-4A41-8724-CF0A57336355}"/>
    <dgm:cxn modelId="{809C70AF-B480-4F8C-8EC4-D114521B62F8}" srcId="{5A39B900-A269-4617-9F92-77F47AE5141E}" destId="{E522EBA9-CB31-4FDD-A1DA-9AC95B4606A7}" srcOrd="2" destOrd="0" parTransId="{1A0534FA-60FF-4B44-ACC8-9230DAE799FA}" sibTransId="{8CC9701C-1BFA-43C1-8A4B-1363A0EC169A}"/>
    <dgm:cxn modelId="{6914EBCE-6D42-4357-B2D1-60719847120C}" srcId="{5A39B900-A269-4617-9F92-77F47AE5141E}" destId="{6F081836-0C46-42E8-B755-E4C73EC21C42}" srcOrd="0" destOrd="0" parTransId="{743EF14E-1448-49BB-8CD0-C6C31F3DF390}" sibTransId="{D53605A5-FD30-47F5-A54D-EF68B7DFA477}"/>
    <dgm:cxn modelId="{8D792F09-0524-47C3-9BC2-1FCC49F392FF}" type="presParOf" srcId="{61FFA5D1-33EB-458C-83D3-C6090E3A55AA}" destId="{395A6F06-AFEC-4DC4-A92B-206FECEF3987}" srcOrd="0" destOrd="0" presId="urn:microsoft.com/office/officeart/2018/2/layout/IconLabelList"/>
    <dgm:cxn modelId="{A1672CA4-8BFD-4AB9-AD37-0AE1C91848EC}" type="presParOf" srcId="{395A6F06-AFEC-4DC4-A92B-206FECEF3987}" destId="{F9464FC7-FD6A-47CF-832F-65D9AD36189C}" srcOrd="0" destOrd="0" presId="urn:microsoft.com/office/officeart/2018/2/layout/IconLabelList"/>
    <dgm:cxn modelId="{46EA176F-BC16-4B5D-BE99-EFAA271A50C0}" type="presParOf" srcId="{395A6F06-AFEC-4DC4-A92B-206FECEF3987}" destId="{AF01FF9D-4CCC-4804-8358-6AEA85CB6A03}" srcOrd="1" destOrd="0" presId="urn:microsoft.com/office/officeart/2018/2/layout/IconLabelList"/>
    <dgm:cxn modelId="{7D100656-8E1C-4CA5-9745-1CD4B47DAB83}" type="presParOf" srcId="{395A6F06-AFEC-4DC4-A92B-206FECEF3987}" destId="{B49A0A54-2DC4-47D8-8296-525713635F7B}" srcOrd="2" destOrd="0" presId="urn:microsoft.com/office/officeart/2018/2/layout/IconLabelList"/>
    <dgm:cxn modelId="{C3C7A04D-EFA5-4ABE-9F36-B1974792F9D6}" type="presParOf" srcId="{61FFA5D1-33EB-458C-83D3-C6090E3A55AA}" destId="{0EE3CCCB-073F-4C6F-9DF7-C3862223D6E0}" srcOrd="1" destOrd="0" presId="urn:microsoft.com/office/officeart/2018/2/layout/IconLabelList"/>
    <dgm:cxn modelId="{B8E11152-E12F-4129-B011-FC5389289DAA}" type="presParOf" srcId="{61FFA5D1-33EB-458C-83D3-C6090E3A55AA}" destId="{ED023AD3-F431-49C9-8F9A-FD53D106A605}" srcOrd="2" destOrd="0" presId="urn:microsoft.com/office/officeart/2018/2/layout/IconLabelList"/>
    <dgm:cxn modelId="{07DD185B-A31E-4924-B617-D65A140841C9}" type="presParOf" srcId="{ED023AD3-F431-49C9-8F9A-FD53D106A605}" destId="{6D2327E3-3114-4854-B90F-F7AFE4D36D67}" srcOrd="0" destOrd="0" presId="urn:microsoft.com/office/officeart/2018/2/layout/IconLabelList"/>
    <dgm:cxn modelId="{20EADDCD-6473-4F57-A590-3D4373AFE8F2}" type="presParOf" srcId="{ED023AD3-F431-49C9-8F9A-FD53D106A605}" destId="{2D4F2881-3C27-4996-BD1D-EA6C0E106A06}" srcOrd="1" destOrd="0" presId="urn:microsoft.com/office/officeart/2018/2/layout/IconLabelList"/>
    <dgm:cxn modelId="{D2F85D65-0D68-47E0-9AC3-C01965161B55}" type="presParOf" srcId="{ED023AD3-F431-49C9-8F9A-FD53D106A605}" destId="{6E4A1AD8-F1F8-4376-A7B4-2BE6E1A03F07}" srcOrd="2" destOrd="0" presId="urn:microsoft.com/office/officeart/2018/2/layout/IconLabelList"/>
    <dgm:cxn modelId="{120A47C5-3F71-4B34-837C-56F518913F58}" type="presParOf" srcId="{61FFA5D1-33EB-458C-83D3-C6090E3A55AA}" destId="{0ACD72EC-938F-44A9-9791-C6393640DDE1}" srcOrd="3" destOrd="0" presId="urn:microsoft.com/office/officeart/2018/2/layout/IconLabelList"/>
    <dgm:cxn modelId="{80918B3F-7B89-4C4B-8E99-D99EFB180E1E}" type="presParOf" srcId="{61FFA5D1-33EB-458C-83D3-C6090E3A55AA}" destId="{CFABF5AB-9DDD-4A31-9CE5-4A24D2C751C3}" srcOrd="4" destOrd="0" presId="urn:microsoft.com/office/officeart/2018/2/layout/IconLabelList"/>
    <dgm:cxn modelId="{443CD592-7069-4F5B-B2AB-39B30049F34A}" type="presParOf" srcId="{CFABF5AB-9DDD-4A31-9CE5-4A24D2C751C3}" destId="{D9964E98-D1FF-44F9-A0CB-1C99EEB281BC}" srcOrd="0" destOrd="0" presId="urn:microsoft.com/office/officeart/2018/2/layout/IconLabelList"/>
    <dgm:cxn modelId="{3445CF69-2062-487B-9DCB-F61573D4060A}" type="presParOf" srcId="{CFABF5AB-9DDD-4A31-9CE5-4A24D2C751C3}" destId="{8EDA610D-E3EB-49A8-AC36-2787E6A85A6A}" srcOrd="1" destOrd="0" presId="urn:microsoft.com/office/officeart/2018/2/layout/IconLabelList"/>
    <dgm:cxn modelId="{11CCA2B7-82D9-48C3-9ED3-6E482F3BA4AE}" type="presParOf" srcId="{CFABF5AB-9DDD-4A31-9CE5-4A24D2C751C3}" destId="{4B2FEEE4-83BA-4E3F-B33C-C09286D7A02B}" srcOrd="2" destOrd="0" presId="urn:microsoft.com/office/officeart/2018/2/layout/IconLabelList"/>
    <dgm:cxn modelId="{0220BE36-B6FF-4F4E-8A59-F25D8265F764}" type="presParOf" srcId="{61FFA5D1-33EB-458C-83D3-C6090E3A55AA}" destId="{10E4A53A-05E2-4A90-94E5-FBF97DEC8518}" srcOrd="5" destOrd="0" presId="urn:microsoft.com/office/officeart/2018/2/layout/IconLabelList"/>
    <dgm:cxn modelId="{6E769B8C-7AAD-438F-89C6-1E45E2E8A74A}" type="presParOf" srcId="{61FFA5D1-33EB-458C-83D3-C6090E3A55AA}" destId="{8417C5F6-3E7E-481D-91BE-AE1B760D790F}" srcOrd="6" destOrd="0" presId="urn:microsoft.com/office/officeart/2018/2/layout/IconLabelList"/>
    <dgm:cxn modelId="{E2BDC65C-78A5-42E5-A736-14DDAF5DA50B}" type="presParOf" srcId="{8417C5F6-3E7E-481D-91BE-AE1B760D790F}" destId="{EB8E812B-0659-461F-9030-5F56CDCAA557}" srcOrd="0" destOrd="0" presId="urn:microsoft.com/office/officeart/2018/2/layout/IconLabelList"/>
    <dgm:cxn modelId="{62B80C9B-C1E9-4FED-9ADD-0B626DED3964}" type="presParOf" srcId="{8417C5F6-3E7E-481D-91BE-AE1B760D790F}" destId="{4321C1BF-961C-42D1-B0B8-DA90109DF24E}" srcOrd="1" destOrd="0" presId="urn:microsoft.com/office/officeart/2018/2/layout/IconLabelList"/>
    <dgm:cxn modelId="{F3FFC248-AFA2-4151-B98A-3E6615A7DA59}" type="presParOf" srcId="{8417C5F6-3E7E-481D-91BE-AE1B760D790F}" destId="{5DEE7514-98AB-4E78-8825-DB6363F25CF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464FC7-FD6A-47CF-832F-65D9AD36189C}">
      <dsp:nvSpPr>
        <dsp:cNvPr id="0" name=""/>
        <dsp:cNvSpPr/>
      </dsp:nvSpPr>
      <dsp:spPr>
        <a:xfrm>
          <a:off x="1138979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A0A54-2DC4-47D8-8296-525713635F7B}">
      <dsp:nvSpPr>
        <dsp:cNvPr id="0" name=""/>
        <dsp:cNvSpPr/>
      </dsp:nvSpPr>
      <dsp:spPr>
        <a:xfrm>
          <a:off x="569079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Why Discuss Biases Now?</a:t>
          </a:r>
        </a:p>
      </dsp:txBody>
      <dsp:txXfrm>
        <a:off x="569079" y="2427788"/>
        <a:ext cx="2072362" cy="720000"/>
      </dsp:txXfrm>
    </dsp:sp>
    <dsp:sp modelId="{6D2327E3-3114-4854-B90F-F7AFE4D36D67}">
      <dsp:nvSpPr>
        <dsp:cNvPr id="0" name=""/>
        <dsp:cNvSpPr/>
      </dsp:nvSpPr>
      <dsp:spPr>
        <a:xfrm>
          <a:off x="3574005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4A1AD8-F1F8-4376-A7B4-2BE6E1A03F07}">
      <dsp:nvSpPr>
        <dsp:cNvPr id="0" name=""/>
        <dsp:cNvSpPr/>
      </dsp:nvSpPr>
      <dsp:spPr>
        <a:xfrm>
          <a:off x="3004105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Who Manages Biases?</a:t>
          </a:r>
        </a:p>
      </dsp:txBody>
      <dsp:txXfrm>
        <a:off x="3004105" y="2427788"/>
        <a:ext cx="2072362" cy="720000"/>
      </dsp:txXfrm>
    </dsp:sp>
    <dsp:sp modelId="{D9964E98-D1FF-44F9-A0CB-1C99EEB281BC}">
      <dsp:nvSpPr>
        <dsp:cNvPr id="0" name=""/>
        <dsp:cNvSpPr/>
      </dsp:nvSpPr>
      <dsp:spPr>
        <a:xfrm>
          <a:off x="6009031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2FEEE4-83BA-4E3F-B33C-C09286D7A02B}">
      <dsp:nvSpPr>
        <dsp:cNvPr id="0" name=""/>
        <dsp:cNvSpPr/>
      </dsp:nvSpPr>
      <dsp:spPr>
        <a:xfrm>
          <a:off x="5439131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What Kinds of Biases Exist and How Do We Manage Them?</a:t>
          </a:r>
        </a:p>
      </dsp:txBody>
      <dsp:txXfrm>
        <a:off x="5439131" y="2427788"/>
        <a:ext cx="2072362" cy="720000"/>
      </dsp:txXfrm>
    </dsp:sp>
    <dsp:sp modelId="{EB8E812B-0659-461F-9030-5F56CDCAA557}">
      <dsp:nvSpPr>
        <dsp:cNvPr id="0" name=""/>
        <dsp:cNvSpPr/>
      </dsp:nvSpPr>
      <dsp:spPr>
        <a:xfrm>
          <a:off x="8444057" y="1203549"/>
          <a:ext cx="932563" cy="93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EE7514-98AB-4E78-8825-DB6363F25CF5}">
      <dsp:nvSpPr>
        <dsp:cNvPr id="0" name=""/>
        <dsp:cNvSpPr/>
      </dsp:nvSpPr>
      <dsp:spPr>
        <a:xfrm>
          <a:off x="7874157" y="2427788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An Example</a:t>
          </a:r>
        </a:p>
      </dsp:txBody>
      <dsp:txXfrm>
        <a:off x="7874157" y="2427788"/>
        <a:ext cx="2072362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3E1DB-31A6-7B3C-E8D4-B0B3E085A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8A56D-D96B-76A8-7B9E-6F646605E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4F975-E5EA-8819-52F5-C71D21A9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6AF58-C811-D5A8-3F8E-B48B1B20A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35FBF-072D-E6AB-68D0-F7CB81EF0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0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A63C0-A018-9109-9E8C-992F2134B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A59EC-D33E-E24B-4DDC-8BB2DDAD4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BDB5C-AD59-2CEA-CE29-88B2C16F2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16226-2E75-DEEB-F0C9-3A37F9408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0CF27-5071-8476-912A-3004C7437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0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DAD957-0D13-578E-18BF-9F00F47594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42F3E-E877-2B46-D380-BBF4AD0405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A908D-CA11-C514-E7CE-9E0F27F15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213DE-DD15-8C39-6D04-D4FD2C148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166BF-A499-A6BB-3087-63E757AA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6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F3A0-03D0-ACC8-BB52-5ED5840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C614F-0696-4A8F-514F-00484DB5F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41FAC-1498-6D91-D529-E9C3EFC3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B0CE7-D83E-5215-D359-5245BEEC5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5A9D3-EA44-52D5-D937-B0B047751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6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2E899-7AFE-AFE3-222D-51A90AAC9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162F9-9E75-D737-907F-5C3FAE3CF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56621-686A-9B8C-B724-BF9E576F2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F96E6-3FDB-0215-85D0-4176C06B3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904CD-80E0-890B-F1AE-9C315C10B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2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C0B35-EF5E-C485-0185-2FC69D508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F45E4-5412-005C-7AF5-EBE4315DA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845C1-AE17-101C-8645-711353809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4E1C5-D1B5-E30D-40EE-841A49A12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2D845-1A83-0352-130C-7632F36FD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DC6C5-3247-BA12-CAC3-D108F778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10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D9C59-3537-565D-298E-68B73FA4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1989C-E818-27F8-5813-EA6CE9B74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F5B93-4810-D50F-C286-3017B558C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14F78A-41E5-B8B2-722C-6B8EA397A0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125519-E472-12EB-2694-0726BDDBF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D6CAE6-DD26-87A8-1DC0-89FDE6BAF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6BD5CD-AA42-AFD6-2F77-5FD73FD9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8D5BC5-A40C-D982-E840-256920F1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7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13000-C813-83C4-6A0F-B13BCAA97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3CDFDF-CD9B-4832-EFE3-21122A4C9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4CAAD-3F9F-5138-BD8C-86CAB8421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21FD7D-D9A1-C1FF-4E24-C4713510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5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7D06E2-F7C1-820A-219E-9EDAF77FD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BC72EF-97BE-DE38-8399-EB71C47F9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C0CA36-E29B-24C7-037E-B031EA190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D257-4655-7E0F-971D-6DEB43E56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8270C-32E0-AB29-3FBA-5BAFD65D4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3EA595-EA9E-10AF-69F8-1EADA0A27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9042A-D77F-5859-21E4-C11A787FE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5C629-B111-6FB6-51B0-8F861C07E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2397C9-974D-09FF-2AD3-FD2B69A0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3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213-3E25-3A4F-462B-C839AAC3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DFEB3-C343-0B74-BF0B-01E8EF2BAD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5CCEA8-DA67-CFBE-F803-3D6D38D35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49857-3E42-46B0-0A9A-1F7D7E299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E4550-CBE4-6B06-7781-E3FC9B222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1FA62B-A2B9-0582-32D6-C6D15E0E7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2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4E87BA-CE49-7213-1C54-D577A17B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D547E-5EA3-4118-498D-0C210672E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E68FF-D7D4-2ABF-F782-843DB216F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929DD-1C73-4A66-9C7E-978359B2E599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D7D1F-4F83-A9BC-3040-64A5ACBC5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CC62-8981-0A30-5CB8-394FC7482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01761-1E83-41DE-99B9-44276325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2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A group of yellow figures and a red figure on the other side">
            <a:extLst>
              <a:ext uri="{FF2B5EF4-FFF2-40B4-BE49-F238E27FC236}">
                <a16:creationId xmlns:a16="http://schemas.microsoft.com/office/drawing/2014/main" id="{2401E4E9-7CBC-3F91-75A2-6599196F8B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16" r="211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6F6C99-B82A-C69A-CD5B-0490C33CE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4800" dirty="0"/>
              <a:t>Biases in Engineering Decisions (Including Risk Practice)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5C8A4C-FB18-8DBA-3CC5-30ED031FA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/>
              <a:t>Eric Halpin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106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941DD0-BA14-259D-5E65-EE398580F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1"/>
            <a:ext cx="460534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300" b="1">
                <a:solidFill>
                  <a:schemeClr val="bg1"/>
                </a:solidFill>
              </a:rPr>
              <a:t>Representativeness Bias</a:t>
            </a:r>
            <a:br>
              <a:rPr lang="en-US" sz="4300">
                <a:solidFill>
                  <a:schemeClr val="bg1"/>
                </a:solidFill>
              </a:rPr>
            </a:br>
            <a:endParaRPr lang="en-US" sz="430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58C25-3612-742F-9934-62BA59066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8454" y="3840156"/>
            <a:ext cx="4605340" cy="165576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</a:rPr>
              <a:t>Results from overemphasizing similarities and neglecting other information.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</a:rPr>
              <a:t>The probability of B, given A is not equal to the probability of A, given B.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bg1"/>
                </a:solidFill>
              </a:rPr>
              <a:t> Ways to Combat: challenge the correlation of events. </a:t>
            </a:r>
          </a:p>
        </p:txBody>
      </p:sp>
      <p:pic>
        <p:nvPicPr>
          <p:cNvPr id="6" name="Content Placeholder 5" descr="A picture containing tree, outdoor, nature&#10;&#10;Description automatically generated">
            <a:extLst>
              <a:ext uri="{FF2B5EF4-FFF2-40B4-BE49-F238E27FC236}">
                <a16:creationId xmlns:a16="http://schemas.microsoft.com/office/drawing/2014/main" id="{E942CAF5-3305-69E0-8284-B0E2AA6BFA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9" r="1" b="1"/>
          <a:stretch/>
        </p:blipFill>
        <p:spPr>
          <a:xfrm>
            <a:off x="5800734" y="1057275"/>
            <a:ext cx="5917401" cy="474345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79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25166D1-1B21-4128-AC42-61745528E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Yellow question mark">
            <a:extLst>
              <a:ext uri="{FF2B5EF4-FFF2-40B4-BE49-F238E27FC236}">
                <a16:creationId xmlns:a16="http://schemas.microsoft.com/office/drawing/2014/main" id="{0E74E109-F191-5424-8179-3123B5BC8E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410" r="5461"/>
          <a:stretch/>
        </p:blipFill>
        <p:spPr>
          <a:xfrm>
            <a:off x="20" y="2"/>
            <a:ext cx="6186992" cy="6857998"/>
          </a:xfrm>
          <a:custGeom>
            <a:avLst/>
            <a:gdLst/>
            <a:ahLst/>
            <a:cxnLst/>
            <a:rect l="l" t="t" r="r" b="b"/>
            <a:pathLst>
              <a:path w="6187012" h="6857998">
                <a:moveTo>
                  <a:pt x="5434855" y="6118149"/>
                </a:moveTo>
                <a:cubicBezTo>
                  <a:pt x="5441404" y="6124102"/>
                  <a:pt x="5449025" y="6129341"/>
                  <a:pt x="5456075" y="6133723"/>
                </a:cubicBezTo>
                <a:cubicBezTo>
                  <a:pt x="5463218" y="6138152"/>
                  <a:pt x="5468564" y="6143474"/>
                  <a:pt x="5472234" y="6149380"/>
                </a:cubicBezTo>
                <a:lnTo>
                  <a:pt x="5477710" y="6166562"/>
                </a:lnTo>
                <a:lnTo>
                  <a:pt x="5472234" y="6149379"/>
                </a:lnTo>
                <a:cubicBezTo>
                  <a:pt x="5468564" y="6143474"/>
                  <a:pt x="5463218" y="6138152"/>
                  <a:pt x="5456075" y="6133722"/>
                </a:cubicBezTo>
                <a:cubicBezTo>
                  <a:pt x="5449025" y="6129341"/>
                  <a:pt x="5441404" y="6124102"/>
                  <a:pt x="5434855" y="6118149"/>
                </a:cubicBezTo>
                <a:close/>
                <a:moveTo>
                  <a:pt x="5343013" y="4941372"/>
                </a:moveTo>
                <a:lnTo>
                  <a:pt x="5346342" y="4950869"/>
                </a:lnTo>
                <a:lnTo>
                  <a:pt x="5356027" y="4991382"/>
                </a:lnTo>
                <a:lnTo>
                  <a:pt x="5346342" y="4950868"/>
                </a:lnTo>
                <a:close/>
                <a:moveTo>
                  <a:pt x="5346951" y="4749807"/>
                </a:moveTo>
                <a:cubicBezTo>
                  <a:pt x="5334815" y="4762826"/>
                  <a:pt x="5333958" y="4781365"/>
                  <a:pt x="5332244" y="4799797"/>
                </a:cubicBezTo>
                <a:cubicBezTo>
                  <a:pt x="5333958" y="4781365"/>
                  <a:pt x="5334815" y="4762827"/>
                  <a:pt x="5346951" y="4749807"/>
                </a:cubicBezTo>
                <a:close/>
                <a:moveTo>
                  <a:pt x="5364750" y="4543185"/>
                </a:moveTo>
                <a:cubicBezTo>
                  <a:pt x="5365727" y="4548281"/>
                  <a:pt x="5367775" y="4553662"/>
                  <a:pt x="5370156" y="4557092"/>
                </a:cubicBezTo>
                <a:cubicBezTo>
                  <a:pt x="5381776" y="4573618"/>
                  <a:pt x="5390563" y="4588275"/>
                  <a:pt x="5396519" y="4602021"/>
                </a:cubicBezTo>
                <a:cubicBezTo>
                  <a:pt x="5390563" y="4588275"/>
                  <a:pt x="5381776" y="4573618"/>
                  <a:pt x="5370156" y="4557091"/>
                </a:cubicBezTo>
                <a:close/>
                <a:moveTo>
                  <a:pt x="5830968" y="2819253"/>
                </a:moveTo>
                <a:lnTo>
                  <a:pt x="5842611" y="2827484"/>
                </a:lnTo>
                <a:lnTo>
                  <a:pt x="5842613" y="2827486"/>
                </a:lnTo>
                <a:lnTo>
                  <a:pt x="5871116" y="2861156"/>
                </a:lnTo>
                <a:lnTo>
                  <a:pt x="5861462" y="2842392"/>
                </a:lnTo>
                <a:lnTo>
                  <a:pt x="5842613" y="2827486"/>
                </a:lnTo>
                <a:lnTo>
                  <a:pt x="5842611" y="2827483"/>
                </a:lnTo>
                <a:close/>
                <a:moveTo>
                  <a:pt x="5761313" y="1974015"/>
                </a:moveTo>
                <a:lnTo>
                  <a:pt x="5754799" y="1999763"/>
                </a:lnTo>
                <a:cubicBezTo>
                  <a:pt x="5750990" y="2008056"/>
                  <a:pt x="5745310" y="2016020"/>
                  <a:pt x="5737071" y="2023547"/>
                </a:cubicBezTo>
                <a:cubicBezTo>
                  <a:pt x="5753550" y="2008497"/>
                  <a:pt x="5759789" y="1991685"/>
                  <a:pt x="5761313" y="1974015"/>
                </a:cubicBezTo>
                <a:close/>
                <a:moveTo>
                  <a:pt x="5744119" y="1768838"/>
                </a:moveTo>
                <a:cubicBezTo>
                  <a:pt x="5739738" y="1774411"/>
                  <a:pt x="5736975" y="1779948"/>
                  <a:pt x="5735518" y="1785412"/>
                </a:cubicBezTo>
                <a:lnTo>
                  <a:pt x="5734738" y="1801558"/>
                </a:lnTo>
                <a:cubicBezTo>
                  <a:pt x="5733070" y="1790986"/>
                  <a:pt x="5735356" y="1779981"/>
                  <a:pt x="5744119" y="1768838"/>
                </a:cubicBezTo>
                <a:close/>
                <a:moveTo>
                  <a:pt x="5853708" y="520953"/>
                </a:moveTo>
                <a:lnTo>
                  <a:pt x="5846981" y="549926"/>
                </a:lnTo>
                <a:lnTo>
                  <a:pt x="5840726" y="566616"/>
                </a:lnTo>
                <a:lnTo>
                  <a:pt x="5834776" y="581804"/>
                </a:lnTo>
                <a:lnTo>
                  <a:pt x="5834358" y="583595"/>
                </a:lnTo>
                <a:lnTo>
                  <a:pt x="5832183" y="589388"/>
                </a:lnTo>
                <a:cubicBezTo>
                  <a:pt x="5829783" y="597005"/>
                  <a:pt x="5828025" y="604728"/>
                  <a:pt x="5827560" y="612658"/>
                </a:cubicBezTo>
                <a:lnTo>
                  <a:pt x="5834358" y="583595"/>
                </a:lnTo>
                <a:lnTo>
                  <a:pt x="5840674" y="566754"/>
                </a:lnTo>
                <a:lnTo>
                  <a:pt x="5840726" y="566616"/>
                </a:lnTo>
                <a:lnTo>
                  <a:pt x="5846564" y="551717"/>
                </a:lnTo>
                <a:lnTo>
                  <a:pt x="5846981" y="549926"/>
                </a:lnTo>
                <a:lnTo>
                  <a:pt x="5849145" y="544146"/>
                </a:lnTo>
                <a:cubicBezTo>
                  <a:pt x="5851532" y="536547"/>
                  <a:pt x="5853271" y="528850"/>
                  <a:pt x="5853708" y="520953"/>
                </a:cubicBezTo>
                <a:close/>
                <a:moveTo>
                  <a:pt x="5802605" y="268794"/>
                </a:moveTo>
                <a:cubicBezTo>
                  <a:pt x="5800080" y="279176"/>
                  <a:pt x="5798377" y="289296"/>
                  <a:pt x="5797729" y="299164"/>
                </a:cubicBezTo>
                <a:cubicBezTo>
                  <a:pt x="5797080" y="309031"/>
                  <a:pt x="5797485" y="318646"/>
                  <a:pt x="5799176" y="328017"/>
                </a:cubicBezTo>
                <a:close/>
                <a:moveTo>
                  <a:pt x="0" y="0"/>
                </a:moveTo>
                <a:lnTo>
                  <a:pt x="6120021" y="0"/>
                </a:lnTo>
                <a:lnTo>
                  <a:pt x="6115806" y="24480"/>
                </a:lnTo>
                <a:cubicBezTo>
                  <a:pt x="6113321" y="32636"/>
                  <a:pt x="6109559" y="40471"/>
                  <a:pt x="6103795" y="47806"/>
                </a:cubicBezTo>
                <a:cubicBezTo>
                  <a:pt x="6088935" y="66857"/>
                  <a:pt x="6092364" y="85336"/>
                  <a:pt x="6094651" y="105718"/>
                </a:cubicBezTo>
                <a:cubicBezTo>
                  <a:pt x="6096365" y="121150"/>
                  <a:pt x="6095794" y="136963"/>
                  <a:pt x="6095986" y="152584"/>
                </a:cubicBezTo>
                <a:cubicBezTo>
                  <a:pt x="6096555" y="180017"/>
                  <a:pt x="6096746" y="207450"/>
                  <a:pt x="6097699" y="234883"/>
                </a:cubicBezTo>
                <a:cubicBezTo>
                  <a:pt x="6098079" y="243648"/>
                  <a:pt x="6102844" y="252600"/>
                  <a:pt x="6102082" y="261173"/>
                </a:cubicBezTo>
                <a:cubicBezTo>
                  <a:pt x="6098461" y="300800"/>
                  <a:pt x="6092746" y="340425"/>
                  <a:pt x="6089507" y="380050"/>
                </a:cubicBezTo>
                <a:cubicBezTo>
                  <a:pt x="6087603" y="402529"/>
                  <a:pt x="6091220" y="425581"/>
                  <a:pt x="6088555" y="447870"/>
                </a:cubicBezTo>
                <a:cubicBezTo>
                  <a:pt x="6085507" y="473587"/>
                  <a:pt x="6077697" y="498733"/>
                  <a:pt x="6072932" y="524262"/>
                </a:cubicBezTo>
                <a:cubicBezTo>
                  <a:pt x="6071600" y="531310"/>
                  <a:pt x="6073315" y="539121"/>
                  <a:pt x="6073694" y="546552"/>
                </a:cubicBezTo>
                <a:cubicBezTo>
                  <a:pt x="6074076" y="554933"/>
                  <a:pt x="6074838" y="563125"/>
                  <a:pt x="6075029" y="571508"/>
                </a:cubicBezTo>
                <a:cubicBezTo>
                  <a:pt x="6075411" y="597037"/>
                  <a:pt x="6074838" y="622564"/>
                  <a:pt x="6076173" y="648092"/>
                </a:cubicBezTo>
                <a:cubicBezTo>
                  <a:pt x="6076934" y="663713"/>
                  <a:pt x="6084744" y="680096"/>
                  <a:pt x="6081886" y="694576"/>
                </a:cubicBezTo>
                <a:cubicBezTo>
                  <a:pt x="6076363" y="724104"/>
                  <a:pt x="6088745" y="753633"/>
                  <a:pt x="6078459" y="783158"/>
                </a:cubicBezTo>
                <a:cubicBezTo>
                  <a:pt x="6075411" y="792306"/>
                  <a:pt x="6083031" y="804877"/>
                  <a:pt x="6083411" y="815929"/>
                </a:cubicBezTo>
                <a:cubicBezTo>
                  <a:pt x="6084363" y="843552"/>
                  <a:pt x="6084173" y="871173"/>
                  <a:pt x="6083983" y="898797"/>
                </a:cubicBezTo>
                <a:cubicBezTo>
                  <a:pt x="6083793" y="923562"/>
                  <a:pt x="6086459" y="949281"/>
                  <a:pt x="6081125" y="973095"/>
                </a:cubicBezTo>
                <a:cubicBezTo>
                  <a:pt x="6075411" y="998052"/>
                  <a:pt x="6076173" y="1020529"/>
                  <a:pt x="6082649" y="1044725"/>
                </a:cubicBezTo>
                <a:cubicBezTo>
                  <a:pt x="6087031" y="1061298"/>
                  <a:pt x="6087603" y="1078826"/>
                  <a:pt x="6088935" y="1095972"/>
                </a:cubicBezTo>
                <a:cubicBezTo>
                  <a:pt x="6090459" y="1114449"/>
                  <a:pt x="6086459" y="1134834"/>
                  <a:pt x="6092746" y="1151600"/>
                </a:cubicBezTo>
                <a:cubicBezTo>
                  <a:pt x="6111415" y="1201512"/>
                  <a:pt x="6115415" y="1252757"/>
                  <a:pt x="6115415" y="1304955"/>
                </a:cubicBezTo>
                <a:cubicBezTo>
                  <a:pt x="6115415" y="1314483"/>
                  <a:pt x="6112750" y="1324198"/>
                  <a:pt x="6109892" y="1333341"/>
                </a:cubicBezTo>
                <a:cubicBezTo>
                  <a:pt x="6092746" y="1386684"/>
                  <a:pt x="6094269" y="1440216"/>
                  <a:pt x="6104748" y="1494509"/>
                </a:cubicBezTo>
                <a:cubicBezTo>
                  <a:pt x="6107034" y="1505751"/>
                  <a:pt x="6107415" y="1518324"/>
                  <a:pt x="6105130" y="1529563"/>
                </a:cubicBezTo>
                <a:cubicBezTo>
                  <a:pt x="6098461" y="1561189"/>
                  <a:pt x="6087411" y="1591859"/>
                  <a:pt x="6082649" y="1623675"/>
                </a:cubicBezTo>
                <a:cubicBezTo>
                  <a:pt x="6074838" y="1676253"/>
                  <a:pt x="6101126" y="1721785"/>
                  <a:pt x="6118274" y="1768838"/>
                </a:cubicBezTo>
                <a:cubicBezTo>
                  <a:pt x="6134467" y="1813610"/>
                  <a:pt x="6171044" y="1851709"/>
                  <a:pt x="6162851" y="1904673"/>
                </a:cubicBezTo>
                <a:cubicBezTo>
                  <a:pt x="6162090" y="1910004"/>
                  <a:pt x="6167233" y="1915912"/>
                  <a:pt x="6168567" y="1921817"/>
                </a:cubicBezTo>
                <a:cubicBezTo>
                  <a:pt x="6172188" y="1938009"/>
                  <a:pt x="6176566" y="1954202"/>
                  <a:pt x="6178283" y="1970586"/>
                </a:cubicBezTo>
                <a:cubicBezTo>
                  <a:pt x="6180570" y="1990589"/>
                  <a:pt x="6179809" y="2010974"/>
                  <a:pt x="6181713" y="2030977"/>
                </a:cubicBezTo>
                <a:cubicBezTo>
                  <a:pt x="6182856" y="2043835"/>
                  <a:pt x="6184951" y="2056600"/>
                  <a:pt x="6186761" y="2069340"/>
                </a:cubicBezTo>
                <a:lnTo>
                  <a:pt x="6187012" y="2072225"/>
                </a:lnTo>
                <a:lnTo>
                  <a:pt x="6187012" y="2131532"/>
                </a:lnTo>
                <a:lnTo>
                  <a:pt x="6186141" y="2138304"/>
                </a:lnTo>
                <a:cubicBezTo>
                  <a:pt x="6183950" y="2148519"/>
                  <a:pt x="6181332" y="2158712"/>
                  <a:pt x="6179617" y="2168903"/>
                </a:cubicBezTo>
                <a:cubicBezTo>
                  <a:pt x="6174854" y="2197670"/>
                  <a:pt x="6176188" y="2229296"/>
                  <a:pt x="6163995" y="2254633"/>
                </a:cubicBezTo>
                <a:cubicBezTo>
                  <a:pt x="6151041" y="2281683"/>
                  <a:pt x="6145135" y="2307402"/>
                  <a:pt x="6149135" y="2335405"/>
                </a:cubicBezTo>
                <a:cubicBezTo>
                  <a:pt x="6150469" y="2344741"/>
                  <a:pt x="6158471" y="2356744"/>
                  <a:pt x="6166661" y="2360933"/>
                </a:cubicBezTo>
                <a:cubicBezTo>
                  <a:pt x="6184950" y="2370270"/>
                  <a:pt x="6188190" y="2383032"/>
                  <a:pt x="6181902" y="2400369"/>
                </a:cubicBezTo>
                <a:cubicBezTo>
                  <a:pt x="6176566" y="2415420"/>
                  <a:pt x="6173901" y="2433897"/>
                  <a:pt x="6163613" y="2444184"/>
                </a:cubicBezTo>
                <a:cubicBezTo>
                  <a:pt x="6134467" y="2473333"/>
                  <a:pt x="6133515" y="2510483"/>
                  <a:pt x="6125705" y="2546678"/>
                </a:cubicBezTo>
                <a:cubicBezTo>
                  <a:pt x="6120940" y="2568774"/>
                  <a:pt x="6120750" y="2589352"/>
                  <a:pt x="6123988" y="2611450"/>
                </a:cubicBezTo>
                <a:cubicBezTo>
                  <a:pt x="6131227" y="2659455"/>
                  <a:pt x="6120940" y="2706131"/>
                  <a:pt x="6107796" y="2752235"/>
                </a:cubicBezTo>
                <a:cubicBezTo>
                  <a:pt x="6099034" y="2782716"/>
                  <a:pt x="6093699" y="2813958"/>
                  <a:pt x="6084744" y="2844248"/>
                </a:cubicBezTo>
                <a:cubicBezTo>
                  <a:pt x="6077886" y="2866918"/>
                  <a:pt x="6069694" y="2889587"/>
                  <a:pt x="6058646" y="2910353"/>
                </a:cubicBezTo>
                <a:cubicBezTo>
                  <a:pt x="6042452" y="2940455"/>
                  <a:pt x="6018067" y="2966742"/>
                  <a:pt x="6024544" y="3005035"/>
                </a:cubicBezTo>
                <a:cubicBezTo>
                  <a:pt x="6030260" y="3038756"/>
                  <a:pt x="6018259" y="3069235"/>
                  <a:pt x="6006828" y="3100099"/>
                </a:cubicBezTo>
                <a:cubicBezTo>
                  <a:pt x="5998446" y="3122770"/>
                  <a:pt x="5989871" y="3145436"/>
                  <a:pt x="5984537" y="3168870"/>
                </a:cubicBezTo>
                <a:cubicBezTo>
                  <a:pt x="5978251" y="3196686"/>
                  <a:pt x="5980920" y="3228119"/>
                  <a:pt x="5969297" y="3252885"/>
                </a:cubicBezTo>
                <a:cubicBezTo>
                  <a:pt x="5957105" y="3278795"/>
                  <a:pt x="5965297" y="3300319"/>
                  <a:pt x="5968726" y="3323372"/>
                </a:cubicBezTo>
                <a:cubicBezTo>
                  <a:pt x="5974061" y="3360139"/>
                  <a:pt x="5983967" y="3396719"/>
                  <a:pt x="5971395" y="3433866"/>
                </a:cubicBezTo>
                <a:cubicBezTo>
                  <a:pt x="5956153" y="3479015"/>
                  <a:pt x="5939769" y="3523785"/>
                  <a:pt x="5925292" y="3569124"/>
                </a:cubicBezTo>
                <a:cubicBezTo>
                  <a:pt x="5919765" y="3586653"/>
                  <a:pt x="5917479" y="3605509"/>
                  <a:pt x="5915003" y="3623799"/>
                </a:cubicBezTo>
                <a:cubicBezTo>
                  <a:pt x="5912906" y="3641134"/>
                  <a:pt x="5918242" y="3661899"/>
                  <a:pt x="5910241" y="3675238"/>
                </a:cubicBezTo>
                <a:cubicBezTo>
                  <a:pt x="5889667" y="3709529"/>
                  <a:pt x="5879569" y="3744770"/>
                  <a:pt x="5879569" y="3784397"/>
                </a:cubicBezTo>
                <a:cubicBezTo>
                  <a:pt x="5879569" y="3799258"/>
                  <a:pt x="5870996" y="3813737"/>
                  <a:pt x="5869471" y="3828785"/>
                </a:cubicBezTo>
                <a:cubicBezTo>
                  <a:pt x="5867567" y="3849362"/>
                  <a:pt x="5862423" y="3872985"/>
                  <a:pt x="5869664" y="3890891"/>
                </a:cubicBezTo>
                <a:cubicBezTo>
                  <a:pt x="5886809" y="3932993"/>
                  <a:pt x="5872519" y="3967091"/>
                  <a:pt x="5855566" y="4003861"/>
                </a:cubicBezTo>
                <a:cubicBezTo>
                  <a:pt x="5838801" y="4040058"/>
                  <a:pt x="5825466" y="4078159"/>
                  <a:pt x="5814416" y="4116641"/>
                </a:cubicBezTo>
                <a:cubicBezTo>
                  <a:pt x="5810415" y="4131119"/>
                  <a:pt x="5817085" y="4148453"/>
                  <a:pt x="5818417" y="4164458"/>
                </a:cubicBezTo>
                <a:cubicBezTo>
                  <a:pt x="5818798" y="4170174"/>
                  <a:pt x="5819370" y="4176461"/>
                  <a:pt x="5817466" y="4181603"/>
                </a:cubicBezTo>
                <a:cubicBezTo>
                  <a:pt x="5799176" y="4231324"/>
                  <a:pt x="5785269" y="4281810"/>
                  <a:pt x="5794794" y="4335722"/>
                </a:cubicBezTo>
                <a:cubicBezTo>
                  <a:pt x="5795747" y="4340674"/>
                  <a:pt x="5793650" y="4346201"/>
                  <a:pt x="5792317" y="4351154"/>
                </a:cubicBezTo>
                <a:cubicBezTo>
                  <a:pt x="5785461" y="4375349"/>
                  <a:pt x="5774601" y="4398972"/>
                  <a:pt x="5772124" y="4423545"/>
                </a:cubicBezTo>
                <a:cubicBezTo>
                  <a:pt x="5766028" y="4484127"/>
                  <a:pt x="5763550" y="4545086"/>
                  <a:pt x="5759550" y="4606053"/>
                </a:cubicBezTo>
                <a:cubicBezTo>
                  <a:pt x="5759361" y="4609863"/>
                  <a:pt x="5759361" y="4613864"/>
                  <a:pt x="5758027" y="4617291"/>
                </a:cubicBezTo>
                <a:cubicBezTo>
                  <a:pt x="5749834" y="4639772"/>
                  <a:pt x="5752502" y="4659393"/>
                  <a:pt x="5768123" y="4678445"/>
                </a:cubicBezTo>
                <a:cubicBezTo>
                  <a:pt x="5774982" y="4686828"/>
                  <a:pt x="5778601" y="4698258"/>
                  <a:pt x="5782412" y="4708734"/>
                </a:cubicBezTo>
                <a:cubicBezTo>
                  <a:pt x="5788127" y="4724167"/>
                  <a:pt x="5793650" y="4739978"/>
                  <a:pt x="5797271" y="4755980"/>
                </a:cubicBezTo>
                <a:cubicBezTo>
                  <a:pt x="5800700" y="4771793"/>
                  <a:pt x="5805462" y="4788747"/>
                  <a:pt x="5802796" y="4803988"/>
                </a:cubicBezTo>
                <a:cubicBezTo>
                  <a:pt x="5798035" y="4831420"/>
                  <a:pt x="5787366" y="4857522"/>
                  <a:pt x="5780315" y="4884572"/>
                </a:cubicBezTo>
                <a:cubicBezTo>
                  <a:pt x="5777837" y="4893907"/>
                  <a:pt x="5778221" y="4904195"/>
                  <a:pt x="5778030" y="4913909"/>
                </a:cubicBezTo>
                <a:cubicBezTo>
                  <a:pt x="5777459" y="4936201"/>
                  <a:pt x="5782984" y="4959061"/>
                  <a:pt x="5767171" y="4979253"/>
                </a:cubicBezTo>
                <a:cubicBezTo>
                  <a:pt x="5752311" y="4997922"/>
                  <a:pt x="5756692" y="5016785"/>
                  <a:pt x="5767932" y="5036405"/>
                </a:cubicBezTo>
                <a:cubicBezTo>
                  <a:pt x="5775934" y="5050504"/>
                  <a:pt x="5782221" y="5066505"/>
                  <a:pt x="5785269" y="5082317"/>
                </a:cubicBezTo>
                <a:cubicBezTo>
                  <a:pt x="5789460" y="5104036"/>
                  <a:pt x="5791175" y="5125562"/>
                  <a:pt x="5788697" y="5148995"/>
                </a:cubicBezTo>
                <a:cubicBezTo>
                  <a:pt x="5786983" y="5165570"/>
                  <a:pt x="5786221" y="5179097"/>
                  <a:pt x="5776125" y="5192051"/>
                </a:cubicBezTo>
                <a:cubicBezTo>
                  <a:pt x="5774601" y="5194145"/>
                  <a:pt x="5774219" y="5197955"/>
                  <a:pt x="5774412" y="5200813"/>
                </a:cubicBezTo>
                <a:cubicBezTo>
                  <a:pt x="5777649" y="5238343"/>
                  <a:pt x="5775934" y="5275491"/>
                  <a:pt x="5773646" y="5313403"/>
                </a:cubicBezTo>
                <a:cubicBezTo>
                  <a:pt x="5770601" y="5361598"/>
                  <a:pt x="5779553" y="5412276"/>
                  <a:pt x="5811559" y="5453995"/>
                </a:cubicBezTo>
                <a:cubicBezTo>
                  <a:pt x="5816322" y="5460092"/>
                  <a:pt x="5818417" y="5469236"/>
                  <a:pt x="5819562" y="5477239"/>
                </a:cubicBezTo>
                <a:cubicBezTo>
                  <a:pt x="5824514" y="5514957"/>
                  <a:pt x="5827942" y="5552869"/>
                  <a:pt x="5833467" y="5590590"/>
                </a:cubicBezTo>
                <a:cubicBezTo>
                  <a:pt x="5836516" y="5611164"/>
                  <a:pt x="5839182" y="5632691"/>
                  <a:pt x="5847565" y="5651360"/>
                </a:cubicBezTo>
                <a:cubicBezTo>
                  <a:pt x="5855756" y="5669647"/>
                  <a:pt x="5865471" y="5684320"/>
                  <a:pt x="5848327" y="5695178"/>
                </a:cubicBezTo>
                <a:cubicBezTo>
                  <a:pt x="5857471" y="5714607"/>
                  <a:pt x="5865092" y="5731564"/>
                  <a:pt x="5873282" y="5748136"/>
                </a:cubicBezTo>
                <a:cubicBezTo>
                  <a:pt x="5876329" y="5754234"/>
                  <a:pt x="5881284" y="5759378"/>
                  <a:pt x="5884142" y="5765474"/>
                </a:cubicBezTo>
                <a:cubicBezTo>
                  <a:pt x="5887190" y="5771953"/>
                  <a:pt x="5889094" y="5779191"/>
                  <a:pt x="5890620" y="5786239"/>
                </a:cubicBezTo>
                <a:cubicBezTo>
                  <a:pt x="5897477" y="5817674"/>
                  <a:pt x="5903763" y="5849107"/>
                  <a:pt x="5911194" y="5880348"/>
                </a:cubicBezTo>
                <a:cubicBezTo>
                  <a:pt x="5912717" y="5886447"/>
                  <a:pt x="5918813" y="5891590"/>
                  <a:pt x="5922813" y="5897114"/>
                </a:cubicBezTo>
                <a:cubicBezTo>
                  <a:pt x="5925481" y="5900735"/>
                  <a:pt x="5929482" y="5904353"/>
                  <a:pt x="5930054" y="5908355"/>
                </a:cubicBezTo>
                <a:cubicBezTo>
                  <a:pt x="5934626" y="5938836"/>
                  <a:pt x="5939961" y="5969124"/>
                  <a:pt x="5942246" y="5999796"/>
                </a:cubicBezTo>
                <a:cubicBezTo>
                  <a:pt x="5944149" y="6025515"/>
                  <a:pt x="5943580" y="6050282"/>
                  <a:pt x="5976728" y="6056948"/>
                </a:cubicBezTo>
                <a:cubicBezTo>
                  <a:pt x="5982443" y="6058092"/>
                  <a:pt x="5988540" y="6066284"/>
                  <a:pt x="5991396" y="6072569"/>
                </a:cubicBezTo>
                <a:cubicBezTo>
                  <a:pt x="5999589" y="6090477"/>
                  <a:pt x="6005113" y="6109530"/>
                  <a:pt x="6013494" y="6127247"/>
                </a:cubicBezTo>
                <a:cubicBezTo>
                  <a:pt x="6041500" y="6185351"/>
                  <a:pt x="6059217" y="6246121"/>
                  <a:pt x="6055978" y="6311084"/>
                </a:cubicBezTo>
                <a:cubicBezTo>
                  <a:pt x="6055026" y="6331277"/>
                  <a:pt x="6044737" y="6350899"/>
                  <a:pt x="6040926" y="6363664"/>
                </a:cubicBezTo>
                <a:cubicBezTo>
                  <a:pt x="6055978" y="6400429"/>
                  <a:pt x="6070456" y="6431292"/>
                  <a:pt x="6081315" y="6463490"/>
                </a:cubicBezTo>
                <a:cubicBezTo>
                  <a:pt x="6091031" y="6491874"/>
                  <a:pt x="6097127" y="6521593"/>
                  <a:pt x="6104175" y="6550742"/>
                </a:cubicBezTo>
                <a:cubicBezTo>
                  <a:pt x="6106844" y="6561411"/>
                  <a:pt x="6108367" y="6572269"/>
                  <a:pt x="6109702" y="6583128"/>
                </a:cubicBezTo>
                <a:cubicBezTo>
                  <a:pt x="6113892" y="6617036"/>
                  <a:pt x="6103795" y="6652472"/>
                  <a:pt x="6119798" y="6685617"/>
                </a:cubicBezTo>
                <a:cubicBezTo>
                  <a:pt x="6128180" y="6702955"/>
                  <a:pt x="6138276" y="6720103"/>
                  <a:pt x="6142658" y="6738388"/>
                </a:cubicBezTo>
                <a:cubicBezTo>
                  <a:pt x="6147421" y="6758011"/>
                  <a:pt x="6154851" y="6777207"/>
                  <a:pt x="6160162" y="6796804"/>
                </a:cubicBezTo>
                <a:lnTo>
                  <a:pt x="6164933" y="6857457"/>
                </a:lnTo>
                <a:lnTo>
                  <a:pt x="6037694" y="6857457"/>
                </a:lnTo>
                <a:lnTo>
                  <a:pt x="6037694" y="6857998"/>
                </a:lnTo>
                <a:lnTo>
                  <a:pt x="0" y="6857998"/>
                </a:lnTo>
                <a:close/>
              </a:path>
            </a:pathLst>
          </a:custGeom>
          <a:effectLst>
            <a:outerShdw blurRad="381000" dist="152400" algn="tl" rotWithShape="0">
              <a:prstClr val="black">
                <a:alpha val="10000"/>
              </a:prstClr>
            </a:outerShdw>
          </a:effec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E6517BAC-C80F-4065-90D8-703493E0B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95368" y="0"/>
            <a:ext cx="874718" cy="6857455"/>
            <a:chOff x="5395368" y="0"/>
            <a:chExt cx="874718" cy="6857455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84DCDA5-A261-4103-B44C-068DCEA03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4000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8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8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E59A2A1-1352-47AA-80C2-0FF53759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3998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7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7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F0714F1-69E2-C86F-6094-379EC2339EF8}"/>
              </a:ext>
            </a:extLst>
          </p:cNvPr>
          <p:cNvSpPr txBox="1"/>
          <p:nvPr/>
        </p:nvSpPr>
        <p:spPr>
          <a:xfrm>
            <a:off x="6981826" y="3146400"/>
            <a:ext cx="4391024" cy="268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>
                    <a:alpha val="80000"/>
                  </a:schemeClr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5408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393FB7-EB13-FD34-A499-B9A99A27D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Topics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BB81DD-11A7-51CF-79CB-27FAC73958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047608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247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E56148B-B4F2-B7E1-B992-FBD79387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What is a Bias in Risk Assessment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7E8DFB-14BC-73C3-0777-F5361393D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Probabilities are necessary for risk analysis and assessment. They can be derived from:</a:t>
            </a:r>
          </a:p>
          <a:p>
            <a:pPr lvl="1"/>
            <a:r>
              <a:rPr lang="en-US" dirty="0"/>
              <a:t>Empirical and Statistical Relationships</a:t>
            </a:r>
          </a:p>
          <a:p>
            <a:pPr lvl="1"/>
            <a:r>
              <a:rPr lang="en-US" dirty="0"/>
              <a:t>Mathematical and Physics Based models</a:t>
            </a:r>
          </a:p>
          <a:p>
            <a:pPr lvl="1"/>
            <a:r>
              <a:rPr lang="en-US" dirty="0"/>
              <a:t>Subjective, “Degree of Belief” Probabilities</a:t>
            </a:r>
          </a:p>
          <a:p>
            <a:r>
              <a:rPr lang="en-US" dirty="0"/>
              <a:t>Biases can affect subjective probability estimates </a:t>
            </a:r>
            <a:r>
              <a:rPr lang="en-US" i="1" dirty="0"/>
              <a:t>and</a:t>
            </a:r>
            <a:r>
              <a:rPr lang="en-US" dirty="0"/>
              <a:t> How We Interpret Empirical and Model-Based Probabilities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D081DC6-7A8B-653A-71F8-0A3A48831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78388239-C5C3-2AB8-8683-E6C809E572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2" y="2105818"/>
            <a:ext cx="3923335" cy="29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200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85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03BFEC-A516-A584-CA66-F85120937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>
                <a:solidFill>
                  <a:srgbClr val="FFFFFF"/>
                </a:solidFill>
              </a:rPr>
              <a:t>Who’s Responsible for Managing Biases?</a:t>
            </a:r>
          </a:p>
        </p:txBody>
      </p:sp>
      <p:sp>
        <p:nvSpPr>
          <p:cNvPr id="15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Placeholder 7" descr="A group of people sitting at a table">
            <a:extLst>
              <a:ext uri="{FF2B5EF4-FFF2-40B4-BE49-F238E27FC236}">
                <a16:creationId xmlns:a16="http://schemas.microsoft.com/office/drawing/2014/main" id="{8096DCD2-3387-39A1-81EA-008CA0D12FD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72" r="-2" b="1668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356DB369-B2C3-E651-14E6-76C402BCFDB9}"/>
              </a:ext>
            </a:extLst>
          </p:cNvPr>
          <p:cNvGrpSpPr/>
          <p:nvPr/>
        </p:nvGrpSpPr>
        <p:grpSpPr>
          <a:xfrm>
            <a:off x="3857034" y="1107130"/>
            <a:ext cx="2198326" cy="914400"/>
            <a:chOff x="9251994" y="4099560"/>
            <a:chExt cx="2198326" cy="91440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C1A0BEF-9A5A-471E-12BB-BB4A420C0544}"/>
                </a:ext>
              </a:extLst>
            </p:cNvPr>
            <p:cNvSpPr txBox="1"/>
            <p:nvPr/>
          </p:nvSpPr>
          <p:spPr>
            <a:xfrm>
              <a:off x="9987280" y="4233594"/>
              <a:ext cx="14630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Risk Facilitators </a:t>
              </a:r>
            </a:p>
          </p:txBody>
        </p:sp>
        <p:pic>
          <p:nvPicPr>
            <p:cNvPr id="11" name="Graphic 10" descr="Checkbox Checked with solid fill">
              <a:extLst>
                <a:ext uri="{FF2B5EF4-FFF2-40B4-BE49-F238E27FC236}">
                  <a16:creationId xmlns:a16="http://schemas.microsoft.com/office/drawing/2014/main" id="{7759DB44-F0C9-5ED4-5645-229D16D829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251994" y="4099560"/>
              <a:ext cx="914400" cy="914400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89043E4-B789-0D81-15D9-BA642EF71F02}"/>
              </a:ext>
            </a:extLst>
          </p:cNvPr>
          <p:cNvGrpSpPr/>
          <p:nvPr/>
        </p:nvGrpSpPr>
        <p:grpSpPr>
          <a:xfrm>
            <a:off x="976251" y="1358341"/>
            <a:ext cx="2144728" cy="914400"/>
            <a:chOff x="9105267" y="624154"/>
            <a:chExt cx="2144728" cy="914400"/>
          </a:xfrm>
        </p:grpSpPr>
        <p:pic>
          <p:nvPicPr>
            <p:cNvPr id="16" name="Graphic 15" descr="Checkbox Checked with solid fill">
              <a:extLst>
                <a:ext uri="{FF2B5EF4-FFF2-40B4-BE49-F238E27FC236}">
                  <a16:creationId xmlns:a16="http://schemas.microsoft.com/office/drawing/2014/main" id="{A9EBC099-9B9B-3E92-7958-AAC02EA7E0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05267" y="624154"/>
              <a:ext cx="914400" cy="9144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C91E55D-15C0-B640-1B47-8B009BB89D32}"/>
                </a:ext>
              </a:extLst>
            </p:cNvPr>
            <p:cNvSpPr txBox="1"/>
            <p:nvPr/>
          </p:nvSpPr>
          <p:spPr>
            <a:xfrm>
              <a:off x="9786955" y="839899"/>
              <a:ext cx="14630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Risk Estimators 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2FDD35C-B283-B0C9-930D-0A0000F2737F}"/>
              </a:ext>
            </a:extLst>
          </p:cNvPr>
          <p:cNvGrpSpPr/>
          <p:nvPr/>
        </p:nvGrpSpPr>
        <p:grpSpPr>
          <a:xfrm>
            <a:off x="7232481" y="1368662"/>
            <a:ext cx="2143760" cy="914400"/>
            <a:chOff x="8829040" y="5445438"/>
            <a:chExt cx="2143760" cy="914400"/>
          </a:xfrm>
        </p:grpSpPr>
        <p:pic>
          <p:nvPicPr>
            <p:cNvPr id="14" name="Graphic 13" descr="Checkbox Checked with solid fill">
              <a:extLst>
                <a:ext uri="{FF2B5EF4-FFF2-40B4-BE49-F238E27FC236}">
                  <a16:creationId xmlns:a16="http://schemas.microsoft.com/office/drawing/2014/main" id="{0B57BC7B-29E9-5C17-11D6-863D045620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29040" y="5445438"/>
              <a:ext cx="914400" cy="914400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FE58D07-5478-6345-5057-851CA48616AF}"/>
                </a:ext>
              </a:extLst>
            </p:cNvPr>
            <p:cNvSpPr txBox="1"/>
            <p:nvPr/>
          </p:nvSpPr>
          <p:spPr>
            <a:xfrm>
              <a:off x="9509760" y="5718535"/>
              <a:ext cx="1463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Owners 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3FE8BD3-41FB-AF25-BCE7-DCBDA98D18A5}"/>
              </a:ext>
            </a:extLst>
          </p:cNvPr>
          <p:cNvGrpSpPr/>
          <p:nvPr/>
        </p:nvGrpSpPr>
        <p:grpSpPr>
          <a:xfrm>
            <a:off x="3796074" y="5458262"/>
            <a:ext cx="2180844" cy="914400"/>
            <a:chOff x="9723120" y="4805841"/>
            <a:chExt cx="2180844" cy="914400"/>
          </a:xfrm>
        </p:grpSpPr>
        <p:pic>
          <p:nvPicPr>
            <p:cNvPr id="12" name="Graphic 11" descr="Checkbox Checked with solid fill">
              <a:extLst>
                <a:ext uri="{FF2B5EF4-FFF2-40B4-BE49-F238E27FC236}">
                  <a16:creationId xmlns:a16="http://schemas.microsoft.com/office/drawing/2014/main" id="{76C0BB32-59CB-6D54-8788-2EB39DBE17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723120" y="4805841"/>
              <a:ext cx="914400" cy="914400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7EA7A39-4607-6D29-D045-C2E7F68D42B3}"/>
                </a:ext>
              </a:extLst>
            </p:cNvPr>
            <p:cNvSpPr txBox="1"/>
            <p:nvPr/>
          </p:nvSpPr>
          <p:spPr>
            <a:xfrm>
              <a:off x="10440924" y="5063708"/>
              <a:ext cx="1463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Technology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153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8B9F11F-DAA6-BAD2-19EE-9B607BA12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Tools to Assist in Managing Biases</a:t>
            </a:r>
            <a:br>
              <a:rPr lang="en-US" dirty="0"/>
            </a:br>
            <a:endParaRPr lang="en-US" dirty="0"/>
          </a:p>
        </p:txBody>
      </p:sp>
      <p:pic>
        <p:nvPicPr>
          <p:cNvPr id="11" name="Picture Placeholder 10" descr="Icon&#10;&#10;Description automatically generated">
            <a:extLst>
              <a:ext uri="{FF2B5EF4-FFF2-40B4-BE49-F238E27FC236}">
                <a16:creationId xmlns:a16="http://schemas.microsoft.com/office/drawing/2014/main" id="{FD1ACD34-2A9C-7B96-FE03-D6B15EEC63D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20" b="10520"/>
          <a:stretch>
            <a:fillRect/>
          </a:stretch>
        </p:blipFill>
        <p:spPr>
          <a:xfrm>
            <a:off x="5067574" y="945385"/>
            <a:ext cx="2449883" cy="1934450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FD08CF0-19C9-F5F2-7B5A-16FD763C5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Technology</a:t>
            </a:r>
            <a:r>
              <a:rPr lang="en-US" dirty="0"/>
              <a:t> – Blind Elicitation Applications like Socrative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Verbal Mapping of Subjective Probabilities </a:t>
            </a:r>
            <a:r>
              <a:rPr lang="en-US" dirty="0"/>
              <a:t>– between descriptors and assigned probabilities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Relative Frequency </a:t>
            </a:r>
            <a:r>
              <a:rPr lang="en-US" dirty="0"/>
              <a:t>– the objective observed frequency of events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Decomposing Failure Modes </a:t>
            </a:r>
            <a:r>
              <a:rPr lang="en-US" dirty="0"/>
              <a:t>– as a means to understand where uncertainty dominates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Presenting Key Evidence </a:t>
            </a:r>
            <a:r>
              <a:rPr lang="en-US" dirty="0"/>
              <a:t>– weighing evidence of “more likely” and “less Likely” factors for probabilities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89A6230-616A-14A6-EF19-D6D79DC1E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9716" y="3134701"/>
            <a:ext cx="6366796" cy="2488333"/>
          </a:xfrm>
          <a:prstGeom prst="rect">
            <a:avLst/>
          </a:prstGeom>
        </p:spPr>
      </p:pic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id="{80A87111-BB0F-DEB9-E407-70786547C9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507" y="957042"/>
            <a:ext cx="3133562" cy="194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310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40FAA44-9BF1-7703-C524-F46D98245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Overconfidence Bias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98CFA44-133E-8D84-CE01-3898EFEB1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The Tendency for People to be More Confident than the Evidence Warrants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The Most Common Bias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More Expertise and Knowledge means?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dirty="0"/>
              <a:t>Ways to Combat Overconfidence Bias: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Exercises which estimators to known and unknown events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Self-Correlate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Listen First</a:t>
            </a:r>
          </a:p>
        </p:txBody>
      </p:sp>
      <p:pic>
        <p:nvPicPr>
          <p:cNvPr id="8" name="Content Placeholder 5">
            <a:extLst>
              <a:ext uri="{FF2B5EF4-FFF2-40B4-BE49-F238E27FC236}">
                <a16:creationId xmlns:a16="http://schemas.microsoft.com/office/drawing/2014/main" id="{D040EE68-D3AD-03F3-D607-6754ACF652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65" r="7339" b="-1"/>
          <a:stretch/>
        </p:blipFill>
        <p:spPr>
          <a:xfrm>
            <a:off x="5579719" y="4436465"/>
            <a:ext cx="3238460" cy="2421535"/>
          </a:xfrm>
          <a:custGeom>
            <a:avLst/>
            <a:gdLst/>
            <a:ahLst/>
            <a:cxnLst/>
            <a:rect l="l" t="t" r="r" b="b"/>
            <a:pathLst>
              <a:path w="5051425" h="3777175">
                <a:moveTo>
                  <a:pt x="0" y="0"/>
                </a:moveTo>
                <a:lnTo>
                  <a:pt x="5051425" y="0"/>
                </a:lnTo>
                <a:lnTo>
                  <a:pt x="5051425" y="3777175"/>
                </a:lnTo>
                <a:lnTo>
                  <a:pt x="0" y="3777175"/>
                </a:lnTo>
                <a:close/>
              </a:path>
            </a:pathLst>
          </a:custGeom>
        </p:spPr>
      </p:pic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E30423EF-8BFA-6342-5820-1C9AA19CC9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325" b="15492"/>
          <a:stretch/>
        </p:blipFill>
        <p:spPr>
          <a:xfrm>
            <a:off x="5051424" y="1072055"/>
            <a:ext cx="6300788" cy="3332950"/>
          </a:xfrm>
          <a:custGeom>
            <a:avLst/>
            <a:gdLst/>
            <a:ahLst/>
            <a:cxnLst/>
            <a:rect l="l" t="t" r="r" b="b"/>
            <a:pathLst>
              <a:path w="7140574" h="3777175">
                <a:moveTo>
                  <a:pt x="0" y="0"/>
                </a:moveTo>
                <a:lnTo>
                  <a:pt x="7140574" y="0"/>
                </a:lnTo>
                <a:lnTo>
                  <a:pt x="7140574" y="3777175"/>
                </a:lnTo>
                <a:lnTo>
                  <a:pt x="0" y="3777175"/>
                </a:lnTo>
                <a:close/>
              </a:path>
            </a:pathLst>
          </a:cu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95C5CA2-D8FA-E68A-8C7E-5BC694C2F025}"/>
              </a:ext>
            </a:extLst>
          </p:cNvPr>
          <p:cNvSpPr txBox="1"/>
          <p:nvPr/>
        </p:nvSpPr>
        <p:spPr>
          <a:xfrm>
            <a:off x="9083040" y="4723902"/>
            <a:ext cx="226917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Who is More Likely to Be Over-Confident?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3495951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BACC5-3005-3CFF-72DD-B02F29333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Anchoring Bias</a:t>
            </a:r>
            <a:b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8B45F2-4557-CB1E-FFD7-4D2DACB08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931" y="1645920"/>
            <a:ext cx="3505494" cy="4577899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800" dirty="0"/>
              <a:t>This is the tendency for estimates to not vary much from values that are initially presented to the group, either from base-frequency information or other sources.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800" dirty="0"/>
              <a:t>Often relates to a single piece of information.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800" dirty="0"/>
              <a:t>Frequency should be appropriate to the problem being estimated.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1800" dirty="0"/>
              <a:t>Ways to Combat: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1800" dirty="0"/>
              <a:t>Discuss Extreme Values Before settling on a “best estimate”.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Diagram">
            <a:extLst>
              <a:ext uri="{FF2B5EF4-FFF2-40B4-BE49-F238E27FC236}">
                <a16:creationId xmlns:a16="http://schemas.microsoft.com/office/drawing/2014/main" id="{CCDD2353-48C4-624C-C5CD-C3C872B93B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862" y="1269504"/>
            <a:ext cx="6019331" cy="431574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51312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49622-44A3-87A0-C93C-E8A9EB54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Availability Bias</a:t>
            </a:r>
            <a:b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82041-53DE-4DE4-45D4-92BB3A297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dirty="0"/>
              <a:t>Results from over-emphasizing the most recent, most easily recalled, or most vivid evidence.</a:t>
            </a:r>
            <a:endParaRPr lang="en-US" sz="200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dirty="0"/>
              <a:t>Often comes from most recent discussion such as a case history or failure.</a:t>
            </a:r>
            <a:endParaRPr lang="en-US" sz="200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dirty="0"/>
              <a:t>Ways to Combat:</a:t>
            </a:r>
            <a:endParaRPr lang="en-US" sz="2000"/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/>
              <a:t>Examine Relevance of evidence to the problem being evaluated.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Content Placeholder 5" descr="Chart&#10;&#10;Description automatically generated with medium confidence">
            <a:extLst>
              <a:ext uri="{FF2B5EF4-FFF2-40B4-BE49-F238E27FC236}">
                <a16:creationId xmlns:a16="http://schemas.microsoft.com/office/drawing/2014/main" id="{C9B06609-F3ED-A27C-0DA1-F1CC56F78F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20" y="2251001"/>
            <a:ext cx="6253212" cy="3425852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45874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99A8C-B251-3CD1-C27D-F8D2EF2A7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Motivational Bias</a:t>
            </a:r>
            <a:br>
              <a:rPr lang="en-US" sz="5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0B603-2F94-EA9D-BFBC-FB90B68E0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dirty="0"/>
              <a:t>Results when one or more of the members making estimates have a vested interest in the outcome.</a:t>
            </a:r>
            <a:endParaRPr lang="en-US" sz="200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dirty="0"/>
              <a:t>Could be the result of the dam designer being in the room, or the owner, or an engineering firm that needs work.</a:t>
            </a:r>
            <a:endParaRPr lang="en-US" sz="200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dirty="0"/>
              <a:t>Ways to Combat:</a:t>
            </a:r>
            <a:endParaRPr lang="en-US" sz="2000"/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/>
              <a:t>Monitor who is in the room and who participates in estimation of risks</a:t>
            </a:r>
          </a:p>
          <a:p>
            <a:pPr marL="742950" lvl="1" indent="-228600">
              <a:buFont typeface="Arial" panose="020B0604020202020204" pitchFamily="34" charset="0"/>
              <a:buChar char="•"/>
            </a:pPr>
            <a:r>
              <a:rPr lang="en-US" sz="2000"/>
              <a:t>Bring out opposing views. </a:t>
            </a:r>
          </a:p>
        </p:txBody>
      </p:sp>
      <p:pic>
        <p:nvPicPr>
          <p:cNvPr id="6" name="Content Placeholder 5" descr="Text&#10;&#10;Description automatically generated with low confidence">
            <a:extLst>
              <a:ext uri="{FF2B5EF4-FFF2-40B4-BE49-F238E27FC236}">
                <a16:creationId xmlns:a16="http://schemas.microsoft.com/office/drawing/2014/main" id="{5700D114-A21D-283E-27D7-7DE8CF7E76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9048" y="1104734"/>
            <a:ext cx="5458968" cy="464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29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Biases in Engineering Decisions (Including Risk Practice)</vt:lpstr>
      <vt:lpstr>Topics</vt:lpstr>
      <vt:lpstr>What is a Bias in Risk Assessment</vt:lpstr>
      <vt:lpstr>Who’s Responsible for Managing Biases?</vt:lpstr>
      <vt:lpstr>Tools to Assist in Managing Biases </vt:lpstr>
      <vt:lpstr>Overconfidence Bias </vt:lpstr>
      <vt:lpstr>Anchoring Bias </vt:lpstr>
      <vt:lpstr>Availability Bias </vt:lpstr>
      <vt:lpstr>Motivational Bias </vt:lpstr>
      <vt:lpstr>Representativeness Bias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Biases in Risk Practice</dc:title>
  <dc:creator>Eric Halpin</dc:creator>
  <cp:lastModifiedBy>Donnelly, Richard</cp:lastModifiedBy>
  <cp:revision>3</cp:revision>
  <dcterms:created xsi:type="dcterms:W3CDTF">2022-12-02T16:21:21Z</dcterms:created>
  <dcterms:modified xsi:type="dcterms:W3CDTF">2024-04-16T19:47:14Z</dcterms:modified>
</cp:coreProperties>
</file>