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8" r:id="rId2"/>
    <p:sldId id="379" r:id="rId3"/>
    <p:sldId id="426" r:id="rId4"/>
    <p:sldId id="318" r:id="rId5"/>
    <p:sldId id="390" r:id="rId6"/>
    <p:sldId id="391" r:id="rId7"/>
    <p:sldId id="392" r:id="rId8"/>
    <p:sldId id="393" r:id="rId9"/>
    <p:sldId id="394" r:id="rId10"/>
    <p:sldId id="395" r:id="rId11"/>
    <p:sldId id="396" r:id="rId12"/>
    <p:sldId id="397" r:id="rId13"/>
    <p:sldId id="398" r:id="rId14"/>
    <p:sldId id="399" r:id="rId15"/>
    <p:sldId id="400" r:id="rId16"/>
    <p:sldId id="402" r:id="rId17"/>
    <p:sldId id="401"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27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8" autoAdjust="0"/>
    <p:restoredTop sz="94660"/>
  </p:normalViewPr>
  <p:slideViewPr>
    <p:cSldViewPr snapToGrid="0">
      <p:cViewPr varScale="1">
        <p:scale>
          <a:sx n="41" d="100"/>
          <a:sy n="41" d="100"/>
        </p:scale>
        <p:origin x="6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sh Kumar SINGH" userId="1ca69fc6-9463-4e28-a557-270e13953df9" providerId="ADAL" clId="{17BE3149-5EB0-4DEE-868D-3F61DF6C240B}"/>
    <pc:docChg chg="undo custSel modSld">
      <pc:chgData name="Santosh Kumar SINGH" userId="1ca69fc6-9463-4e28-a557-270e13953df9" providerId="ADAL" clId="{17BE3149-5EB0-4DEE-868D-3F61DF6C240B}" dt="2024-04-05T09:44:40.345" v="6" actId="6549"/>
      <pc:docMkLst>
        <pc:docMk/>
      </pc:docMkLst>
      <pc:sldChg chg="modSp mod">
        <pc:chgData name="Santosh Kumar SINGH" userId="1ca69fc6-9463-4e28-a557-270e13953df9" providerId="ADAL" clId="{17BE3149-5EB0-4DEE-868D-3F61DF6C240B}" dt="2024-04-05T09:44:40.345" v="6" actId="6549"/>
        <pc:sldMkLst>
          <pc:docMk/>
          <pc:sldMk cId="0" sldId="258"/>
        </pc:sldMkLst>
        <pc:spChg chg="mod">
          <ac:chgData name="Santosh Kumar SINGH" userId="1ca69fc6-9463-4e28-a557-270e13953df9" providerId="ADAL" clId="{17BE3149-5EB0-4DEE-868D-3F61DF6C240B}" dt="2024-04-05T09:44:40.345" v="6" actId="6549"/>
          <ac:spMkLst>
            <pc:docMk/>
            <pc:sldMk cId="0" sldId="258"/>
            <ac:spMk id="6" creationId="{F7C94948-9274-BF70-0EDA-E4FA374AD7FF}"/>
          </ac:spMkLst>
        </pc:spChg>
        <pc:picChg chg="mod">
          <ac:chgData name="Santosh Kumar SINGH" userId="1ca69fc6-9463-4e28-a557-270e13953df9" providerId="ADAL" clId="{17BE3149-5EB0-4DEE-868D-3F61DF6C240B}" dt="2024-04-05T09:43:40.873" v="1" actId="1076"/>
          <ac:picMkLst>
            <pc:docMk/>
            <pc:sldMk cId="0" sldId="258"/>
            <ac:picMk id="11" creationId="{09B2E373-0129-BEF2-DE19-0A01295077FE}"/>
          </ac:picMkLst>
        </pc:picChg>
      </pc:sldChg>
    </pc:docChg>
  </pc:docChgLst>
  <pc:docChgLst>
    <pc:chgData name="Santosh Kumar SINGH" userId="1ca69fc6-9463-4e28-a557-270e13953df9" providerId="ADAL" clId="{C7AE8513-3CF5-406B-93CA-7702DC76EB9E}"/>
    <pc:docChg chg="delSld">
      <pc:chgData name="Santosh Kumar SINGH" userId="1ca69fc6-9463-4e28-a557-270e13953df9" providerId="ADAL" clId="{C7AE8513-3CF5-406B-93CA-7702DC76EB9E}" dt="2024-04-09T11:30:14.266" v="5" actId="2696"/>
      <pc:docMkLst>
        <pc:docMk/>
      </pc:docMkLst>
      <pc:sldChg chg="del">
        <pc:chgData name="Santosh Kumar SINGH" userId="1ca69fc6-9463-4e28-a557-270e13953df9" providerId="ADAL" clId="{C7AE8513-3CF5-406B-93CA-7702DC76EB9E}" dt="2024-04-09T11:28:19.277" v="0" actId="2696"/>
        <pc:sldMkLst>
          <pc:docMk/>
          <pc:sldMk cId="0" sldId="366"/>
        </pc:sldMkLst>
      </pc:sldChg>
      <pc:sldChg chg="del">
        <pc:chgData name="Santosh Kumar SINGH" userId="1ca69fc6-9463-4e28-a557-270e13953df9" providerId="ADAL" clId="{C7AE8513-3CF5-406B-93CA-7702DC76EB9E}" dt="2024-04-09T11:29:56.555" v="4" actId="2696"/>
        <pc:sldMkLst>
          <pc:docMk/>
          <pc:sldMk cId="0" sldId="384"/>
        </pc:sldMkLst>
      </pc:sldChg>
      <pc:sldChg chg="del">
        <pc:chgData name="Santosh Kumar SINGH" userId="1ca69fc6-9463-4e28-a557-270e13953df9" providerId="ADAL" clId="{C7AE8513-3CF5-406B-93CA-7702DC76EB9E}" dt="2024-04-09T11:29:02.675" v="1" actId="2696"/>
        <pc:sldMkLst>
          <pc:docMk/>
          <pc:sldMk cId="0" sldId="385"/>
        </pc:sldMkLst>
      </pc:sldChg>
      <pc:sldChg chg="del">
        <pc:chgData name="Santosh Kumar SINGH" userId="1ca69fc6-9463-4e28-a557-270e13953df9" providerId="ADAL" clId="{C7AE8513-3CF5-406B-93CA-7702DC76EB9E}" dt="2024-04-09T11:29:16.240" v="2" actId="2696"/>
        <pc:sldMkLst>
          <pc:docMk/>
          <pc:sldMk cId="0" sldId="386"/>
        </pc:sldMkLst>
      </pc:sldChg>
      <pc:sldChg chg="del">
        <pc:chgData name="Santosh Kumar SINGH" userId="1ca69fc6-9463-4e28-a557-270e13953df9" providerId="ADAL" clId="{C7AE8513-3CF5-406B-93CA-7702DC76EB9E}" dt="2024-04-09T11:29:31.359" v="3" actId="2696"/>
        <pc:sldMkLst>
          <pc:docMk/>
          <pc:sldMk cId="0" sldId="387"/>
        </pc:sldMkLst>
      </pc:sldChg>
      <pc:sldChg chg="del">
        <pc:chgData name="Santosh Kumar SINGH" userId="1ca69fc6-9463-4e28-a557-270e13953df9" providerId="ADAL" clId="{C7AE8513-3CF5-406B-93CA-7702DC76EB9E}" dt="2024-04-09T11:30:14.266" v="5" actId="2696"/>
        <pc:sldMkLst>
          <pc:docMk/>
          <pc:sldMk cId="0"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3218E-07FA-4E18-9941-740D8D8C6420}" type="datetimeFigureOut">
              <a:rPr lang="en-IN" smtClean="0"/>
              <a:t>09-04-2024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89C45-9444-4DF9-8D6F-7D0AD494209F}"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11</a:t>
            </a:fld>
            <a:endParaRPr lang="en-IN"/>
          </a:p>
        </p:txBody>
      </p:sp>
    </p:spTree>
    <p:extLst>
      <p:ext uri="{BB962C8B-B14F-4D97-AF65-F5344CB8AC3E}">
        <p14:creationId xmlns:p14="http://schemas.microsoft.com/office/powerpoint/2010/main" val="220422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12</a:t>
            </a:fld>
            <a:endParaRPr lang="en-IN"/>
          </a:p>
        </p:txBody>
      </p:sp>
    </p:spTree>
    <p:extLst>
      <p:ext uri="{BB962C8B-B14F-4D97-AF65-F5344CB8AC3E}">
        <p14:creationId xmlns:p14="http://schemas.microsoft.com/office/powerpoint/2010/main" val="2706146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13</a:t>
            </a:fld>
            <a:endParaRPr lang="en-IN"/>
          </a:p>
        </p:txBody>
      </p:sp>
    </p:spTree>
    <p:extLst>
      <p:ext uri="{BB962C8B-B14F-4D97-AF65-F5344CB8AC3E}">
        <p14:creationId xmlns:p14="http://schemas.microsoft.com/office/powerpoint/2010/main" val="392906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14</a:t>
            </a:fld>
            <a:endParaRPr lang="en-IN"/>
          </a:p>
        </p:txBody>
      </p:sp>
    </p:spTree>
    <p:extLst>
      <p:ext uri="{BB962C8B-B14F-4D97-AF65-F5344CB8AC3E}">
        <p14:creationId xmlns:p14="http://schemas.microsoft.com/office/powerpoint/2010/main" val="208942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15</a:t>
            </a:fld>
            <a:endParaRPr lang="en-IN"/>
          </a:p>
        </p:txBody>
      </p:sp>
    </p:spTree>
    <p:extLst>
      <p:ext uri="{BB962C8B-B14F-4D97-AF65-F5344CB8AC3E}">
        <p14:creationId xmlns:p14="http://schemas.microsoft.com/office/powerpoint/2010/main" val="8429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16</a:t>
            </a:fld>
            <a:endParaRPr lang="en-IN"/>
          </a:p>
        </p:txBody>
      </p:sp>
    </p:spTree>
    <p:extLst>
      <p:ext uri="{BB962C8B-B14F-4D97-AF65-F5344CB8AC3E}">
        <p14:creationId xmlns:p14="http://schemas.microsoft.com/office/powerpoint/2010/main" val="13669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17</a:t>
            </a:fld>
            <a:endParaRPr lang="en-IN"/>
          </a:p>
        </p:txBody>
      </p:sp>
    </p:spTree>
    <p:extLst>
      <p:ext uri="{BB962C8B-B14F-4D97-AF65-F5344CB8AC3E}">
        <p14:creationId xmlns:p14="http://schemas.microsoft.com/office/powerpoint/2010/main" val="232229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18</a:t>
            </a:fld>
            <a:endParaRPr lang="en-IN"/>
          </a:p>
        </p:txBody>
      </p:sp>
    </p:spTree>
    <p:extLst>
      <p:ext uri="{BB962C8B-B14F-4D97-AF65-F5344CB8AC3E}">
        <p14:creationId xmlns:p14="http://schemas.microsoft.com/office/powerpoint/2010/main" val="412578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19</a:t>
            </a:fld>
            <a:endParaRPr lang="en-IN"/>
          </a:p>
        </p:txBody>
      </p:sp>
    </p:spTree>
    <p:extLst>
      <p:ext uri="{BB962C8B-B14F-4D97-AF65-F5344CB8AC3E}">
        <p14:creationId xmlns:p14="http://schemas.microsoft.com/office/powerpoint/2010/main" val="362194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20</a:t>
            </a:fld>
            <a:endParaRPr lang="en-IN"/>
          </a:p>
        </p:txBody>
      </p:sp>
    </p:spTree>
    <p:extLst>
      <p:ext uri="{BB962C8B-B14F-4D97-AF65-F5344CB8AC3E}">
        <p14:creationId xmlns:p14="http://schemas.microsoft.com/office/powerpoint/2010/main" val="113394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a:t>
            </a:fld>
            <a:endParaRPr lang="en-IN"/>
          </a:p>
        </p:txBody>
      </p:sp>
    </p:spTree>
    <p:extLst>
      <p:ext uri="{BB962C8B-B14F-4D97-AF65-F5344CB8AC3E}">
        <p14:creationId xmlns:p14="http://schemas.microsoft.com/office/powerpoint/2010/main" val="356631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21</a:t>
            </a:fld>
            <a:endParaRPr lang="en-IN"/>
          </a:p>
        </p:txBody>
      </p:sp>
    </p:spTree>
    <p:extLst>
      <p:ext uri="{BB962C8B-B14F-4D97-AF65-F5344CB8AC3E}">
        <p14:creationId xmlns:p14="http://schemas.microsoft.com/office/powerpoint/2010/main" val="130325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22</a:t>
            </a:fld>
            <a:endParaRPr lang="en-IN"/>
          </a:p>
        </p:txBody>
      </p:sp>
    </p:spTree>
    <p:extLst>
      <p:ext uri="{BB962C8B-B14F-4D97-AF65-F5344CB8AC3E}">
        <p14:creationId xmlns:p14="http://schemas.microsoft.com/office/powerpoint/2010/main" val="326459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23</a:t>
            </a:fld>
            <a:endParaRPr lang="en-IN"/>
          </a:p>
        </p:txBody>
      </p:sp>
    </p:spTree>
    <p:extLst>
      <p:ext uri="{BB962C8B-B14F-4D97-AF65-F5344CB8AC3E}">
        <p14:creationId xmlns:p14="http://schemas.microsoft.com/office/powerpoint/2010/main" val="214807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24</a:t>
            </a:fld>
            <a:endParaRPr lang="en-IN"/>
          </a:p>
        </p:txBody>
      </p:sp>
    </p:spTree>
    <p:extLst>
      <p:ext uri="{BB962C8B-B14F-4D97-AF65-F5344CB8AC3E}">
        <p14:creationId xmlns:p14="http://schemas.microsoft.com/office/powerpoint/2010/main" val="685385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25</a:t>
            </a:fld>
            <a:endParaRPr lang="en-IN"/>
          </a:p>
        </p:txBody>
      </p:sp>
    </p:spTree>
    <p:extLst>
      <p:ext uri="{BB962C8B-B14F-4D97-AF65-F5344CB8AC3E}">
        <p14:creationId xmlns:p14="http://schemas.microsoft.com/office/powerpoint/2010/main" val="209072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26</a:t>
            </a:fld>
            <a:endParaRPr lang="en-IN"/>
          </a:p>
        </p:txBody>
      </p:sp>
    </p:spTree>
    <p:extLst>
      <p:ext uri="{BB962C8B-B14F-4D97-AF65-F5344CB8AC3E}">
        <p14:creationId xmlns:p14="http://schemas.microsoft.com/office/powerpoint/2010/main" val="3658156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27</a:t>
            </a:fld>
            <a:endParaRPr lang="en-IN"/>
          </a:p>
        </p:txBody>
      </p:sp>
    </p:spTree>
    <p:extLst>
      <p:ext uri="{BB962C8B-B14F-4D97-AF65-F5344CB8AC3E}">
        <p14:creationId xmlns:p14="http://schemas.microsoft.com/office/powerpoint/2010/main" val="1206891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28</a:t>
            </a:fld>
            <a:endParaRPr lang="en-IN"/>
          </a:p>
        </p:txBody>
      </p:sp>
    </p:spTree>
    <p:extLst>
      <p:ext uri="{BB962C8B-B14F-4D97-AF65-F5344CB8AC3E}">
        <p14:creationId xmlns:p14="http://schemas.microsoft.com/office/powerpoint/2010/main" val="1332122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29</a:t>
            </a:fld>
            <a:endParaRPr lang="en-IN"/>
          </a:p>
        </p:txBody>
      </p:sp>
    </p:spTree>
    <p:extLst>
      <p:ext uri="{BB962C8B-B14F-4D97-AF65-F5344CB8AC3E}">
        <p14:creationId xmlns:p14="http://schemas.microsoft.com/office/powerpoint/2010/main" val="3501599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30</a:t>
            </a:fld>
            <a:endParaRPr lang="en-IN"/>
          </a:p>
        </p:txBody>
      </p:sp>
    </p:spTree>
    <p:extLst>
      <p:ext uri="{BB962C8B-B14F-4D97-AF65-F5344CB8AC3E}">
        <p14:creationId xmlns:p14="http://schemas.microsoft.com/office/powerpoint/2010/main" val="26812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31</a:t>
            </a:fld>
            <a:endParaRPr lang="en-IN"/>
          </a:p>
        </p:txBody>
      </p:sp>
    </p:spTree>
    <p:extLst>
      <p:ext uri="{BB962C8B-B14F-4D97-AF65-F5344CB8AC3E}">
        <p14:creationId xmlns:p14="http://schemas.microsoft.com/office/powerpoint/2010/main" val="49132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32</a:t>
            </a:fld>
            <a:endParaRPr lang="en-IN"/>
          </a:p>
        </p:txBody>
      </p:sp>
    </p:spTree>
    <p:extLst>
      <p:ext uri="{BB962C8B-B14F-4D97-AF65-F5344CB8AC3E}">
        <p14:creationId xmlns:p14="http://schemas.microsoft.com/office/powerpoint/2010/main" val="190251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33</a:t>
            </a:fld>
            <a:endParaRPr lang="en-IN"/>
          </a:p>
        </p:txBody>
      </p:sp>
    </p:spTree>
    <p:extLst>
      <p:ext uri="{BB962C8B-B14F-4D97-AF65-F5344CB8AC3E}">
        <p14:creationId xmlns:p14="http://schemas.microsoft.com/office/powerpoint/2010/main" val="2383460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34</a:t>
            </a:fld>
            <a:endParaRPr lang="en-IN"/>
          </a:p>
        </p:txBody>
      </p:sp>
    </p:spTree>
    <p:extLst>
      <p:ext uri="{BB962C8B-B14F-4D97-AF65-F5344CB8AC3E}">
        <p14:creationId xmlns:p14="http://schemas.microsoft.com/office/powerpoint/2010/main" val="66490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35</a:t>
            </a:fld>
            <a:endParaRPr lang="en-IN"/>
          </a:p>
        </p:txBody>
      </p:sp>
    </p:spTree>
    <p:extLst>
      <p:ext uri="{BB962C8B-B14F-4D97-AF65-F5344CB8AC3E}">
        <p14:creationId xmlns:p14="http://schemas.microsoft.com/office/powerpoint/2010/main" val="307724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36</a:t>
            </a:fld>
            <a:endParaRPr lang="en-IN"/>
          </a:p>
        </p:txBody>
      </p:sp>
    </p:spTree>
    <p:extLst>
      <p:ext uri="{BB962C8B-B14F-4D97-AF65-F5344CB8AC3E}">
        <p14:creationId xmlns:p14="http://schemas.microsoft.com/office/powerpoint/2010/main" val="2641684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37</a:t>
            </a:fld>
            <a:endParaRPr lang="en-IN"/>
          </a:p>
        </p:txBody>
      </p:sp>
    </p:spTree>
    <p:extLst>
      <p:ext uri="{BB962C8B-B14F-4D97-AF65-F5344CB8AC3E}">
        <p14:creationId xmlns:p14="http://schemas.microsoft.com/office/powerpoint/2010/main" val="3252679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38</a:t>
            </a:fld>
            <a:endParaRPr lang="en-IN"/>
          </a:p>
        </p:txBody>
      </p:sp>
    </p:spTree>
    <p:extLst>
      <p:ext uri="{BB962C8B-B14F-4D97-AF65-F5344CB8AC3E}">
        <p14:creationId xmlns:p14="http://schemas.microsoft.com/office/powerpoint/2010/main" val="3260681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39</a:t>
            </a:fld>
            <a:endParaRPr lang="en-IN"/>
          </a:p>
        </p:txBody>
      </p:sp>
    </p:spTree>
    <p:extLst>
      <p:ext uri="{BB962C8B-B14F-4D97-AF65-F5344CB8AC3E}">
        <p14:creationId xmlns:p14="http://schemas.microsoft.com/office/powerpoint/2010/main" val="3450848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40</a:t>
            </a:fld>
            <a:endParaRPr lang="en-IN"/>
          </a:p>
        </p:txBody>
      </p:sp>
    </p:spTree>
    <p:extLst>
      <p:ext uri="{BB962C8B-B14F-4D97-AF65-F5344CB8AC3E}">
        <p14:creationId xmlns:p14="http://schemas.microsoft.com/office/powerpoint/2010/main" val="105971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5</a:t>
            </a:fld>
            <a:endParaRPr lang="en-IN"/>
          </a:p>
        </p:txBody>
      </p:sp>
    </p:spTree>
    <p:extLst>
      <p:ext uri="{BB962C8B-B14F-4D97-AF65-F5344CB8AC3E}">
        <p14:creationId xmlns:p14="http://schemas.microsoft.com/office/powerpoint/2010/main" val="745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6</a:t>
            </a:fld>
            <a:endParaRPr lang="en-IN"/>
          </a:p>
        </p:txBody>
      </p:sp>
    </p:spTree>
    <p:extLst>
      <p:ext uri="{BB962C8B-B14F-4D97-AF65-F5344CB8AC3E}">
        <p14:creationId xmlns:p14="http://schemas.microsoft.com/office/powerpoint/2010/main" val="332312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7</a:t>
            </a:fld>
            <a:endParaRPr lang="en-IN"/>
          </a:p>
        </p:txBody>
      </p:sp>
    </p:spTree>
    <p:extLst>
      <p:ext uri="{BB962C8B-B14F-4D97-AF65-F5344CB8AC3E}">
        <p14:creationId xmlns:p14="http://schemas.microsoft.com/office/powerpoint/2010/main" val="258883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8</a:t>
            </a:fld>
            <a:endParaRPr lang="en-IN"/>
          </a:p>
        </p:txBody>
      </p:sp>
    </p:spTree>
    <p:extLst>
      <p:ext uri="{BB962C8B-B14F-4D97-AF65-F5344CB8AC3E}">
        <p14:creationId xmlns:p14="http://schemas.microsoft.com/office/powerpoint/2010/main" val="347893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9</a:t>
            </a:fld>
            <a:endParaRPr lang="en-IN"/>
          </a:p>
        </p:txBody>
      </p:sp>
    </p:spTree>
    <p:extLst>
      <p:ext uri="{BB962C8B-B14F-4D97-AF65-F5344CB8AC3E}">
        <p14:creationId xmlns:p14="http://schemas.microsoft.com/office/powerpoint/2010/main" val="183980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1D89C45-9444-4DF9-8D6F-7D0AD494209F}" type="slidenum">
              <a:rPr lang="en-IN" smtClean="0"/>
              <a:t>10</a:t>
            </a:fld>
            <a:endParaRPr lang="en-IN"/>
          </a:p>
        </p:txBody>
      </p:sp>
    </p:spTree>
    <p:extLst>
      <p:ext uri="{BB962C8B-B14F-4D97-AF65-F5344CB8AC3E}">
        <p14:creationId xmlns:p14="http://schemas.microsoft.com/office/powerpoint/2010/main" val="392298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E5430CF-B7B4-4A58-89FC-660A9460631D}" type="datetime1">
              <a:rPr lang="en-US" smtClean="0"/>
              <a:t>4/9/2024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88C62-3F32-4607-A666-DCF86943CE83}" type="datetime1">
              <a:rPr lang="en-US" smtClean="0"/>
              <a:t>4/9/2024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D5510-D630-41F5-ABBB-47D341126396}" type="datetime1">
              <a:rPr lang="en-US" smtClean="0"/>
              <a:t>4/9/2024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C870-798F-4D23-89F6-FC472AFD3D4D}" type="datetime1">
              <a:rPr lang="en-US" smtClean="0"/>
              <a:t>4/9/2024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FE3AF9-10B1-47A2-95B9-B0E17F33C948}" type="datetime1">
              <a:rPr lang="en-US" smtClean="0"/>
              <a:t>4/9/2024</a:t>
            </a:fld>
            <a:endParaRPr lang="en-US"/>
          </a:p>
        </p:txBody>
      </p:sp>
      <p:sp>
        <p:nvSpPr>
          <p:cNvPr id="5" name="Footer Placeholder 4"/>
          <p:cNvSpPr>
            <a:spLocks noGrp="1"/>
          </p:cNvSpPr>
          <p:nvPr>
            <p:ph type="ftr" sz="quarter" idx="11"/>
          </p:nvPr>
        </p:nvSpPr>
        <p:spPr/>
        <p:txBody>
          <a:bodyPr/>
          <a:lstStyle/>
          <a:p>
            <a:r>
              <a:rPr lang="en-US"/>
              <a:t>© Santosh K. Singh</a:t>
            </a:r>
          </a:p>
        </p:txBody>
      </p:sp>
      <p:sp>
        <p:nvSpPr>
          <p:cNvPr id="6" name="Slide Number Placeholder 5"/>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D89972-0794-431C-B69B-CEDBA7C6AA9A}" type="datetime1">
              <a:rPr lang="en-US" smtClean="0"/>
              <a:t>4/9/2024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8EF94-4ADF-49A1-B3C7-55180DF1182C}" type="datetime1">
              <a:rPr lang="en-US" smtClean="0"/>
              <a:t>4/9/2024</a:t>
            </a:fld>
            <a:endParaRPr lang="en-US"/>
          </a:p>
        </p:txBody>
      </p:sp>
      <p:sp>
        <p:nvSpPr>
          <p:cNvPr id="8" name="Footer Placeholder 7"/>
          <p:cNvSpPr>
            <a:spLocks noGrp="1"/>
          </p:cNvSpPr>
          <p:nvPr>
            <p:ph type="ftr" sz="quarter" idx="11"/>
          </p:nvPr>
        </p:nvSpPr>
        <p:spPr/>
        <p:txBody>
          <a:bodyPr/>
          <a:lstStyle/>
          <a:p>
            <a:r>
              <a:rPr lang="en-US"/>
              <a:t>© Santosh K. Singh</a:t>
            </a:r>
          </a:p>
        </p:txBody>
      </p:sp>
      <p:sp>
        <p:nvSpPr>
          <p:cNvPr id="9" name="Slide Number Placeholder 8"/>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13693-6AEC-480B-B099-34DD4FEBDE20}" type="datetime1">
              <a:rPr lang="en-US" smtClean="0"/>
              <a:t>4/9/2024</a:t>
            </a:fld>
            <a:endParaRPr lang="en-US"/>
          </a:p>
        </p:txBody>
      </p:sp>
      <p:sp>
        <p:nvSpPr>
          <p:cNvPr id="4" name="Footer Placeholder 3"/>
          <p:cNvSpPr>
            <a:spLocks noGrp="1"/>
          </p:cNvSpPr>
          <p:nvPr>
            <p:ph type="ftr" sz="quarter" idx="11"/>
          </p:nvPr>
        </p:nvSpPr>
        <p:spPr/>
        <p:txBody>
          <a:bodyPr/>
          <a:lstStyle/>
          <a:p>
            <a:r>
              <a:rPr lang="en-US"/>
              <a:t>© Santosh K. Singh</a:t>
            </a:r>
          </a:p>
        </p:txBody>
      </p:sp>
      <p:sp>
        <p:nvSpPr>
          <p:cNvPr id="5" name="Slide Number Placeholder 4"/>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CD6F-5735-4D81-A5C4-5F623BF1BA8C}" type="datetime1">
              <a:rPr lang="en-US" smtClean="0"/>
              <a:t>4/9/2024</a:t>
            </a:fld>
            <a:endParaRPr lang="en-US"/>
          </a:p>
        </p:txBody>
      </p:sp>
      <p:sp>
        <p:nvSpPr>
          <p:cNvPr id="3" name="Footer Placeholder 2"/>
          <p:cNvSpPr>
            <a:spLocks noGrp="1"/>
          </p:cNvSpPr>
          <p:nvPr>
            <p:ph type="ftr" sz="quarter" idx="11"/>
          </p:nvPr>
        </p:nvSpPr>
        <p:spPr/>
        <p:txBody>
          <a:bodyPr/>
          <a:lstStyle/>
          <a:p>
            <a:r>
              <a:rPr lang="en-US"/>
              <a:t>© Santosh K. Singh</a:t>
            </a:r>
          </a:p>
        </p:txBody>
      </p:sp>
      <p:sp>
        <p:nvSpPr>
          <p:cNvPr id="4" name="Slide Number Placeholder 3"/>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884186-21E9-41DC-9438-A1C0CF6436A8}" type="datetime1">
              <a:rPr lang="en-US" smtClean="0"/>
              <a:t>4/9/2024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699DAC-7C1E-48D4-9BBD-D849DE94872F}" type="datetime1">
              <a:rPr lang="en-US" smtClean="0"/>
              <a:t>4/9/2024</a:t>
            </a:fld>
            <a:endParaRPr lang="en-US"/>
          </a:p>
        </p:txBody>
      </p:sp>
      <p:sp>
        <p:nvSpPr>
          <p:cNvPr id="6" name="Footer Placeholder 5"/>
          <p:cNvSpPr>
            <a:spLocks noGrp="1"/>
          </p:cNvSpPr>
          <p:nvPr>
            <p:ph type="ftr" sz="quarter" idx="11"/>
          </p:nvPr>
        </p:nvSpPr>
        <p:spPr/>
        <p:txBody>
          <a:bodyPr/>
          <a:lstStyle/>
          <a:p>
            <a:r>
              <a:rPr lang="en-US"/>
              <a:t>© Santosh K. Singh</a:t>
            </a:r>
          </a:p>
        </p:txBody>
      </p:sp>
      <p:sp>
        <p:nvSpPr>
          <p:cNvPr id="7" name="Slide Number Placeholder 6"/>
          <p:cNvSpPr>
            <a:spLocks noGrp="1"/>
          </p:cNvSpPr>
          <p:nvPr>
            <p:ph type="sldNum" sz="quarter" idx="12"/>
          </p:nvPr>
        </p:nvSpPr>
        <p:spPr/>
        <p:txBody>
          <a:bodyPr/>
          <a:lstStyle/>
          <a:p>
            <a:fld id="{E14B1A55-FF47-41CE-ACD0-3AB8BE2FA2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CB63347-D430-46BA-9A3E-0FF88BF9FE5B}" type="datetime1">
              <a:rPr lang="en-US" smtClean="0"/>
              <a:t>4/9/2024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Santosh K. Singh</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4B1A55-FF47-41CE-ACD0-3AB8BE2FA2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823DD8-F81C-6B43-C56A-47829FB1A34B}"/>
              </a:ext>
            </a:extLst>
          </p:cNvPr>
          <p:cNvPicPr>
            <a:picLocks noChangeAspect="1"/>
          </p:cNvPicPr>
          <p:nvPr/>
        </p:nvPicPr>
        <p:blipFill>
          <a:blip r:embed="rId2"/>
          <a:stretch>
            <a:fillRect/>
          </a:stretch>
        </p:blipFill>
        <p:spPr>
          <a:xfrm>
            <a:off x="1806" y="0"/>
            <a:ext cx="12190194" cy="6858000"/>
          </a:xfrm>
          <a:prstGeom prst="rect">
            <a:avLst/>
          </a:prstGeom>
        </p:spPr>
      </p:pic>
      <p:pic>
        <p:nvPicPr>
          <p:cNvPr id="2" name="Picture 1">
            <a:extLst>
              <a:ext uri="{FF2B5EF4-FFF2-40B4-BE49-F238E27FC236}">
                <a16:creationId xmlns:a16="http://schemas.microsoft.com/office/drawing/2014/main" id="{AA7C8B6F-DFF2-2567-1CEF-92C34E9F5CE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165"/>
                    </a14:imgEffect>
                  </a14:imgLayer>
                </a14:imgProps>
              </a:ext>
            </a:extLst>
          </a:blip>
          <a:srcRect l="15553" t="202" r="9213" b="-202"/>
          <a:stretch/>
        </p:blipFill>
        <p:spPr>
          <a:xfrm>
            <a:off x="6095999" y="0"/>
            <a:ext cx="6094195" cy="6858000"/>
          </a:xfrm>
          <a:prstGeom prst="rect">
            <a:avLst/>
          </a:prstGeom>
          <a:effectLst>
            <a:outerShdw blurRad="50800" dist="38100" dir="5400000" algn="t" rotWithShape="0">
              <a:prstClr val="black">
                <a:alpha val="40000"/>
              </a:prstClr>
            </a:outerShdw>
          </a:effectLst>
        </p:spPr>
      </p:pic>
      <p:sp>
        <p:nvSpPr>
          <p:cNvPr id="14" name="AutoShape 8">
            <a:extLst>
              <a:ext uri="{FF2B5EF4-FFF2-40B4-BE49-F238E27FC236}">
                <a16:creationId xmlns:a16="http://schemas.microsoft.com/office/drawing/2014/main" id="{A5FEA800-939B-F7F5-2C1F-90F5C600258C}"/>
              </a:ext>
            </a:extLst>
          </p:cNvPr>
          <p:cNvSpPr/>
          <p:nvPr/>
        </p:nvSpPr>
        <p:spPr>
          <a:xfrm>
            <a:off x="0" y="5907457"/>
            <a:ext cx="6096000" cy="946911"/>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dirty="0"/>
          </a:p>
        </p:txBody>
      </p:sp>
      <p:pic>
        <p:nvPicPr>
          <p:cNvPr id="12" name="Picture 11" descr="A logo with a globe and text&#10;&#10;Description automatically generated">
            <a:extLst>
              <a:ext uri="{FF2B5EF4-FFF2-40B4-BE49-F238E27FC236}">
                <a16:creationId xmlns:a16="http://schemas.microsoft.com/office/drawing/2014/main" id="{08775900-D6D5-86B3-5829-A25A40675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6032" y="5872587"/>
            <a:ext cx="1851527" cy="893236"/>
          </a:xfrm>
          <a:prstGeom prst="rect">
            <a:avLst/>
          </a:prstGeom>
        </p:spPr>
      </p:pic>
      <p:grpSp>
        <p:nvGrpSpPr>
          <p:cNvPr id="18" name="Group 17">
            <a:extLst>
              <a:ext uri="{FF2B5EF4-FFF2-40B4-BE49-F238E27FC236}">
                <a16:creationId xmlns:a16="http://schemas.microsoft.com/office/drawing/2014/main" id="{52B2E95F-078E-B6D9-4503-B6E5E1DBC452}"/>
              </a:ext>
            </a:extLst>
          </p:cNvPr>
          <p:cNvGrpSpPr/>
          <p:nvPr/>
        </p:nvGrpSpPr>
        <p:grpSpPr>
          <a:xfrm>
            <a:off x="350899" y="177282"/>
            <a:ext cx="5430150" cy="4390453"/>
            <a:chOff x="463047" y="1767006"/>
            <a:chExt cx="5430150" cy="2648329"/>
          </a:xfrm>
        </p:grpSpPr>
        <p:sp>
          <p:nvSpPr>
            <p:cNvPr id="3" name="TextBox 3"/>
            <p:cNvSpPr txBox="1"/>
            <p:nvPr/>
          </p:nvSpPr>
          <p:spPr>
            <a:xfrm>
              <a:off x="463047" y="1767006"/>
              <a:ext cx="5430150" cy="1002517"/>
            </a:xfrm>
            <a:prstGeom prst="rect">
              <a:avLst/>
            </a:prstGeom>
          </p:spPr>
          <p:txBody>
            <a:bodyPr wrap="square" lIns="0" tIns="0" rIns="0" bIns="0" rtlCol="0" anchor="t">
              <a:spAutoFit/>
            </a:bodyPr>
            <a:lstStyle/>
            <a:p>
              <a:pPr defTabSz="609630"/>
              <a:r>
                <a:rPr lang="en-US" sz="3600" b="1" dirty="0">
                  <a:solidFill>
                    <a:srgbClr val="0A2241"/>
                  </a:solidFill>
                  <a:effectLst>
                    <a:outerShdw blurRad="38100" dist="38100" dir="2700000" algn="tl">
                      <a:srgbClr val="000000">
                        <a:alpha val="43137"/>
                      </a:srgbClr>
                    </a:outerShdw>
                  </a:effectLst>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sp>
          <p:nvSpPr>
            <p:cNvPr id="7" name="TextBox 7"/>
            <p:cNvSpPr txBox="1"/>
            <p:nvPr/>
          </p:nvSpPr>
          <p:spPr>
            <a:xfrm>
              <a:off x="469492" y="3586316"/>
              <a:ext cx="4141775" cy="195566"/>
            </a:xfrm>
            <a:prstGeom prst="rect">
              <a:avLst/>
            </a:prstGeom>
          </p:spPr>
          <p:txBody>
            <a:bodyPr lIns="0" tIns="0" rIns="0" bIns="0" rtlCol="0" anchor="t">
              <a:spAutoFit/>
            </a:bodyPr>
            <a:lstStyle/>
            <a:p>
              <a:pPr algn="ctr" defTabSz="609630">
                <a:lnSpc>
                  <a:spcPts val="1440"/>
                </a:lnSpc>
              </a:pPr>
              <a:endParaRPr lang="en-US" b="1" dirty="0">
                <a:solidFill>
                  <a:srgbClr val="0A2241"/>
                </a:solidFill>
                <a:latin typeface="Inter" panose="02000503000000020004" pitchFamily="2" charset="0"/>
                <a:ea typeface="Inter" panose="02000503000000020004" pitchFamily="2" charset="0"/>
                <a:cs typeface="Inter" panose="02000503000000020004" pitchFamily="2" charset="0"/>
              </a:endParaRPr>
            </a:p>
          </p:txBody>
        </p:sp>
        <p:sp>
          <p:nvSpPr>
            <p:cNvPr id="17" name="TextBox 7">
              <a:extLst>
                <a:ext uri="{FF2B5EF4-FFF2-40B4-BE49-F238E27FC236}">
                  <a16:creationId xmlns:a16="http://schemas.microsoft.com/office/drawing/2014/main" id="{B55323F1-67A2-604C-5078-B45894880C23}"/>
                </a:ext>
              </a:extLst>
            </p:cNvPr>
            <p:cNvSpPr txBox="1"/>
            <p:nvPr/>
          </p:nvSpPr>
          <p:spPr>
            <a:xfrm>
              <a:off x="553467" y="4047029"/>
              <a:ext cx="4141775" cy="368306"/>
            </a:xfrm>
            <a:prstGeom prst="rect">
              <a:avLst/>
            </a:prstGeom>
          </p:spPr>
          <p:txBody>
            <a:bodyPr lIns="0" tIns="0" rIns="0" bIns="0" rtlCol="0" anchor="t">
              <a:spAutoFit/>
            </a:bodyPr>
            <a:lstStyle/>
            <a:p>
              <a:pPr algn="ctr" defTabSz="609630">
                <a:lnSpc>
                  <a:spcPts val="1440"/>
                </a:lnSpc>
              </a:pPr>
              <a:r>
                <a:rPr lang="en-IN" sz="1600" b="1" dirty="0">
                  <a:highlight>
                    <a:srgbClr val="FFFF00"/>
                  </a:highlight>
                </a:rPr>
                <a:t>(09-04-2024)</a:t>
              </a:r>
              <a:br>
                <a:rPr lang="en-IN" sz="1600" b="1" dirty="0"/>
              </a:br>
              <a:endParaRPr lang="en-US" sz="1600" dirty="0">
                <a:solidFill>
                  <a:srgbClr val="0A2241"/>
                </a:solidFill>
                <a:latin typeface="Inter" panose="02000503000000020004" pitchFamily="2" charset="0"/>
                <a:ea typeface="Inter" panose="02000503000000020004" pitchFamily="2" charset="0"/>
                <a:cs typeface="Inter" panose="02000503000000020004" pitchFamily="2" charset="0"/>
              </a:endParaRPr>
            </a:p>
          </p:txBody>
        </p:sp>
      </p:grpSp>
      <p:pic>
        <p:nvPicPr>
          <p:cNvPr id="11" name="Picture 10">
            <a:extLst>
              <a:ext uri="{FF2B5EF4-FFF2-40B4-BE49-F238E27FC236}">
                <a16:creationId xmlns:a16="http://schemas.microsoft.com/office/drawing/2014/main" id="{09B2E373-0129-BEF2-DE19-0A01295077F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60" b="99338" l="556" r="98056">
                        <a14:foregroundMark x1="30556" y1="14570" x2="30556" y2="14570"/>
                        <a14:foregroundMark x1="49444" y1="52980" x2="49444" y2="52980"/>
                        <a14:foregroundMark x1="66389" y1="39735" x2="66389" y2="39735"/>
                        <a14:foregroundMark x1="67778" y1="60927" x2="67778" y2="60927"/>
                        <a14:foregroundMark x1="90833" y1="40397" x2="90833" y2="40397"/>
                        <a14:foregroundMark x1="93333" y1="63576" x2="93333" y2="63576"/>
                        <a14:foregroundMark x1="94444" y1="23179" x2="94444" y2="23179"/>
                        <a14:foregroundMark x1="97778" y1="23179" x2="97778" y2="23179"/>
                        <a14:foregroundMark x1="28889" y1="39073" x2="28889" y2="39073"/>
                        <a14:foregroundMark x1="3889" y1="36424" x2="3889" y2="36424"/>
                        <a14:foregroundMark x1="4444" y1="15232" x2="4444" y2="15232"/>
                        <a14:foregroundMark x1="22222" y1="10596" x2="22222" y2="10596"/>
                        <a14:foregroundMark x1="35556" y1="6623" x2="35556" y2="6623"/>
                        <a14:foregroundMark x1="30278" y1="22517" x2="30278" y2="22517"/>
                        <a14:foregroundMark x1="41667" y1="64238" x2="41667" y2="64238"/>
                        <a14:foregroundMark x1="43611" y1="64901" x2="43611" y2="64901"/>
                        <a14:foregroundMark x1="43611" y1="55629" x2="43611" y2="55629"/>
                        <a14:foregroundMark x1="44167" y1="31788" x2="44167" y2="31788"/>
                        <a14:foregroundMark x1="43889" y1="45033" x2="43889" y2="45033"/>
                        <a14:foregroundMark x1="48889" y1="31126" x2="48889" y2="31126"/>
                        <a14:foregroundMark x1="54167" y1="37748" x2="54167" y2="37748"/>
                        <a14:foregroundMark x1="61389" y1="63576" x2="61389" y2="63576"/>
                        <a14:foregroundMark x1="60833" y1="53642" x2="60833" y2="53642"/>
                        <a14:foregroundMark x1="61667" y1="39073" x2="61667" y2="39073"/>
                        <a14:foregroundMark x1="63056" y1="33113" x2="63056" y2="33113"/>
                        <a14:foregroundMark x1="78333" y1="58278" x2="78333" y2="58278"/>
                        <a14:foregroundMark x1="78333" y1="45695" x2="78333" y2="45695"/>
                        <a14:foregroundMark x1="86944" y1="39735" x2="86944" y2="39735"/>
                        <a14:foregroundMark x1="85000" y1="47020" x2="85000" y2="47020"/>
                        <a14:foregroundMark x1="86667" y1="58940" x2="86667" y2="58940"/>
                        <a14:foregroundMark x1="86111" y1="64238" x2="86111" y2="64238"/>
                        <a14:foregroundMark x1="92222" y1="74834" x2="92222" y2="74834"/>
                        <a14:foregroundMark x1="95000" y1="77483" x2="95000" y2="77483"/>
                        <a14:foregroundMark x1="98333" y1="78808" x2="98333" y2="78808"/>
                        <a14:foregroundMark x1="97778" y1="83444" x2="97778" y2="83444"/>
                        <a14:foregroundMark x1="88333" y1="86093" x2="88333" y2="86093"/>
                        <a14:foregroundMark x1="90556" y1="90728" x2="2778" y2="92053"/>
                        <a14:foregroundMark x1="1111" y1="84768" x2="76944" y2="76821"/>
                        <a14:foregroundMark x1="76944" y1="76821" x2="92500" y2="78146"/>
                        <a14:foregroundMark x1="92222" y1="80132" x2="52500" y2="90728"/>
                        <a14:foregroundMark x1="65833" y1="83444" x2="51111" y2="83444"/>
                        <a14:foregroundMark x1="43611" y1="94702" x2="14167" y2="98675"/>
                        <a14:foregroundMark x1="14167" y1="98675" x2="1389" y2="89404"/>
                        <a14:foregroundMark x1="3333" y1="94040" x2="7500" y2="97351"/>
                        <a14:foregroundMark x1="2778" y1="97351" x2="1667" y2="96689"/>
                        <a14:foregroundMark x1="46944" y1="99338" x2="98333" y2="88079"/>
                        <a14:foregroundMark x1="50000" y1="51656" x2="50000" y2="51656"/>
                        <a14:foregroundMark x1="50000" y1="47682" x2="50000" y2="47682"/>
                        <a14:foregroundMark x1="50000" y1="41722" x2="50000" y2="41722"/>
                        <a14:foregroundMark x1="51667" y1="42384" x2="51944" y2="51656"/>
                        <a14:foregroundMark x1="49167" y1="42384" x2="49167" y2="56954"/>
                        <a14:foregroundMark x1="45833" y1="38411" x2="91111" y2="52318"/>
                        <a14:foregroundMark x1="93333" y1="31788" x2="34722" y2="46358"/>
                        <a14:foregroundMark x1="34722" y1="46358" x2="34722" y2="47020"/>
                        <a14:foregroundMark x1="66667" y1="35099" x2="15000" y2="30464"/>
                        <a14:foregroundMark x1="28889" y1="13245" x2="13056" y2="15232"/>
                        <a14:foregroundMark x1="10000" y1="17219" x2="20556" y2="10596"/>
                        <a14:foregroundMark x1="4444" y1="17219" x2="4444" y2="17219"/>
                        <a14:foregroundMark x1="9167" y1="13907" x2="9167" y2="13907"/>
                        <a14:foregroundMark x1="5278" y1="17219" x2="5278" y2="17219"/>
                        <a14:foregroundMark x1="3333" y1="17881" x2="3333" y2="17881"/>
                        <a14:foregroundMark x1="29722" y1="5960" x2="29722" y2="5960"/>
                      </a14:backgroundRemoval>
                    </a14:imgEffect>
                  </a14:imgLayer>
                </a14:imgProps>
              </a:ext>
              <a:ext uri="{28A0092B-C50C-407E-A947-70E740481C1C}">
                <a14:useLocalDpi xmlns:a14="http://schemas.microsoft.com/office/drawing/2010/main" val="0"/>
              </a:ext>
            </a:extLst>
          </a:blip>
          <a:stretch>
            <a:fillRect/>
          </a:stretch>
        </p:blipFill>
        <p:spPr>
          <a:xfrm>
            <a:off x="312646" y="5068714"/>
            <a:ext cx="1749277" cy="733663"/>
          </a:xfrm>
          <a:prstGeom prst="rect">
            <a:avLst/>
          </a:prstGeom>
        </p:spPr>
      </p:pic>
      <p:pic>
        <p:nvPicPr>
          <p:cNvPr id="4" name="Picture 3">
            <a:extLst>
              <a:ext uri="{FF2B5EF4-FFF2-40B4-BE49-F238E27FC236}">
                <a16:creationId xmlns:a16="http://schemas.microsoft.com/office/drawing/2014/main" id="{4B3C8281-F104-6B2F-4B37-3E674A3CD43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803" y="5949292"/>
            <a:ext cx="882744" cy="863239"/>
          </a:xfrm>
          <a:prstGeom prst="rect">
            <a:avLst/>
          </a:prstGeom>
          <a:noFill/>
          <a:ln>
            <a:noFill/>
          </a:ln>
        </p:spPr>
      </p:pic>
      <p:sp>
        <p:nvSpPr>
          <p:cNvPr id="6" name="TextBox 5">
            <a:extLst>
              <a:ext uri="{FF2B5EF4-FFF2-40B4-BE49-F238E27FC236}">
                <a16:creationId xmlns:a16="http://schemas.microsoft.com/office/drawing/2014/main" id="{F7C94948-9274-BF70-0EDA-E4FA374AD7FF}"/>
              </a:ext>
            </a:extLst>
          </p:cNvPr>
          <p:cNvSpPr txBox="1"/>
          <p:nvPr/>
        </p:nvSpPr>
        <p:spPr>
          <a:xfrm>
            <a:off x="0" y="2136710"/>
            <a:ext cx="5850293" cy="2923877"/>
          </a:xfrm>
          <a:prstGeom prst="rect">
            <a:avLst/>
          </a:prstGeom>
          <a:noFill/>
        </p:spPr>
        <p:txBody>
          <a:bodyPr wrap="square">
            <a:spAutoFit/>
          </a:bodyPr>
          <a:lstStyle/>
          <a:p>
            <a:pPr algn="ctr"/>
            <a:r>
              <a:rPr lang="en-US" sz="2800" b="1" dirty="0">
                <a:solidFill>
                  <a:srgbClr val="7030A0"/>
                </a:solidFill>
                <a:latin typeface="Times New Roman" panose="02020603050405020304" pitchFamily="18" charset="0"/>
                <a:ea typeface="Times New Roman" panose="02020603050405020304" pitchFamily="18" charset="0"/>
              </a:rPr>
              <a:t>Procurement of Works- National Competitive Bidding-I</a:t>
            </a:r>
            <a:br>
              <a:rPr lang="en-IN" sz="2800" b="1" dirty="0">
                <a:solidFill>
                  <a:srgbClr val="7030A0"/>
                </a:solidFill>
                <a:latin typeface="Times New Roman" panose="02020603050405020304" pitchFamily="18" charset="0"/>
                <a:ea typeface="Times New Roman" panose="02020603050405020304" pitchFamily="18" charset="0"/>
              </a:rPr>
            </a:br>
            <a:r>
              <a:rPr lang="en-IN" sz="1800" b="1" dirty="0">
                <a:solidFill>
                  <a:srgbClr val="7030A0"/>
                </a:solidFill>
                <a:latin typeface="Times New Roman" panose="02020603050405020304" pitchFamily="18" charset="0"/>
                <a:ea typeface="Times New Roman" panose="02020603050405020304" pitchFamily="18" charset="0"/>
              </a:rPr>
              <a:t>(Preparation of bid documents-Important Provisions of ITB/BDS and GCC/PCC)</a:t>
            </a:r>
            <a:endParaRPr lang="en-IN" b="1" dirty="0">
              <a:solidFill>
                <a:srgbClr val="7030A0"/>
              </a:solidFill>
              <a:latin typeface="Times New Roman" panose="02020603050405020304" pitchFamily="18" charset="0"/>
              <a:ea typeface="Times New Roman" panose="02020603050405020304" pitchFamily="18" charset="0"/>
            </a:endParaRPr>
          </a:p>
          <a:p>
            <a:endParaRPr lang="en-IN" sz="2000" b="1" dirty="0">
              <a:solidFill>
                <a:srgbClr val="7030A0"/>
              </a:solidFill>
              <a:latin typeface="Times New Roman" panose="02020603050405020304" pitchFamily="18" charset="0"/>
              <a:ea typeface="Times New Roman" panose="02020603050405020304" pitchFamily="18" charset="0"/>
            </a:endParaRPr>
          </a:p>
          <a:p>
            <a:pPr algn="ctr"/>
            <a:br>
              <a:rPr lang="en-IN" sz="1800" b="1" dirty="0">
                <a:solidFill>
                  <a:srgbClr val="7030A0"/>
                </a:solidFill>
                <a:latin typeface="Times New Roman" panose="02020603050405020304" pitchFamily="18" charset="0"/>
                <a:ea typeface="Times New Roman" panose="02020603050405020304" pitchFamily="18" charset="0"/>
              </a:rPr>
            </a:br>
            <a:r>
              <a:rPr lang="en-IN" sz="1800" b="1" dirty="0">
                <a:solidFill>
                  <a:srgbClr val="7030A0"/>
                </a:solidFill>
                <a:latin typeface="Times New Roman" panose="02020603050405020304" pitchFamily="18" charset="0"/>
                <a:ea typeface="Times New Roman" panose="02020603050405020304" pitchFamily="18" charset="0"/>
              </a:rPr>
              <a:t>Santosh K Singh</a:t>
            </a:r>
          </a:p>
          <a:p>
            <a:pPr algn="ctr"/>
            <a:r>
              <a:rPr lang="en-IN" sz="1800" b="1" dirty="0">
                <a:solidFill>
                  <a:srgbClr val="7030A0"/>
                </a:solidFill>
                <a:latin typeface="Times New Roman" panose="02020603050405020304" pitchFamily="18" charset="0"/>
                <a:ea typeface="Times New Roman" panose="02020603050405020304" pitchFamily="18" charset="0"/>
              </a:rPr>
              <a:t>9899866627, santoshkumar.singh@smec.com</a:t>
            </a: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IN" sz="2800" b="1" dirty="0">
                <a:solidFill>
                  <a:srgbClr val="0070C0"/>
                </a:solidFill>
                <a:latin typeface="Arial" panose="020B0604020202020204" pitchFamily="34" charset="0"/>
                <a:cs typeface="Arial" panose="020B0604020202020204" pitchFamily="34" charset="0"/>
              </a:rPr>
              <a:t>Evaluation of bids</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If a Bid is substantially responsive, the Employer may request the Bidder to submit the necessary information or documentation, within a reasonable period, to rectify </a:t>
            </a:r>
            <a:r>
              <a:rPr lang="en-US" b="1" dirty="0">
                <a:solidFill>
                  <a:prstClr val="black"/>
                </a:solidFill>
              </a:rPr>
              <a:t>nonmaterial nonconformities in the Bid related to documentation requirements</a:t>
            </a:r>
            <a:r>
              <a:rPr lang="en-US" dirty="0">
                <a:solidFill>
                  <a:prstClr val="black"/>
                </a:solidFill>
              </a:rPr>
              <a:t>. Failure of the Bidder to comply with the request may result in the rejection of its Bid.</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In evaluating the Technical Parts of each Bid, the Employer shall use the criteria and methodologies listed in this ITB and Section III, Evaluation and Qualification Criteria. </a:t>
            </a:r>
            <a:r>
              <a:rPr lang="en-US" b="1" dirty="0">
                <a:solidFill>
                  <a:prstClr val="black"/>
                </a:solidFill>
              </a:rPr>
              <a:t>No other evaluation criteria or methodologies shall be permitted.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The Employer’s determination of a Bid’s responsiveness is to be based on the contents of the Bid itself, as defined in ITB 11.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If a Bid is not substantially responsive to the requirements of the bidding document, it shall be rejected by the Employer.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A material deviation, reservation, or omission </a:t>
            </a:r>
            <a:r>
              <a:rPr lang="en-US" dirty="0">
                <a:solidFill>
                  <a:prstClr val="black"/>
                </a:solidFill>
              </a:rPr>
              <a:t>is one that: affect the scope, quality, or performance of the Works or inconsistent with the bidding document, the Employer’s rights or the Bidder’s obligations or if rectified, would unfairly affect the competitive position of other Bidders presenting substantially responsive Bids</a:t>
            </a: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317A84FF-7264-2856-0AD6-07BFDE0481D4}"/>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AEFFDF03-CDCB-32ED-0CFA-1330A71B2B8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F27F876F-864A-DA51-9F86-D978903E188E}"/>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36DBB99-0A47-7608-F1C0-5585E200D548}"/>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3AC633CD-D341-9755-4327-CF8600CD292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B5A0205-B864-55EE-A63E-7B921DC4F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4428F57-40B2-AD2E-8F8F-1A9ACB0EA5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9BC257CD-E1E9-31F5-F963-05C4C9D555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91258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IN" sz="2800" b="1" dirty="0">
                <a:solidFill>
                  <a:srgbClr val="0070C0"/>
                </a:solidFill>
                <a:latin typeface="Arial" panose="020B0604020202020204" pitchFamily="34" charset="0"/>
                <a:cs typeface="Arial" panose="020B0604020202020204" pitchFamily="34" charset="0"/>
              </a:rPr>
              <a:t>Qualification </a:t>
            </a:r>
            <a:r>
              <a:rPr lang="en-IN" sz="2800" b="1">
                <a:solidFill>
                  <a:srgbClr val="0070C0"/>
                </a:solidFill>
                <a:latin typeface="Arial" panose="020B0604020202020204" pitchFamily="34" charset="0"/>
                <a:cs typeface="Arial" panose="020B0604020202020204" pitchFamily="34" charset="0"/>
              </a:rPr>
              <a:t>of bidders</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Employer shall determine to its satisfaction whether the eligible Bidders that have submitted </a:t>
            </a:r>
            <a:r>
              <a:rPr lang="en-US" b="1" dirty="0">
                <a:solidFill>
                  <a:prstClr val="black"/>
                </a:solidFill>
              </a:rPr>
              <a:t>substantially responsive Bid meet the qualifying criteria </a:t>
            </a:r>
            <a:r>
              <a:rPr lang="en-US" dirty="0">
                <a:solidFill>
                  <a:prstClr val="black"/>
                </a:solidFill>
              </a:rPr>
              <a:t>specified in Section III, Evaluation and Qualification Criteria.</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determination shall be based upon an examination of the documentary evidence of the Bidder’s qualifications submitted by the Bidder, pursuant to ITB 17.</a:t>
            </a:r>
          </a:p>
          <a:p>
            <a:pPr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Bid </a:t>
            </a:r>
            <a:r>
              <a:rPr lang="en-US" b="1" dirty="0">
                <a:solidFill>
                  <a:prstClr val="black"/>
                </a:solidFill>
              </a:rPr>
              <a:t>once rejected by the Employer may not subsequently be made responsive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Only Bids that are both substantially responsive to the bidding document and meet all Qualification Criteria shall have the Financial Parts of their Bids opened </a:t>
            </a:r>
            <a:r>
              <a:rPr lang="en-US" dirty="0">
                <a:solidFill>
                  <a:prstClr val="black"/>
                </a:solidFill>
              </a:rPr>
              <a:t>at the second public opening. Financial Bids are to be opened 7 days after uploading the results technical evaluation.</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Following the completion of the Technical evaluation of the Bids, the Employer shall notify in writing those Bidders whose Bids were considered non-responsive </a:t>
            </a:r>
            <a:r>
              <a:rPr lang="en-US" b="1" dirty="0">
                <a:solidFill>
                  <a:prstClr val="black"/>
                </a:solidFill>
              </a:rPr>
              <a:t>giving reasons for disqualification.</a:t>
            </a: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0539EDBC-AC4A-6CA0-3AC5-5CDE714BA6DC}"/>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B2DB4609-50A7-C6F1-BE24-FFDF89B46449}"/>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4BC09D6-934A-AB35-FE9C-A023F5D20C8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FF79980-995E-AE2A-FB06-07CFDC8BF6EE}"/>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78440AF-61F3-6317-9F6C-B98A765C9D9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9E95A08-72E6-D60A-076E-E5D9BB4E7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A426A609-5151-D974-E114-9CBA6D239C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C33B599E-5D35-DA7E-31CF-02AC5BD6E9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68386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Specific data for the works to be procured shall complement, supplement or amend the provisions in the ITB.</a:t>
            </a:r>
          </a:p>
          <a:p>
            <a:pPr lvl="0" algn="just">
              <a:lnSpc>
                <a:spcPct val="100000"/>
              </a:lnSpc>
              <a:spcBef>
                <a:spcPts val="0"/>
              </a:spcBef>
              <a:spcAft>
                <a:spcPts val="0"/>
              </a:spcAft>
              <a:buClr>
                <a:srgbClr val="1CADE4"/>
              </a:buClr>
              <a:buFont typeface="Arial" panose="020B0604020202020204" pitchFamily="34" charset="0"/>
              <a:buChar char="•"/>
            </a:pPr>
            <a:r>
              <a:rPr lang="en-US" sz="2400" dirty="0">
                <a:solidFill>
                  <a:prstClr val="black"/>
                </a:solidFill>
              </a:rPr>
              <a:t>BDS will have specific information only against those ITB clauses in which it is specified </a:t>
            </a:r>
            <a:r>
              <a:rPr lang="en-US" sz="2400" b="1" dirty="0">
                <a:solidFill>
                  <a:prstClr val="black"/>
                </a:solidFill>
              </a:rPr>
              <a:t>“as specified in the BDS”</a:t>
            </a:r>
          </a:p>
          <a:p>
            <a:pPr lvl="0" algn="just">
              <a:lnSpc>
                <a:spcPct val="100000"/>
              </a:lnSpc>
              <a:spcBef>
                <a:spcPts val="0"/>
              </a:spcBef>
              <a:spcAft>
                <a:spcPts val="0"/>
              </a:spcAft>
              <a:buClr>
                <a:srgbClr val="1CADE4"/>
              </a:buClr>
              <a:buFont typeface="Arial" panose="020B0604020202020204" pitchFamily="34" charset="0"/>
              <a:buChar char="•"/>
            </a:pPr>
            <a:r>
              <a:rPr lang="en-US" sz="2400" dirty="0">
                <a:solidFill>
                  <a:prstClr val="black"/>
                </a:solidFill>
              </a:rPr>
              <a:t>Against ITB </a:t>
            </a:r>
            <a:r>
              <a:rPr lang="en-US" sz="2400" b="1" dirty="0">
                <a:solidFill>
                  <a:prstClr val="black"/>
                </a:solidFill>
              </a:rPr>
              <a:t>4.1</a:t>
            </a:r>
            <a:r>
              <a:rPr lang="en-US" sz="2400" dirty="0">
                <a:solidFill>
                  <a:prstClr val="black"/>
                </a:solidFill>
              </a:rPr>
              <a:t> if JVs are permitted ‘Yes’ to be selected and max number of members allowed in the JV to be mentioned (2 or 3).</a:t>
            </a:r>
          </a:p>
          <a:p>
            <a:pPr lvl="0" algn="just">
              <a:lnSpc>
                <a:spcPct val="100000"/>
              </a:lnSpc>
              <a:spcBef>
                <a:spcPts val="0"/>
              </a:spcBef>
              <a:spcAft>
                <a:spcPts val="0"/>
              </a:spcAft>
              <a:buClr>
                <a:srgbClr val="1CADE4"/>
              </a:buClr>
              <a:buFont typeface="Arial" panose="020B0604020202020204" pitchFamily="34" charset="0"/>
              <a:buChar char="•"/>
            </a:pPr>
            <a:r>
              <a:rPr lang="en-US" sz="2400" dirty="0">
                <a:solidFill>
                  <a:prstClr val="black"/>
                </a:solidFill>
              </a:rPr>
              <a:t>Bids submitted by a JV (where permitted) shall include a copy of the JV Agreement entered into by all members. Alternatively, a letter of intent to execute a JV Agreement together with a copy of the proposed Agreement.</a:t>
            </a: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IN" sz="2400" b="1" dirty="0">
                <a:solidFill>
                  <a:prstClr val="black"/>
                </a:solidFill>
              </a:rPr>
              <a:t>ITB7.4</a:t>
            </a:r>
            <a:r>
              <a:rPr lang="en-IN" sz="2400" dirty="0">
                <a:solidFill>
                  <a:prstClr val="black"/>
                </a:solidFill>
              </a:rPr>
              <a:t> Pre-bid meeting should be held, and </a:t>
            </a:r>
            <a:r>
              <a:rPr lang="en-IN" sz="2400" b="1" dirty="0">
                <a:solidFill>
                  <a:prstClr val="black"/>
                </a:solidFill>
              </a:rPr>
              <a:t>minutes issued 2 weeks before </a:t>
            </a:r>
            <a:r>
              <a:rPr lang="en-IN" sz="2400" dirty="0">
                <a:solidFill>
                  <a:prstClr val="black"/>
                </a:solidFill>
              </a:rPr>
              <a:t>the deadline for submission and before start date of submission.</a:t>
            </a:r>
          </a:p>
          <a:p>
            <a:pPr lvl="0" algn="just">
              <a:lnSpc>
                <a:spcPct val="100000"/>
              </a:lnSpc>
              <a:spcBef>
                <a:spcPts val="0"/>
              </a:spcBef>
              <a:spcAft>
                <a:spcPts val="0"/>
              </a:spcAft>
              <a:buClr>
                <a:srgbClr val="1CADE4"/>
              </a:buClr>
              <a:buFont typeface="Arial" panose="020B0604020202020204" pitchFamily="34" charset="0"/>
              <a:buChar char="•"/>
            </a:pPr>
            <a:r>
              <a:rPr lang="en-IN" sz="2400" b="1" dirty="0">
                <a:solidFill>
                  <a:prstClr val="black"/>
                </a:solidFill>
              </a:rPr>
              <a:t>ITB 8.1</a:t>
            </a:r>
            <a:r>
              <a:rPr lang="en-US" sz="2400" dirty="0">
                <a:solidFill>
                  <a:prstClr val="black"/>
                </a:solidFill>
              </a:rPr>
              <a:t>At any time prior to the deadline for submission of bids, the </a:t>
            </a:r>
            <a:r>
              <a:rPr lang="en-US" sz="2400" b="1" dirty="0">
                <a:solidFill>
                  <a:prstClr val="black"/>
                </a:solidFill>
              </a:rPr>
              <a:t>Employer may amend the bidding document </a:t>
            </a:r>
            <a:r>
              <a:rPr lang="en-US" sz="2400" dirty="0">
                <a:solidFill>
                  <a:prstClr val="black"/>
                </a:solidFill>
              </a:rPr>
              <a:t>by issuing addenda and the same will part of the bidding document.</a:t>
            </a: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BFEE0DBB-77B3-14AB-B147-75B211DDF364}"/>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C708CACD-22A0-CE1D-F96F-03BAFF8477D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2191EBA1-4E78-5E08-0A1E-88F8C729315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21F81D35-A6CF-0D27-8E9A-E3483D1DA44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DC909710-E817-BB84-A6B4-137076A1EB4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BE68AED8-9AC1-9D7B-9F90-05467F45C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534D5D1A-78B3-F569-8B8A-5628BBD69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A9D8310C-EF1A-12AA-2F3D-EAA075BFF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35227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(BDS)-Documents to be submitted</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ITB 11 is an important section of ITB/BDS. Employer can add other documents required in respective BDS (Technical and Financial parts)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Bid shall comprise two Parts, namely the Technical Part and the Financial Part to be submitted simultaneously in the portal.</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Letter of Bid – Technical Part </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Bid Security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Alternative Bid – Technical Part (Not permitted)</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Authorization: </a:t>
            </a:r>
            <a:r>
              <a:rPr lang="en-US" dirty="0">
                <a:solidFill>
                  <a:prstClr val="black"/>
                </a:solidFill>
              </a:rPr>
              <a:t>written confirmation authorizing the signatory of the Bid </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Bidder’s Eligibility</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Qualifications</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Conformity: </a:t>
            </a:r>
            <a:r>
              <a:rPr lang="en-US" dirty="0">
                <a:solidFill>
                  <a:prstClr val="black"/>
                </a:solidFill>
              </a:rPr>
              <a:t>statement of work methods, equipment, personnel, schedule and any other information as stipulated in Section IV.</a:t>
            </a:r>
          </a:p>
          <a:p>
            <a:pPr marL="457200" lvl="0" indent="-457200" algn="just">
              <a:lnSpc>
                <a:spcPct val="100000"/>
              </a:lnSpc>
              <a:spcBef>
                <a:spcPts val="0"/>
              </a:spcBef>
              <a:spcAft>
                <a:spcPts val="0"/>
              </a:spcAft>
              <a:buClr>
                <a:srgbClr val="1CADE4"/>
              </a:buClr>
              <a:buAutoNum type="alphaLcParenBoth"/>
            </a:pPr>
            <a:r>
              <a:rPr lang="en-IN" dirty="0">
                <a:solidFill>
                  <a:prstClr val="black"/>
                </a:solidFill>
              </a:rPr>
              <a:t>Construction methodology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Contractor Registration certificate (as per RFB); and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(j)	any other document required in the BDS.</a:t>
            </a:r>
            <a:endParaRPr lang="en-IN"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C1301964-890C-9EFD-F6EF-B0F76D6F595E}"/>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56F7864C-0680-4E1A-3708-C328454D8B4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8FBE53D5-9023-4E39-1CA8-347928FD3CF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B909DE6-2C4D-C13B-190C-7E8616269BE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5EF53A2-EDC7-C1DE-07BA-8EF0805D10F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FC3EE475-658D-1E38-468F-4F011FA6D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50A6AB40-E52B-9B7A-9CEC-474E83CFFE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58EC7BEA-6336-E139-1555-0151B8663D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31612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(BDS)-Documents to be submitted</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ITB 11.3 The Financial Part shall contain the following:</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Letter of Bid – Financial Part</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Completed Schedules including priced Bill of Quantities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Alternative Bid - Financial Part: Not permitted</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any other document required in the BDS.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The Technical Part shall not include any information related to the Bid price. </a:t>
            </a:r>
            <a:r>
              <a:rPr lang="en-US" dirty="0">
                <a:solidFill>
                  <a:prstClr val="black"/>
                </a:solidFill>
              </a:rPr>
              <a:t>Where material financial information related to the Bid price is contained in the Technical Part the Bid shall be declared non-responsive.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Bids submitted by a JV, if permitted, shall include JV Agreement or letter of intent to execute a JV Agreement in the event of a successful bid.</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Additional documents may include Contractor Registration certificate on e-procurement system as per RFB, if applicable, Code of Conduct for Contractor’s Personnel (ES), Management Strategies and Implementation Plans (MSIP) to manage the (ES) risks, </a:t>
            </a:r>
            <a:r>
              <a:rPr lang="en-US" dirty="0" err="1">
                <a:solidFill>
                  <a:prstClr val="black"/>
                </a:solidFill>
              </a:rPr>
              <a:t>etc</a:t>
            </a:r>
            <a:r>
              <a:rPr lang="en-US" dirty="0">
                <a:solidFill>
                  <a:prstClr val="black"/>
                </a:solidFill>
              </a:rPr>
              <a:t> as suggested in SBD.</a:t>
            </a:r>
            <a:endParaRPr lang="en-IN"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B7E974C1-4B74-AB5E-1712-0904266B2E38}"/>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5700DF07-D861-15F1-2AEE-6D8EB7632CC5}"/>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9B788B0-59AE-A8D3-70F7-EEC3C39CC6FB}"/>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B29F5D69-FA0E-EBAB-B379-F68BB297675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369D98C6-2A10-0569-1FB2-901491706CB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EF72221-EB02-C990-6672-512B6B1B6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0BF3BC75-D0E6-ED7A-6AC8-9D77E766AA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BFD7D8D6-9930-2466-0AC3-75B991F656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1064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(BDS)-Documents to be submitted</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12.3 Submission of Original Documents: </a:t>
            </a:r>
            <a:r>
              <a:rPr lang="en-US" dirty="0">
                <a:solidFill>
                  <a:prstClr val="black"/>
                </a:solidFill>
              </a:rPr>
              <a:t>The bidders are required to separately submit:</a:t>
            </a:r>
          </a:p>
          <a:p>
            <a:pPr marL="514350" lvl="0" indent="-514350" algn="just">
              <a:lnSpc>
                <a:spcPct val="100000"/>
              </a:lnSpc>
              <a:spcBef>
                <a:spcPts val="0"/>
              </a:spcBef>
              <a:spcAft>
                <a:spcPts val="0"/>
              </a:spcAft>
              <a:buClr>
                <a:srgbClr val="1CADE4"/>
              </a:buClr>
              <a:buAutoNum type="romanLcParenBoth"/>
            </a:pPr>
            <a:r>
              <a:rPr lang="en-US" dirty="0">
                <a:solidFill>
                  <a:prstClr val="black"/>
                </a:solidFill>
              </a:rPr>
              <a:t>original payment documents towards the cost of bid document; and registration on e-procurement website (if applicable);</a:t>
            </a:r>
          </a:p>
          <a:p>
            <a:pPr marL="514350" lvl="0" indent="-514350" algn="just">
              <a:lnSpc>
                <a:spcPct val="100000"/>
              </a:lnSpc>
              <a:spcBef>
                <a:spcPts val="0"/>
              </a:spcBef>
              <a:spcAft>
                <a:spcPts val="0"/>
              </a:spcAft>
              <a:buClr>
                <a:srgbClr val="1CADE4"/>
              </a:buClr>
              <a:buAutoNum type="romanLcParenBoth"/>
            </a:pPr>
            <a:r>
              <a:rPr lang="en-US" dirty="0">
                <a:solidFill>
                  <a:prstClr val="black"/>
                </a:solidFill>
              </a:rPr>
              <a:t>original bid security in approved form; and </a:t>
            </a:r>
          </a:p>
          <a:p>
            <a:pPr marL="514350" lvl="0" indent="-514350" algn="just">
              <a:lnSpc>
                <a:spcPct val="100000"/>
              </a:lnSpc>
              <a:spcBef>
                <a:spcPts val="0"/>
              </a:spcBef>
              <a:spcAft>
                <a:spcPts val="0"/>
              </a:spcAft>
              <a:buClr>
                <a:srgbClr val="1CADE4"/>
              </a:buClr>
              <a:buAutoNum type="romanLcParenBoth"/>
            </a:pPr>
            <a:r>
              <a:rPr lang="en-US" dirty="0">
                <a:solidFill>
                  <a:prstClr val="black"/>
                </a:solidFill>
              </a:rPr>
              <a:t>original affidavit regarding correctness of information furnished with bid document, with the office specified in the BDS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Complete address of the Employer to be given in </a:t>
            </a:r>
            <a:r>
              <a:rPr lang="en-US" b="1" dirty="0">
                <a:solidFill>
                  <a:prstClr val="black"/>
                </a:solidFill>
              </a:rPr>
              <a:t>BDS</a:t>
            </a:r>
            <a:r>
              <a:rPr lang="en-US" dirty="0">
                <a:solidFill>
                  <a:prstClr val="black"/>
                </a:solidFill>
              </a:rPr>
              <a:t> for submission of original documents.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Original documents are to be submitted before the Bid submission deadline,</a:t>
            </a:r>
            <a:r>
              <a:rPr lang="en-US" dirty="0">
                <a:solidFill>
                  <a:prstClr val="black"/>
                </a:solidFill>
              </a:rPr>
              <a:t> either by registered/speed post/courier or by hand, failing which the bids will be declared non-responsive and will not be opened.</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Hard copy of rest of the bid or any other document are not to be submitted.</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2CACD905-8654-BC4C-547B-5320F8D8B087}"/>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8BD93C3B-EF40-15CB-4115-AF4B856B522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FF1620B3-21EA-4E17-A72F-E450F70947BC}"/>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73E661B7-1989-4E69-4D21-8EB15C02C6BE}"/>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8317D37B-B478-6C06-FC13-D205DDF6B3B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0D84A09-930A-5685-7C04-946F04CD5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2AA8A005-9E4C-73B2-5EDC-9EEBDEA465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52C07DE2-EB32-975B-5D4D-4D49074ABD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00067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13.1  </a:t>
            </a:r>
            <a:r>
              <a:rPr lang="en-US" dirty="0">
                <a:solidFill>
                  <a:prstClr val="black"/>
                </a:solidFill>
              </a:rPr>
              <a:t>Alternative Bids shall not be permitted.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13.2 </a:t>
            </a:r>
            <a:r>
              <a:rPr lang="en-US" dirty="0">
                <a:solidFill>
                  <a:prstClr val="black"/>
                </a:solidFill>
              </a:rPr>
              <a:t>Alternative times for completion shall not be permitted.</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13.4 </a:t>
            </a:r>
            <a:r>
              <a:rPr lang="en-US" dirty="0">
                <a:solidFill>
                  <a:prstClr val="black"/>
                </a:solidFill>
              </a:rPr>
              <a:t>Alternative technical solutions shall be permitted for the following parts of the Works: </a:t>
            </a:r>
            <a:r>
              <a:rPr lang="en-US" b="1" dirty="0">
                <a:solidFill>
                  <a:prstClr val="black"/>
                </a:solidFill>
              </a:rPr>
              <a:t>Not Applicable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14.5 </a:t>
            </a:r>
            <a:r>
              <a:rPr lang="en-US" dirty="0">
                <a:solidFill>
                  <a:prstClr val="black"/>
                </a:solidFill>
              </a:rPr>
              <a:t>The prices quoted by the Bidder </a:t>
            </a:r>
            <a:r>
              <a:rPr lang="en-US" b="1" dirty="0">
                <a:solidFill>
                  <a:prstClr val="black"/>
                </a:solidFill>
              </a:rPr>
              <a:t>Shall be / Shall not be </a:t>
            </a:r>
            <a:r>
              <a:rPr lang="en-US" dirty="0">
                <a:solidFill>
                  <a:prstClr val="black"/>
                </a:solidFill>
              </a:rPr>
              <a:t>subject to </a:t>
            </a:r>
            <a:r>
              <a:rPr lang="en-US" b="1" dirty="0">
                <a:solidFill>
                  <a:prstClr val="black"/>
                </a:solidFill>
              </a:rPr>
              <a:t>adjustment</a:t>
            </a:r>
            <a:r>
              <a:rPr lang="en-US" dirty="0">
                <a:solidFill>
                  <a:prstClr val="black"/>
                </a:solidFill>
              </a:rPr>
              <a:t> during the performance of the Contract.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Price adjustment is mandatory for all contract with </a:t>
            </a:r>
            <a:r>
              <a:rPr lang="en-US" b="1" dirty="0">
                <a:solidFill>
                  <a:prstClr val="black"/>
                </a:solidFill>
              </a:rPr>
              <a:t>completion time exceeding 18 months. </a:t>
            </a:r>
            <a:r>
              <a:rPr lang="en-US" dirty="0">
                <a:solidFill>
                  <a:prstClr val="black"/>
                </a:solidFill>
              </a:rPr>
              <a:t>In such cases </a:t>
            </a:r>
            <a:r>
              <a:rPr lang="en-US" b="1" dirty="0">
                <a:solidFill>
                  <a:prstClr val="black"/>
                </a:solidFill>
              </a:rPr>
              <a:t>“Shall be” </a:t>
            </a:r>
            <a:r>
              <a:rPr lang="en-US" dirty="0">
                <a:solidFill>
                  <a:prstClr val="black"/>
                </a:solidFill>
              </a:rPr>
              <a:t>to be selected.</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In case completion time is </a:t>
            </a:r>
            <a:r>
              <a:rPr lang="en-US" b="1" dirty="0">
                <a:solidFill>
                  <a:prstClr val="black"/>
                </a:solidFill>
              </a:rPr>
              <a:t>less than 18 months “Shall not be” </a:t>
            </a:r>
            <a:r>
              <a:rPr lang="en-US" dirty="0">
                <a:solidFill>
                  <a:prstClr val="black"/>
                </a:solidFill>
              </a:rPr>
              <a:t>to be retained.</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The adjustment of contract price, if provided, will be done in accordance with GCC Clause 49 and corresponding provisions under PCC and Appendix 2 to PCC.</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18.1 Period of Validity of Bids: </a:t>
            </a:r>
            <a:r>
              <a:rPr lang="en-US" dirty="0">
                <a:solidFill>
                  <a:prstClr val="black"/>
                </a:solidFill>
              </a:rPr>
              <a:t>It is advised to keep this period as </a:t>
            </a:r>
            <a:r>
              <a:rPr lang="en-US" b="1" dirty="0">
                <a:solidFill>
                  <a:prstClr val="black"/>
                </a:solidFill>
              </a:rPr>
              <a:t>90 days.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Bid valid for a shorter period shall be rejected by the Employer as nonresponsive.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18.3 </a:t>
            </a:r>
            <a:r>
              <a:rPr lang="en-US" dirty="0">
                <a:solidFill>
                  <a:prstClr val="black"/>
                </a:solidFill>
              </a:rPr>
              <a:t>The Bid price shall be adjusted by the following factor: </a:t>
            </a:r>
            <a:r>
              <a:rPr lang="en-US" b="1" dirty="0">
                <a:solidFill>
                  <a:prstClr val="black"/>
                </a:solidFill>
              </a:rPr>
              <a:t>3% per annum.</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3B2CA809-88C4-41BE-2A82-B59110905305}"/>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72944D4F-3276-02AD-790E-26E1817F88E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FDDD605-BF78-F214-352C-9A246EAD664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5AB59945-2C67-6821-90ED-24041F37304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70CCF81-C876-787D-8D9B-F576E6D37F2A}"/>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76D857F-BA7F-90CF-D810-8932E489C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866C237E-39E6-78C7-1E42-AA6487A1E5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003F7899-E2D3-A987-F202-6D34BA3078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76180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19.1 Bid Security: </a:t>
            </a:r>
            <a:r>
              <a:rPr lang="en-US" dirty="0">
                <a:solidFill>
                  <a:prstClr val="black"/>
                </a:solidFill>
              </a:rPr>
              <a:t>Bid Security should be in the range of </a:t>
            </a:r>
            <a:r>
              <a:rPr lang="en-US" b="1" dirty="0">
                <a:solidFill>
                  <a:prstClr val="black"/>
                </a:solidFill>
              </a:rPr>
              <a:t>1-2% </a:t>
            </a:r>
            <a:r>
              <a:rPr lang="en-US" dirty="0">
                <a:solidFill>
                  <a:prstClr val="black"/>
                </a:solidFill>
              </a:rPr>
              <a:t>of the of the estimated value of the work. However, amount should be written in INR.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19.3 </a:t>
            </a:r>
            <a:r>
              <a:rPr lang="en-US" dirty="0">
                <a:solidFill>
                  <a:prstClr val="black"/>
                </a:solidFill>
              </a:rPr>
              <a:t>Allows</a:t>
            </a:r>
            <a:r>
              <a:rPr lang="en-US" b="1" dirty="0">
                <a:solidFill>
                  <a:prstClr val="black"/>
                </a:solidFill>
              </a:rPr>
              <a:t> </a:t>
            </a:r>
            <a:r>
              <a:rPr lang="en-US" dirty="0">
                <a:solidFill>
                  <a:prstClr val="black"/>
                </a:solidFill>
              </a:rPr>
              <a:t>bid security to be submitted in forms of (a) an unconditional bank guarantee (b) an irrevocable letter of credit and (c) a cashier’s or certified check or demand draft.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19.3 (d) another security specified in the BDS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Other types of acceptable securities in BDS </a:t>
            </a:r>
            <a:r>
              <a:rPr lang="en-US" dirty="0">
                <a:solidFill>
                  <a:prstClr val="black"/>
                </a:solidFill>
              </a:rPr>
              <a:t>may include </a:t>
            </a:r>
            <a:r>
              <a:rPr lang="en-US" b="1" dirty="0">
                <a:solidFill>
                  <a:prstClr val="black"/>
                </a:solidFill>
              </a:rPr>
              <a:t>Fixed Deposit/Time Deposit certificate </a:t>
            </a:r>
            <a:r>
              <a:rPr lang="en-US" dirty="0">
                <a:solidFill>
                  <a:prstClr val="black"/>
                </a:solidFill>
              </a:rPr>
              <a:t>issued by a Nationalized or Scheduled Bank located in India.</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All the Bid Securities submitted must be got verified from  the issuing banks/post offices.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Bid Security shall be </a:t>
            </a:r>
            <a:r>
              <a:rPr lang="en-US" b="1" dirty="0">
                <a:solidFill>
                  <a:prstClr val="black"/>
                </a:solidFill>
              </a:rPr>
              <a:t>valid for forty-five (45) days beyond the original validity period of the Bid</a:t>
            </a:r>
            <a:r>
              <a:rPr lang="en-US" dirty="0">
                <a:solidFill>
                  <a:prstClr val="black"/>
                </a:solidFill>
              </a:rPr>
              <a:t>, or beyond any period of extension if requested under ITB 18.2.</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19.4 </a:t>
            </a:r>
            <a:r>
              <a:rPr lang="en-US" dirty="0">
                <a:solidFill>
                  <a:prstClr val="black"/>
                </a:solidFill>
              </a:rPr>
              <a:t>Bid not accompanied by a substantially responsive Bid Security or Bid Securing Declaration shall be rejected </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A4C6BBAB-AF3B-2AD9-6F6C-2B4F26C489FE}"/>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7A798C69-4444-0BFB-D73A-3C7A87BCB17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18F65CF-F4DE-E42F-54D1-CD626E8DF53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6466C63F-EF59-BF88-F49E-FBEAD455BE96}"/>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10C3B9B-A521-743A-E536-398FAAF1775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F0067EC4-4709-8E4E-7988-82892885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38E1ABB8-2DB0-BA87-C6A2-6635B636DC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A3D6C068-A2E7-8EB9-ECEF-DE729EB20B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00573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20.3 </a:t>
            </a:r>
            <a:r>
              <a:rPr lang="en-US" dirty="0">
                <a:solidFill>
                  <a:prstClr val="black"/>
                </a:solidFill>
              </a:rPr>
              <a:t>The Bid shall be signed by a person duly </a:t>
            </a:r>
            <a:r>
              <a:rPr lang="en-US" b="1" dirty="0">
                <a:solidFill>
                  <a:prstClr val="black"/>
                </a:solidFill>
              </a:rPr>
              <a:t>authorized </a:t>
            </a:r>
            <a:r>
              <a:rPr lang="en-US" dirty="0">
                <a:solidFill>
                  <a:prstClr val="black"/>
                </a:solidFill>
              </a:rPr>
              <a:t>to sign on behalf of the Bidder.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written confirmation of authorization to sign on behalf of the Bidder shall consist of: </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Legally valid Power of Attorney is  required to demonstrate the authority of the signatory to sign the Bid; and</a:t>
            </a:r>
          </a:p>
          <a:p>
            <a:pPr marL="457200" lvl="0" indent="-457200" algn="just">
              <a:lnSpc>
                <a:spcPct val="100000"/>
              </a:lnSpc>
              <a:spcBef>
                <a:spcPts val="0"/>
              </a:spcBef>
              <a:spcAft>
                <a:spcPts val="0"/>
              </a:spcAft>
              <a:buClr>
                <a:srgbClr val="1CADE4"/>
              </a:buClr>
              <a:buAutoNum type="alphaLcParenBoth"/>
            </a:pPr>
            <a:r>
              <a:rPr lang="en-US" dirty="0">
                <a:solidFill>
                  <a:prstClr val="black"/>
                </a:solidFill>
              </a:rPr>
              <a:t>In the case of Bids submitted by an existing or intended JV, if permitted as per ITB 4.1, the authorization shall be evidenced by a Power of Attorney signed by legally authorized signatories of all the members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20.4 </a:t>
            </a:r>
            <a:r>
              <a:rPr lang="en-US" dirty="0">
                <a:solidFill>
                  <a:prstClr val="black"/>
                </a:solidFill>
              </a:rPr>
              <a:t>In case the Bidder is a JV, the Bid shall be signed by an authorized representative of the JV on behalf of the JV and so as to be legally binding on all the members as evidenced by a </a:t>
            </a:r>
            <a:r>
              <a:rPr lang="en-US" b="1" dirty="0">
                <a:solidFill>
                  <a:prstClr val="black"/>
                </a:solidFill>
              </a:rPr>
              <a:t>power of attorney signed by their legally authorized representatives.</a:t>
            </a:r>
            <a:r>
              <a:rPr lang="en-US" dirty="0">
                <a:solidFill>
                  <a:prstClr val="black"/>
                </a:solidFill>
              </a:rPr>
              <a:t> Documents establishing authority to sign the bid on behalf of the JV shall be uploaded along with the bid. </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0F98CEE6-31DA-8880-DD56-16047DF668D6}"/>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273F00B9-D912-FC61-8209-EA6C142F919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67106030-29D0-00E2-9B19-7230544D1974}"/>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B8DA3B59-1414-CAF5-DAF1-8DA67F270AD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1E9AFDE-A187-1653-DA0F-282AC487044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2FB3204-81E6-88E3-33C7-E0CF5DC63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6F6662AA-30F3-4059-C94B-8937ECA20B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C579E2EE-38FD-6CC9-3A75-C57389BA16A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88856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22.1 </a:t>
            </a:r>
            <a:r>
              <a:rPr lang="en-US" dirty="0">
                <a:solidFill>
                  <a:prstClr val="black"/>
                </a:solidFill>
              </a:rPr>
              <a:t>The deadline for uploading the Bids will be at least </a:t>
            </a:r>
            <a:r>
              <a:rPr lang="en-US" b="1" dirty="0">
                <a:solidFill>
                  <a:prstClr val="black"/>
                </a:solidFill>
              </a:rPr>
              <a:t>30 days </a:t>
            </a:r>
            <a:r>
              <a:rPr lang="en-US" dirty="0">
                <a:solidFill>
                  <a:prstClr val="black"/>
                </a:solidFill>
              </a:rPr>
              <a:t>after its publication.</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25.1 The online Bid opening date of Technical Parts of Bids should be the same as the deadline for submission of bids</a:t>
            </a:r>
            <a:r>
              <a:rPr lang="en-US" dirty="0">
                <a:solidFill>
                  <a:prstClr val="black"/>
                </a:solidFill>
              </a:rPr>
              <a:t>. The time should be promptly after the time fixed for bid submission.</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34.2 </a:t>
            </a:r>
            <a:r>
              <a:rPr lang="en-US" dirty="0">
                <a:solidFill>
                  <a:prstClr val="black"/>
                </a:solidFill>
              </a:rPr>
              <a:t>©: After completion of technical evaluation of bids, the employer will notify bidders of date and time of opening of financial bids of qualified bidders.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Financial Parts of the bids </a:t>
            </a:r>
            <a:r>
              <a:rPr lang="en-US" b="1" dirty="0">
                <a:solidFill>
                  <a:prstClr val="black"/>
                </a:solidFill>
              </a:rPr>
              <a:t>shall not be opened earlier than seven (7) days from the communication of technical evaluation results </a:t>
            </a:r>
            <a:r>
              <a:rPr lang="en-US" dirty="0">
                <a:solidFill>
                  <a:prstClr val="black"/>
                </a:solidFill>
              </a:rPr>
              <a:t>to the bidders.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39.1 </a:t>
            </a:r>
            <a:r>
              <a:rPr lang="en-US" dirty="0">
                <a:solidFill>
                  <a:prstClr val="black"/>
                </a:solidFill>
              </a:rPr>
              <a:t>The Employer shall compare the evaluated costs of all responsive and qualified Bids to determine the Bid that has the lowest evaluated cost.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47.1 Notification of Award: </a:t>
            </a:r>
            <a:r>
              <a:rPr lang="en-US" dirty="0">
                <a:solidFill>
                  <a:prstClr val="black"/>
                </a:solidFill>
              </a:rPr>
              <a:t>Prior to the expiration of the Bid Validity Period, the Employer shall transmit the Letter of Acceptance to the successful Bidder.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Within ten (10) Business Days  after the date of transmission of the Letter of Acceptance, the Employer shall publish the Contract Award Notice</a:t>
            </a: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09A92690-0225-D420-B032-0A1D66DB9A99}"/>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4BBB1F0E-A156-F8FE-8E0D-CB39434FE10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85D98F1A-B3E1-31F9-60A2-AA00F7654635}"/>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B398F1F0-105F-C039-EEA8-C275EFB061B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38313216-94E4-355A-4321-097A11940F8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6E4E29E0-CDEC-5089-75B9-ADD1C6BCE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F3373C09-4C08-23A8-AFA7-C758476E1C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9A0AFB3F-0F31-C4E2-4F28-F01D32A543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4888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936" y="1093264"/>
            <a:ext cx="9720072" cy="587059"/>
          </a:xfrm>
        </p:spPr>
        <p:txBody>
          <a:bodyPr>
            <a:normAutofit/>
          </a:bodyPr>
          <a:lstStyle/>
          <a:p>
            <a:pPr algn="ctr"/>
            <a:r>
              <a:rPr lang="en-US" sz="3200" b="1" dirty="0"/>
              <a:t>Procedural requirements</a:t>
            </a:r>
          </a:p>
        </p:txBody>
      </p:sp>
      <p:sp>
        <p:nvSpPr>
          <p:cNvPr id="12" name="Content Placeholder 11"/>
          <p:cNvSpPr>
            <a:spLocks noGrp="1"/>
          </p:cNvSpPr>
          <p:nvPr>
            <p:ph idx="1"/>
          </p:nvPr>
        </p:nvSpPr>
        <p:spPr>
          <a:xfrm>
            <a:off x="1023936" y="1626956"/>
            <a:ext cx="9720073" cy="4843747"/>
          </a:xfrm>
        </p:spPr>
        <p:txBody>
          <a:bodyPr>
            <a:noAutofit/>
          </a:bodyPr>
          <a:lstStyle/>
          <a:p>
            <a:pPr lvl="0" algn="just">
              <a:buFont typeface="Arial" panose="020B0604020202020204" pitchFamily="34" charset="0"/>
              <a:buChar char="•"/>
            </a:pPr>
            <a:r>
              <a:rPr lang="en-US" sz="2000" b="1" dirty="0"/>
              <a:t>GFR Provisions: Chapter 10 : Budgeting And Accounting Of Externally Aided Projects</a:t>
            </a:r>
          </a:p>
          <a:p>
            <a:pPr lvl="0" algn="just">
              <a:buFont typeface="Arial" panose="020B0604020202020204" pitchFamily="34" charset="0"/>
              <a:buChar char="•"/>
            </a:pPr>
            <a:r>
              <a:rPr lang="en-US" sz="2000" b="1" dirty="0"/>
              <a:t>Rule 264 (3) </a:t>
            </a:r>
            <a:r>
              <a:rPr lang="en-US" sz="2000" dirty="0"/>
              <a:t>The Department of Economic Affairs, Ministry of Finance as the nodal agency shall execute the legal agreement for loans or grants from external funding Agency(</a:t>
            </a:r>
            <a:r>
              <a:rPr lang="en-US" sz="2000" dirty="0" err="1"/>
              <a:t>ies</a:t>
            </a:r>
            <a:r>
              <a:rPr lang="en-US" sz="2000" dirty="0"/>
              <a:t>).</a:t>
            </a:r>
          </a:p>
          <a:p>
            <a:pPr lvl="0" algn="just">
              <a:buFont typeface="Arial" panose="020B0604020202020204" pitchFamily="34" charset="0"/>
              <a:buChar char="•"/>
            </a:pPr>
            <a:r>
              <a:rPr lang="en-US" sz="2000" b="1" dirty="0"/>
              <a:t>Chapter 11 GOVERNMENT GUARANTEES: </a:t>
            </a:r>
          </a:p>
          <a:p>
            <a:pPr lvl="0" algn="just"/>
            <a:r>
              <a:rPr lang="en-US" sz="2000" b="1" dirty="0"/>
              <a:t>(1) </a:t>
            </a:r>
            <a:r>
              <a:rPr lang="en-US" sz="2000" dirty="0"/>
              <a:t>Power to Give and Limits on Government Guarantees. The power of the Union Government to give guarantees emanates from and is subject to such limits as may be fixed in terms of Article 292 of the Constitution of India.</a:t>
            </a:r>
          </a:p>
          <a:p>
            <a:pPr marL="128270" lvl="1" indent="0" algn="just">
              <a:buNone/>
            </a:pPr>
            <a:r>
              <a:rPr lang="pt-BR" sz="2000" b="1" dirty="0"/>
              <a:t>O </a:t>
            </a:r>
            <a:r>
              <a:rPr lang="pt-BR" sz="2000" dirty="0"/>
              <a:t>b j e c t i v e s o f G o v e r n m e n t Guarantees: </a:t>
            </a:r>
            <a:r>
              <a:rPr lang="en-US" sz="2000" dirty="0"/>
              <a:t>To fulfil the requirement in cases where sovereign guarantee is a precondition for concessional loans from bilateral/ multilateral agencies t o c e n t r a l p u b l </a:t>
            </a:r>
            <a:r>
              <a:rPr lang="en-US" sz="2000" dirty="0" err="1"/>
              <a:t>i</a:t>
            </a:r>
            <a:r>
              <a:rPr lang="en-US" sz="2000" dirty="0"/>
              <a:t> c s e c t o r companies/agencies.</a:t>
            </a:r>
          </a:p>
          <a:p>
            <a:pPr lvl="1" algn="just">
              <a:buFont typeface="Arial" panose="020B0604020202020204" pitchFamily="34" charset="0"/>
              <a:buChar char="•"/>
            </a:pPr>
            <a:r>
              <a:rPr lang="en-US" sz="2000" dirty="0"/>
              <a:t>CVC Circular No. 98/ORD/001 dated 28.10.2011 “ It is clarified that the commission’s guidelines would not be applicable in projects funded by the World Bank, ADB, etc., if found to be in conflict with the applicable procurement rules of the funding agencies“</a:t>
            </a:r>
          </a:p>
          <a:p>
            <a:pPr lvl="1" algn="just">
              <a:buFont typeface="Arial" panose="020B0604020202020204" pitchFamily="34" charset="0"/>
              <a:buChar char="•"/>
            </a:pPr>
            <a:r>
              <a:rPr lang="en-US" sz="2000" dirty="0"/>
              <a:t> World Bank’s </a:t>
            </a:r>
            <a:r>
              <a:rPr lang="en-US" sz="2000" b="1" dirty="0"/>
              <a:t>“Procurement Regulations for IPF Borrowers, July 2016</a:t>
            </a:r>
            <a:r>
              <a:rPr lang="en-US" sz="2000" dirty="0"/>
              <a:t>,_Revised August 2018</a:t>
            </a:r>
          </a:p>
          <a:p>
            <a:pPr lvl="0" algn="just"/>
            <a:endParaRPr lang="en-US" b="1" dirty="0"/>
          </a:p>
        </p:txBody>
      </p:sp>
      <p:sp>
        <p:nvSpPr>
          <p:cNvPr id="13" name="Footer Placeholder 12"/>
          <p:cNvSpPr>
            <a:spLocks noGrp="1"/>
          </p:cNvSpPr>
          <p:nvPr>
            <p:ph type="ftr" sz="quarter" idx="11"/>
          </p:nvPr>
        </p:nvSpPr>
        <p:spPr>
          <a:xfrm>
            <a:off x="4842932" y="6470704"/>
            <a:ext cx="5901459" cy="274320"/>
          </a:xfrm>
        </p:spPr>
        <p:txBody>
          <a:bodyPr/>
          <a:lstStyle/>
          <a:p>
            <a:r>
              <a:rPr lang="en-US" dirty="0"/>
              <a:t>© Santosh K. Singh</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grpSp>
        <p:nvGrpSpPr>
          <p:cNvPr id="4" name="Group 3">
            <a:extLst>
              <a:ext uri="{FF2B5EF4-FFF2-40B4-BE49-F238E27FC236}">
                <a16:creationId xmlns:a16="http://schemas.microsoft.com/office/drawing/2014/main" id="{6FD94C94-DF42-5CFD-E275-A084FBB1BF7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ACBE0CF-2B21-7B0D-85A2-63412FFE7F0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C3F7C61-3FB1-46C8-6F2F-9A32B28A977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32707FE-5AAA-C765-600D-0EAD62A6348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1C2FF63-909D-CA41-39D8-C956EE57B69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977A890-86BB-289E-C0FC-5C6B89527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EE28DB32-6743-31FA-D5A0-DBCF64B9E4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E7E84CC9-9E38-BD19-3C0A-4D8BFA2C69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Bid Data sheet (BDS)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655690"/>
            <a:ext cx="9720073" cy="4428912"/>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49.1 </a:t>
            </a:r>
            <a:r>
              <a:rPr lang="en-US" dirty="0">
                <a:solidFill>
                  <a:prstClr val="black"/>
                </a:solidFill>
              </a:rPr>
              <a:t>Promptly upon Notification of Award, the Employer shall prepare the Contract Agreement, and keep it ready in the office of the Employer for the signature of the Employer and the successful Bidder, </a:t>
            </a:r>
            <a:r>
              <a:rPr lang="en-US" b="1" dirty="0">
                <a:solidFill>
                  <a:prstClr val="black"/>
                </a:solidFill>
              </a:rPr>
              <a:t>within 21 days following the date of Letter of Acceptance.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50.1 Performance Security: </a:t>
            </a:r>
            <a:r>
              <a:rPr lang="en-US" dirty="0">
                <a:solidFill>
                  <a:prstClr val="black"/>
                </a:solidFill>
              </a:rPr>
              <a:t>Within twenty-one (21) days of the receipt of the Letter of Acceptance from the Employer, the successful Bidder shall furnish the Performance Security and the Environmental and Social (ES) Performance Security.</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ITB 51.1 Adjudicator: Name of the proposed adjudicator and reimbursable expenses are required to be mentioned in the BDS.</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20E448C8-557E-3610-0D3D-3BC60A8A66D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CCF372B0-926C-1BC3-E362-434D2C283B22}"/>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2122397-4727-01C3-B28B-EF21F268893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A8C82D82-7391-DAF5-9B49-DD03C0A1E3C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EFA50521-4C94-81B9-EEA8-4B00C53FB9EC}"/>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AD308931-2553-6F92-72C1-F8AF621AD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E471E1B-AE1C-9199-50E4-3EE0A9C5CD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6481148A-0DFF-8CC3-6F02-27973D6047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94799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Bidding Forms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Letter of Bid-Technical: </a:t>
            </a:r>
            <a:r>
              <a:rPr lang="en-US" dirty="0">
                <a:solidFill>
                  <a:prstClr val="black"/>
                </a:solidFill>
              </a:rPr>
              <a:t>This letter must be on bidder’s letter head having name and address.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Technical Proposal Forms: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Forms of Personnel: </a:t>
            </a:r>
            <a:r>
              <a:rPr lang="en-US" dirty="0">
                <a:solidFill>
                  <a:prstClr val="black"/>
                </a:solidFill>
              </a:rPr>
              <a:t>Bidders should provide the names and details of the suitably qualified Key Personnel to perform the Contract. The data on their experience should be supplied using the </a:t>
            </a:r>
            <a:r>
              <a:rPr lang="en-US" b="1" dirty="0">
                <a:solidFill>
                  <a:prstClr val="black"/>
                </a:solidFill>
              </a:rPr>
              <a:t>Form PER-2 </a:t>
            </a:r>
            <a:r>
              <a:rPr lang="en-US" dirty="0">
                <a:solidFill>
                  <a:prstClr val="black"/>
                </a:solidFill>
              </a:rPr>
              <a:t>for each candidate.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Forms for Equipment: </a:t>
            </a:r>
            <a:r>
              <a:rPr lang="en-US" dirty="0">
                <a:solidFill>
                  <a:prstClr val="black"/>
                </a:solidFill>
              </a:rPr>
              <a:t>A separate Form shall be prepared for each item of equipment.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Site Organization : </a:t>
            </a:r>
            <a:r>
              <a:rPr lang="en-US" dirty="0">
                <a:solidFill>
                  <a:prstClr val="black"/>
                </a:solidFill>
              </a:rPr>
              <a:t>Bidder must furnish site organization here.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Method Statement: </a:t>
            </a:r>
            <a:r>
              <a:rPr lang="en-US" dirty="0">
                <a:solidFill>
                  <a:prstClr val="black"/>
                </a:solidFill>
              </a:rPr>
              <a:t>Detailed note should be submitted outlining bidders proposed methodology and program of construction including Contractor’s Environmental and Social, Health Management Strategies and Implementation Plans (ES-MSIP).</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Mobilization Schedule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Construction Schedule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Environmental and Social, Health Management Strategies and Implementation Plans </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8179759C-AE11-AFAC-BD50-B70C6FE80B00}"/>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91826886-7CAA-8DEE-CEF8-40FE7E368C8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40871BEF-B4DB-3FFC-ACA8-463FE1FCC0E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3E996C2F-B735-8E8C-D7B1-66BA644E4183}"/>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33672DD3-8C69-F70A-DFD3-02343144306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0C04483A-8E70-D024-98B5-EDDDAC4635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4C5CB9B3-6202-3366-D994-9462F7F8E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A86DDE3C-21E0-BA98-9545-3E9901EE9F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34055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Bidding Forms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FIN – 3.1: Financial Situation and Performance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FIN - 3.2: Average Annual Construction Turnover: </a:t>
            </a:r>
            <a:r>
              <a:rPr lang="en-US" dirty="0">
                <a:solidFill>
                  <a:prstClr val="black"/>
                </a:solidFill>
              </a:rPr>
              <a:t>Annual construction turnover calculated as total certified payments received for work in progress or completed, for 7 years. </a:t>
            </a:r>
            <a:r>
              <a:rPr lang="en-US" b="1" dirty="0">
                <a:solidFill>
                  <a:prstClr val="black"/>
                </a:solidFill>
              </a:rPr>
              <a:t>This should be certified by a Chartered Accountant.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JOINT VENTURE </a:t>
            </a:r>
            <a:r>
              <a:rPr lang="en-US" dirty="0">
                <a:solidFill>
                  <a:prstClr val="black"/>
                </a:solidFill>
              </a:rPr>
              <a:t>(Where permitted as per BDS ITB 4.1)</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FIN - 3.3: Financial Resources: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Format for evidence of access to or availability of cash flow: </a:t>
            </a:r>
            <a:r>
              <a:rPr lang="en-US" dirty="0">
                <a:solidFill>
                  <a:prstClr val="black"/>
                </a:solidFill>
              </a:rPr>
              <a:t>To be given from a Nationalized or Scheduled Bank in India specifically for the work for which bid is submitted.</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EXP - 4.1: General Construction Experience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EXP - 4.2(a): Specific Construction and Contract Management Experience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EXP - 4.2(b): Construction Experience in Key Activities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Form of Bid Security - Bank Guarantee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Affidavit regarding correctness of information provided</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DD58A70A-B6FD-7A0C-26B6-B814355E875B}"/>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46F09439-708D-1D2C-8C07-C0EC6006A032}"/>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379F065-0B6C-BEEE-A518-F0B6863D4564}"/>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D06C0C41-7018-E291-89FB-904C73E8EDA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922E1A3-AD36-CCA0-BE95-015F1D5ABA2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9DBDA3D6-E9F1-DFFD-57BF-BEB482480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FAD7B294-5C63-EA78-AED5-FB7338DFE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9FA1AEC7-A999-AB6D-7DD8-9AD34F1250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32573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Bidding Forms</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Letter of Bid - Financial Part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Bill of Quantities: </a:t>
            </a:r>
            <a:r>
              <a:rPr lang="en-US" dirty="0">
                <a:solidFill>
                  <a:prstClr val="black"/>
                </a:solidFill>
              </a:rPr>
              <a:t>Item wise rates are to be quoted. Rates quoted will be inclusive of all taxes. List of items with unit and quantities are to be provided by the employer.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PART 2 – Works’ Requirements: </a:t>
            </a:r>
            <a:r>
              <a:rPr lang="en-US" dirty="0">
                <a:solidFill>
                  <a:prstClr val="black"/>
                </a:solidFill>
              </a:rPr>
              <a:t>This part includes Works’ Requirements, Specifications, Environmental and Social Requirements, Drawings, Supplementary Information:</a:t>
            </a:r>
            <a:r>
              <a:rPr lang="en-US" b="1" dirty="0">
                <a:solidFill>
                  <a:prstClr val="black"/>
                </a:solidFill>
              </a:rPr>
              <a:t> Are to be provided by the Employer in the bid document.</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1239991B-9873-D20C-D5E0-033520F333B0}"/>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17B9486C-EB1E-7938-BDC7-73FEF298FB0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C013F44-EA96-D9D5-8C82-3133CF33B2B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931030E-A5E7-B803-DB2F-F3793FA1E15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DB86590-4C74-338C-3152-019C805FA3D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88F29CA4-0D9A-DC77-4AB5-E6307272F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5852F31C-6BA8-41B8-272A-5E6CC3911E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D7F91224-EB0C-4A73-7F54-2B7D32248D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930707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General Conditions of Contract (GCC), read in conjunction with the Particular Conditions of Contract (PCC) and other documents listed therein, should be a complete document expressing fairly the rights and obligations of both parties.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1.1(v) Intended Completion Period: </a:t>
            </a:r>
            <a:r>
              <a:rPr lang="en-US" dirty="0">
                <a:solidFill>
                  <a:prstClr val="black"/>
                </a:solidFill>
              </a:rPr>
              <a:t>To be specified in </a:t>
            </a:r>
            <a:r>
              <a:rPr lang="en-US" b="1" dirty="0">
                <a:solidFill>
                  <a:prstClr val="black"/>
                </a:solidFill>
              </a:rPr>
              <a:t>PCC. </a:t>
            </a:r>
            <a:r>
              <a:rPr lang="en-US" dirty="0">
                <a:solidFill>
                  <a:prstClr val="black"/>
                </a:solidFill>
              </a:rPr>
              <a:t>In cases of sectional completion or milestones, those dates should also be listed in </a:t>
            </a:r>
            <a:r>
              <a:rPr lang="en-US" b="1" dirty="0">
                <a:solidFill>
                  <a:prstClr val="black"/>
                </a:solidFill>
              </a:rPr>
              <a:t>PCC.</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1.1 (dd) Start Date: </a:t>
            </a:r>
            <a:r>
              <a:rPr lang="en-US" dirty="0">
                <a:solidFill>
                  <a:prstClr val="black"/>
                </a:solidFill>
              </a:rPr>
              <a:t>It shall be </a:t>
            </a:r>
            <a:r>
              <a:rPr lang="en-US" b="1" dirty="0">
                <a:solidFill>
                  <a:prstClr val="black"/>
                </a:solidFill>
              </a:rPr>
              <a:t>10 </a:t>
            </a:r>
            <a:r>
              <a:rPr lang="en-US" dirty="0">
                <a:solidFill>
                  <a:prstClr val="black"/>
                </a:solidFill>
              </a:rPr>
              <a:t>days after the date of issue of notice to proceed with works.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2.2 Sectional Completion: </a:t>
            </a:r>
            <a:r>
              <a:rPr lang="en-US" dirty="0">
                <a:solidFill>
                  <a:prstClr val="black"/>
                </a:solidFill>
              </a:rPr>
              <a:t>Milestone wise time of completion are to be inserted in</a:t>
            </a:r>
            <a:r>
              <a:rPr lang="en-US" b="1" dirty="0">
                <a:solidFill>
                  <a:prstClr val="black"/>
                </a:solidFill>
              </a:rPr>
              <a:t> PCC, if applicable.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2.3 Documents forming the Contracts: </a:t>
            </a:r>
            <a:r>
              <a:rPr lang="en-US" dirty="0">
                <a:solidFill>
                  <a:prstClr val="black"/>
                </a:solidFill>
              </a:rPr>
              <a:t>Agreement, Letter of Acceptance, Contractor’s Bid, Particular Conditions of Contract, General Conditions of Contract, including Appendices, Specifications, Drawings, Bill of Quantities</a:t>
            </a:r>
            <a:r>
              <a:rPr lang="en-US" b="1" dirty="0">
                <a:solidFill>
                  <a:prstClr val="black"/>
                </a:solidFill>
              </a:rPr>
              <a:t>,  </a:t>
            </a:r>
            <a:r>
              <a:rPr lang="en-US" dirty="0">
                <a:solidFill>
                  <a:prstClr val="black"/>
                </a:solidFill>
              </a:rPr>
              <a:t>and</a:t>
            </a:r>
            <a:r>
              <a:rPr lang="en-US" b="1" dirty="0">
                <a:solidFill>
                  <a:prstClr val="black"/>
                </a:solidFill>
              </a:rPr>
              <a:t> any other document listed in the PCC as forming part of the Contract.</a:t>
            </a: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D0903982-C685-02AD-088D-5CE9C8374E8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4BC95F86-FF97-F9D6-1EE1-9E303A622DC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035394B-0C94-B47F-BE8E-1949A4C2C5D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40E18120-8D72-EED9-A71A-3E410D4BFDC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3301E1A-8DED-006E-C5D0-B9AB246D120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5F0869C4-66C9-C596-6A6B-45A233919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93F1112D-8202-97DF-3E11-E7584C2E69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35CF4EBA-51DB-2CF9-6183-76748DF901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74664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13.1 Insurance: </a:t>
            </a:r>
            <a:r>
              <a:rPr lang="en-US" dirty="0">
                <a:solidFill>
                  <a:prstClr val="black"/>
                </a:solidFill>
              </a:rPr>
              <a:t>The Contractor shall provide, in the joint names of the Employer and the Contractor, insurance cover from the Start Date to the end of the Defects Liability Period, in the amounts and deductibles stated in the </a:t>
            </a:r>
            <a:r>
              <a:rPr lang="en-US" b="1" dirty="0">
                <a:solidFill>
                  <a:prstClr val="black"/>
                </a:solidFill>
              </a:rPr>
              <a:t>PCC.</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Policies and certificates for insurance shall be delivered by the Contractor to the Project Manager for the Project Manager’s approval before the Start Date.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In case contractor fails to submit insurance papers, appropriate amount as indicated in PCC to be deducted from the bill.</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20.1 Possession of the </a:t>
            </a:r>
            <a:r>
              <a:rPr lang="en-US" b="1" dirty="0" err="1">
                <a:solidFill>
                  <a:prstClr val="black"/>
                </a:solidFill>
              </a:rPr>
              <a:t>Site:</a:t>
            </a:r>
            <a:r>
              <a:rPr lang="en-US" dirty="0" err="1">
                <a:solidFill>
                  <a:prstClr val="black"/>
                </a:solidFill>
              </a:rPr>
              <a:t>The</a:t>
            </a:r>
            <a:r>
              <a:rPr lang="en-US" dirty="0">
                <a:solidFill>
                  <a:prstClr val="black"/>
                </a:solidFill>
              </a:rPr>
              <a:t> Employer shall give possession of all parts of the Site to the Contractor.  If possession of a part is not given by the date stated in the PCC, the Employer shall be deemed to have delayed the start of the relevant </a:t>
            </a:r>
            <a:r>
              <a:rPr lang="en-US" b="1" dirty="0">
                <a:solidFill>
                  <a:prstClr val="black"/>
                </a:solidFill>
              </a:rPr>
              <a:t>activities, and this shall be a Compensation Event</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23 Appointment of the Adjudicator: </a:t>
            </a:r>
            <a:r>
              <a:rPr lang="en-US" dirty="0">
                <a:solidFill>
                  <a:prstClr val="black"/>
                </a:solidFill>
              </a:rPr>
              <a:t>The Adjudicator shall be appointed jointly by the Employer and the Contractor, at the time of the Employer’s issuance of the Letter of Acceptance.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Either party may refer a decision of the Adjudicator to an Arbitrator within 28 days of the Adjudicator’s written decision.</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9E533522-FA8A-3F8E-3A82-18A056C9C2DC}"/>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66677D07-A3BC-B0EA-511C-CEE55D657236}"/>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295890F1-EDB0-BDA8-EDD9-7DFBAE3AB45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DE79957-9F93-BD65-81D6-274C6292E730}"/>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F6073325-FB1D-F09A-3122-28D9B46AA75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4BC10CE-5046-8C1C-CB78-7DA676286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0372D9C3-7610-C172-009B-8AA3961176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6F1DF89F-BBFA-9457-9831-FC998835E0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5902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802640" y="1383444"/>
            <a:ext cx="10102087"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GCC 31.1.Extension of the Intended Completion Date:  </a:t>
            </a:r>
            <a:r>
              <a:rPr lang="en-US" sz="2000" dirty="0">
                <a:solidFill>
                  <a:prstClr val="black"/>
                </a:solidFill>
              </a:rPr>
              <a:t>The Project Manager shall extend the Intended Completion Date including milestones if a Compensation Event occurs or a Variation is issued which makes it impossible for Completion to be achieved by the Intended Completion Date as per the agreed milestones. </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a:t>
            </a:r>
            <a:r>
              <a:rPr lang="en-US" sz="2000" b="1" dirty="0">
                <a:solidFill>
                  <a:prstClr val="black"/>
                </a:solidFill>
              </a:rPr>
              <a:t>Decision on extension of the completion must be taken before expiry of the intended completion date.</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GCC 31.2 </a:t>
            </a:r>
            <a:r>
              <a:rPr lang="en-US" sz="2000" dirty="0">
                <a:solidFill>
                  <a:prstClr val="black"/>
                </a:solidFill>
              </a:rPr>
              <a:t>The Project Manager shall decide whether and by how much to extend the Intended Completion Date within 21 days of the Contractor asking the Project Manager for a decision upon the effect of a Compensation Event or Variation and submitting full supporting information. If the Contractor has failed to give early warning of a delay or has failed to cooperate in dealing with a delay, the delay by this failure shall not be considered in assessing the new Intended Completion Date.</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GCC 33.1</a:t>
            </a:r>
            <a:r>
              <a:rPr lang="en-US" sz="2000" dirty="0">
                <a:solidFill>
                  <a:prstClr val="black"/>
                </a:solidFill>
              </a:rPr>
              <a:t> The Project Manager may instruct the Contractor to delay the start or progress of any activity within the Works</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GCC 34.1 </a:t>
            </a:r>
            <a:r>
              <a:rPr lang="en-US" sz="2000" dirty="0">
                <a:solidFill>
                  <a:prstClr val="black"/>
                </a:solidFill>
              </a:rPr>
              <a:t>“Either the Project Manager or the Contractor may require the other to attend a management meeting held periodicity. The business of a management meeting shall be to review the progress of construction. </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40D15DF2-9CF8-3E2A-07A1-90F055C01662}"/>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CB539D7C-779F-4AE0-58BA-3C407BDCECBC}"/>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5E7BB24-E365-0FFF-6E20-21FC128255B3}"/>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70EB3F6C-D0C0-D008-C286-95491E85A68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E810988-AB68-FA0E-7D3C-9A1F75B32A27}"/>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5CC10CD9-32F4-2721-9E85-3391AFF53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316BE843-5760-D35A-F979-8C7A97F5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E3FED070-60EA-8D21-E7D6-B6E5984432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85956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34.1 </a:t>
            </a:r>
            <a:r>
              <a:rPr lang="en-US" dirty="0">
                <a:solidFill>
                  <a:prstClr val="black"/>
                </a:solidFill>
              </a:rPr>
              <a:t>“Either the Project Manager or the Contractor may require the other to attend a management meeting held periodicity. The business of a management meeting shall be to review the progress of construction.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38.1 Defects Liability Period: </a:t>
            </a:r>
            <a:r>
              <a:rPr lang="en-US" dirty="0">
                <a:solidFill>
                  <a:prstClr val="black"/>
                </a:solidFill>
              </a:rPr>
              <a:t>This period is usually between </a:t>
            </a:r>
            <a:r>
              <a:rPr lang="en-US" b="1" dirty="0">
                <a:solidFill>
                  <a:prstClr val="black"/>
                </a:solidFill>
              </a:rPr>
              <a:t>6-12 months </a:t>
            </a:r>
            <a:r>
              <a:rPr lang="en-US" dirty="0">
                <a:solidFill>
                  <a:prstClr val="black"/>
                </a:solidFill>
              </a:rPr>
              <a:t>and begins at completion. During this period, the Project Manager shall give notice to the Contractor of any Defects before the end of the Defects Liability Period. The Defects Liability Period shall be extended for as long as Defects remain to be corrected.</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40.1 Contract Price: </a:t>
            </a:r>
            <a:r>
              <a:rPr lang="en-US" dirty="0">
                <a:solidFill>
                  <a:prstClr val="black"/>
                </a:solidFill>
              </a:rPr>
              <a:t>The Bill of Quantities shall contain priced items for the Works to be performed by the Contractor. The Bill of Quantities is used to calculate the Contract Price.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For Works contract price is inclusive of all taxes as applicable.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41.1 Changes in the Contract Price: </a:t>
            </a:r>
            <a:r>
              <a:rPr lang="en-US" dirty="0">
                <a:solidFill>
                  <a:prstClr val="black"/>
                </a:solidFill>
              </a:rPr>
              <a:t>If the final quantity of the work done differs from the quantity in the Bill of Quantities for the particular item by more than 25 percent, provided the change exceeds 1 percent of the Initial Contract Price, the Project Manager shall adjust the rate to allow for the change. </a:t>
            </a:r>
          </a:p>
          <a:p>
            <a:pPr marL="0" lvl="0" indent="0" algn="just">
              <a:lnSpc>
                <a:spcPct val="100000"/>
              </a:lnSpc>
              <a:spcBef>
                <a:spcPts val="0"/>
              </a:spcBef>
              <a:spcAft>
                <a:spcPts val="0"/>
              </a:spcAft>
              <a:buClr>
                <a:srgbClr val="1CADE4"/>
              </a:buClr>
              <a:buNone/>
            </a:pPr>
            <a:endParaRPr lang="en-US"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488C8E61-293D-556D-F518-A01A978C0B88}"/>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24196752-530F-747A-0D75-8F5AC60DE4B8}"/>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74CFDF3C-41BC-BA06-F0E2-8C7A9668B5FE}"/>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7251401C-F46B-8CAE-C325-DD543AB9D4F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6B159F9B-882E-3792-C565-E7DCA08AD8E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039C83D4-5880-C750-6093-451ED3785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8EBBE5C5-477E-16DA-6410-5D6BA2AB9F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08CDEFDA-40D5-40E3-5CBB-BEF4FAED41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378890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	If the quantity of work executed exceeds the quantity of the item in BOQ beyond the higher specified limit the Project Manager shall fix the rate to be applied for the additional quantity of the work executed.</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(b)	If the quantity of work executed is less than the quantity of the item in BOQ and is lesser than the lower specified limit, the Project Manager shall fix the rate to be applied for whole of the quantity of the work so executed.</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GCC 41.2 </a:t>
            </a:r>
            <a:r>
              <a:rPr lang="en-US" dirty="0">
                <a:solidFill>
                  <a:prstClr val="black"/>
                </a:solidFill>
              </a:rPr>
              <a:t>The Project Manager shall not adjust rates from changes in quantities if thereby the Initial Contract Price is exceeded by more than 15 percent, except with the prior approval of the Employer.”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GCC 42 Variations: </a:t>
            </a:r>
            <a:r>
              <a:rPr lang="en-US" dirty="0">
                <a:solidFill>
                  <a:prstClr val="black"/>
                </a:solidFill>
              </a:rPr>
              <a:t>The Contractor shall provide the Project Manager with a quotation for carrying out the Variation.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If the Contractor’s quotation is unreasonable, or if contractor fails to provide the Project Manager with a quotation within a reasonable time, the Project Manager may order the Variation and make a change to the Contract Price, which shall be based on the Project Manager’s own forecast of the effects of the Variation on the Contractor’s costs.</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97E97998-C9C9-2C6F-0149-C482F2453E39}"/>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232EC76D-D705-B0FD-3B4F-8AEB4E1D636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EBF3757-E9F8-AD1F-F181-408E0FDCB362}"/>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74B0876-5A1D-DF56-D2AA-C814F777AAA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F1D92270-BCCA-4B3E-86CD-6D9F4F88F301}"/>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08B973EF-5A20-60F9-7CE6-381D3C442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018F97A4-A857-6331-C281-EF6638E9F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CB0F2F42-91AF-16CA-CACA-D19E12BAB7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29660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44.1Paymwnt Certificates: </a:t>
            </a:r>
            <a:r>
              <a:rPr lang="en-US" dirty="0">
                <a:solidFill>
                  <a:prstClr val="black"/>
                </a:solidFill>
              </a:rPr>
              <a:t>The Contractor shall submit to the Project Manager monthly statements of the estimated value of the work executed less the cumulative amount certified previously, along with details of measurement of the quantity of works executed in a tabular form approved by the Project Manager.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44.2</a:t>
            </a:r>
            <a:r>
              <a:rPr lang="en-US" dirty="0">
                <a:solidFill>
                  <a:prstClr val="black"/>
                </a:solidFill>
              </a:rPr>
              <a:t>	The Project Manager shall check the Contractor’s monthly statement and certify the amount to be paid to the Contractor, after taking into account any credit or debit for the month in question in respect of materials for the works in the relevant amount and under conditions set forth in GCC Sub-Clause 53.1 (Secured Advance).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45 Payments: </a:t>
            </a:r>
            <a:r>
              <a:rPr lang="en-US" dirty="0">
                <a:solidFill>
                  <a:prstClr val="black"/>
                </a:solidFill>
              </a:rPr>
              <a:t>Payments shall be adjusted for deductions for advance payments, retention, other recoveries in terms of contract &amp; taxes to be deducted at source [TDS] as per applicable law. The Employer shall pay the Contractor the amounts certified by the Project Manager within 28 days of the date of each certificate.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If the Employer makes a late payment, the Contractor shall be paid interest on the late payment in the next payment. Interest shall be calculated from the date by which the payment should have been made up to the date when the late payment is made at the rate of </a:t>
            </a:r>
            <a:r>
              <a:rPr lang="en-US" b="1" dirty="0">
                <a:solidFill>
                  <a:prstClr val="black"/>
                </a:solidFill>
              </a:rPr>
              <a:t>3</a:t>
            </a:r>
            <a:r>
              <a:rPr lang="en-US" dirty="0">
                <a:solidFill>
                  <a:prstClr val="black"/>
                </a:solidFill>
              </a:rPr>
              <a:t>-</a:t>
            </a:r>
            <a:r>
              <a:rPr lang="en-US" b="1" dirty="0">
                <a:solidFill>
                  <a:prstClr val="black"/>
                </a:solidFill>
              </a:rPr>
              <a:t>5% per annum.</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426E0810-2D72-0D92-54BA-177B862F032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0637FE3A-B4BC-DBF2-CAC7-2B607FA19CC4}"/>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EE67EE2-EECB-7C0E-9438-ABFD7AC332B4}"/>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3D23E3A6-72C5-9845-ABB8-666AE4125EDD}"/>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BC6B440-909A-3584-FAAA-5829EFA942EB}"/>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849A05C-9F1B-0C04-E612-5804E8E7F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905DE26-9D79-3C86-1B99-61DBC3B8DC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7D3AB06E-1E00-B967-AACE-F2394EE6DB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77917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Procurement Cycle and Planning</a:t>
            </a:r>
          </a:p>
        </p:txBody>
      </p:sp>
      <p:sp>
        <p:nvSpPr>
          <p:cNvPr id="12" name="Content Placeholder 11"/>
          <p:cNvSpPr>
            <a:spLocks noGrp="1"/>
          </p:cNvSpPr>
          <p:nvPr>
            <p:ph idx="1"/>
          </p:nvPr>
        </p:nvSpPr>
        <p:spPr>
          <a:xfrm>
            <a:off x="1024127" y="1799204"/>
            <a:ext cx="9720073" cy="4671500"/>
          </a:xfrm>
        </p:spPr>
        <p:txBody>
          <a:bodyPr>
            <a:noAutofit/>
          </a:bodyPr>
          <a:lstStyle/>
          <a:p>
            <a:pPr lvl="0">
              <a:buFont typeface="Arial" panose="020B0604020202020204" pitchFamily="34" charset="0"/>
              <a:buChar char="•"/>
            </a:pPr>
            <a:r>
              <a:rPr lang="en-US" dirty="0"/>
              <a:t> Preparation and </a:t>
            </a:r>
            <a:r>
              <a:rPr lang="en-US" b="1" dirty="0"/>
              <a:t>approval of PST</a:t>
            </a:r>
          </a:p>
          <a:p>
            <a:pPr lvl="0">
              <a:buFont typeface="Arial" panose="020B0604020202020204" pitchFamily="34" charset="0"/>
              <a:buChar char="•"/>
            </a:pPr>
            <a:r>
              <a:rPr lang="en-US" dirty="0"/>
              <a:t> PP to be declared and got </a:t>
            </a:r>
            <a:r>
              <a:rPr lang="en-US" b="1" dirty="0"/>
              <a:t>approved in STEP</a:t>
            </a:r>
          </a:p>
          <a:p>
            <a:pPr lvl="0">
              <a:buFont typeface="Arial" panose="020B0604020202020204" pitchFamily="34" charset="0"/>
              <a:buChar char="•"/>
            </a:pPr>
            <a:r>
              <a:rPr lang="en-US" dirty="0"/>
              <a:t> Preparation and Issue of </a:t>
            </a:r>
            <a:r>
              <a:rPr lang="en-US" b="1" dirty="0"/>
              <a:t>Bidding Documents</a:t>
            </a:r>
          </a:p>
          <a:p>
            <a:pPr lvl="0">
              <a:buFont typeface="Arial" panose="020B0604020202020204" pitchFamily="34" charset="0"/>
              <a:buChar char="•"/>
            </a:pPr>
            <a:r>
              <a:rPr lang="en-US" dirty="0"/>
              <a:t> </a:t>
            </a:r>
            <a:r>
              <a:rPr lang="en-US" b="1" dirty="0"/>
              <a:t>Pre bid meeting </a:t>
            </a:r>
            <a:r>
              <a:rPr lang="en-US" dirty="0"/>
              <a:t>and issue of its minutes</a:t>
            </a:r>
          </a:p>
          <a:p>
            <a:pPr lvl="0">
              <a:buFont typeface="Arial" panose="020B0604020202020204" pitchFamily="34" charset="0"/>
              <a:buChar char="•"/>
            </a:pPr>
            <a:r>
              <a:rPr lang="en-US" dirty="0"/>
              <a:t> </a:t>
            </a:r>
            <a:r>
              <a:rPr lang="en-US" b="1" dirty="0"/>
              <a:t>Receiving of Bids and Bid Opening Technical part</a:t>
            </a:r>
          </a:p>
          <a:p>
            <a:pPr lvl="0">
              <a:buFont typeface="Arial" panose="020B0604020202020204" pitchFamily="34" charset="0"/>
              <a:buChar char="•"/>
            </a:pPr>
            <a:r>
              <a:rPr lang="en-US" dirty="0"/>
              <a:t> </a:t>
            </a:r>
            <a:r>
              <a:rPr lang="en-US" b="1" dirty="0"/>
              <a:t>Technical Bid Evaluation</a:t>
            </a:r>
          </a:p>
          <a:p>
            <a:pPr lvl="0">
              <a:buFont typeface="Arial" panose="020B0604020202020204" pitchFamily="34" charset="0"/>
              <a:buChar char="•"/>
            </a:pPr>
            <a:r>
              <a:rPr lang="en-US" dirty="0"/>
              <a:t> </a:t>
            </a:r>
            <a:r>
              <a:rPr lang="en-US" b="1" dirty="0"/>
              <a:t>Financial Bid opening </a:t>
            </a:r>
            <a:r>
              <a:rPr lang="en-US" dirty="0"/>
              <a:t>of technically qualified bidders.</a:t>
            </a:r>
          </a:p>
          <a:p>
            <a:pPr lvl="0">
              <a:buFont typeface="Arial" panose="020B0604020202020204" pitchFamily="34" charset="0"/>
              <a:buChar char="•"/>
            </a:pPr>
            <a:r>
              <a:rPr lang="en-US" dirty="0"/>
              <a:t> </a:t>
            </a:r>
            <a:r>
              <a:rPr lang="en-US" b="1" dirty="0"/>
              <a:t>Negotiation and Award of Contract</a:t>
            </a:r>
          </a:p>
          <a:p>
            <a:pPr lvl="0">
              <a:buFont typeface="Arial" panose="020B0604020202020204" pitchFamily="34" charset="0"/>
              <a:buChar char="•"/>
            </a:pPr>
            <a:r>
              <a:rPr lang="en-US" dirty="0"/>
              <a:t> </a:t>
            </a:r>
            <a:r>
              <a:rPr lang="en-US" b="1" dirty="0"/>
              <a:t>Contract signing and Commencement of Works</a:t>
            </a:r>
          </a:p>
          <a:p>
            <a:pPr lvl="0">
              <a:buFont typeface="Arial" panose="020B0604020202020204" pitchFamily="34" charset="0"/>
              <a:buChar char="•"/>
            </a:pPr>
            <a:r>
              <a:rPr lang="en-US" dirty="0"/>
              <a:t> </a:t>
            </a:r>
            <a:r>
              <a:rPr lang="en-US" b="1" dirty="0"/>
              <a:t>Contract Management</a:t>
            </a:r>
          </a:p>
          <a:p>
            <a:pPr lvl="0"/>
            <a:endParaRPr lang="en-US" dirty="0"/>
          </a:p>
          <a:p>
            <a:pPr lvl="0"/>
            <a:r>
              <a:rPr lang="en-US" dirty="0"/>
              <a:t>     </a:t>
            </a:r>
            <a:endParaRPr lang="en-US" altLang="en-US" dirty="0"/>
          </a:p>
          <a:p>
            <a:pPr lvl="1"/>
            <a:endParaRPr lang="en-US" altLang="en-US" dirty="0"/>
          </a:p>
        </p:txBody>
      </p:sp>
      <p:sp>
        <p:nvSpPr>
          <p:cNvPr id="13" name="Footer Placeholder 12"/>
          <p:cNvSpPr>
            <a:spLocks noGrp="1"/>
          </p:cNvSpPr>
          <p:nvPr>
            <p:ph type="ftr" sz="quarter" idx="11"/>
          </p:nvPr>
        </p:nvSpPr>
        <p:spPr>
          <a:xfrm>
            <a:off x="4842932" y="6470704"/>
            <a:ext cx="5901459" cy="274320"/>
          </a:xfrm>
        </p:spPr>
        <p:txBody>
          <a:bodyPr/>
          <a:lstStyle/>
          <a:p>
            <a:r>
              <a:rPr lang="en-US" dirty="0"/>
              <a:t>© Santosh K. Singh</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grpSp>
        <p:nvGrpSpPr>
          <p:cNvPr id="4" name="Group 3">
            <a:extLst>
              <a:ext uri="{FF2B5EF4-FFF2-40B4-BE49-F238E27FC236}">
                <a16:creationId xmlns:a16="http://schemas.microsoft.com/office/drawing/2014/main" id="{6FD94C94-DF42-5CFD-E275-A084FBB1BF77}"/>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9ACBE0CF-2B21-7B0D-85A2-63412FFE7F0A}"/>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C3F7C61-3FB1-46C8-6F2F-9A32B28A977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32707FE-5AAA-C765-600D-0EAD62A6348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1C2FF63-909D-CA41-39D8-C956EE57B69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977A890-86BB-289E-C0FC-5C6B89527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6" name="Picture 5" descr="A logo with a globe and text&#10;&#10;Description automatically generated">
              <a:extLst>
                <a:ext uri="{FF2B5EF4-FFF2-40B4-BE49-F238E27FC236}">
                  <a16:creationId xmlns:a16="http://schemas.microsoft.com/office/drawing/2014/main" id="{EE28DB32-6743-31FA-D5A0-DBCF64B9E4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8" name="Picture 7">
              <a:extLst>
                <a:ext uri="{FF2B5EF4-FFF2-40B4-BE49-F238E27FC236}">
                  <a16:creationId xmlns:a16="http://schemas.microsoft.com/office/drawing/2014/main" id="{E7E84CC9-9E38-BD19-3C0A-4D8BFA2C69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9810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45 Payments: </a:t>
            </a:r>
            <a:r>
              <a:rPr lang="en-US" dirty="0">
                <a:solidFill>
                  <a:prstClr val="black"/>
                </a:solidFill>
              </a:rPr>
              <a:t>Payments shall be adjusted for deductions for advance payments, retention, other recoveries in terms of contract &amp; taxes to be deducted at source [TDS] as per applicable law. The Employer shall pay the Contractor the amounts certified by the Project Manager within 28 days of the date of each certificate.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If the Employer makes a late payment, the Contractor shall be paid interest on the late payment in the next payment. Interest shall be calculated from the date by which the payment should have been made up to the date when the late payment is made at the rate of </a:t>
            </a:r>
            <a:r>
              <a:rPr lang="en-US" b="1" dirty="0">
                <a:solidFill>
                  <a:prstClr val="black"/>
                </a:solidFill>
              </a:rPr>
              <a:t>3-5% per annum.</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45.4	</a:t>
            </a:r>
            <a:r>
              <a:rPr lang="en-US" dirty="0">
                <a:solidFill>
                  <a:prstClr val="black"/>
                </a:solidFill>
              </a:rPr>
              <a:t>Items of the Works for which no rate or price has been entered in shall not be paid for by the Employer.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46 Compensation Events: </a:t>
            </a:r>
            <a:r>
              <a:rPr lang="en-US" dirty="0">
                <a:solidFill>
                  <a:prstClr val="black"/>
                </a:solidFill>
              </a:rPr>
              <a:t>(a) The Employer does not give access to a part of the Site by the Site Possession Date (c)	The Project Manager orders a delay or does not issue Drawings, Specifications, or instructions required for execution of the Works on time (d)	The Project Manager instructs the Contractor to uncover or to carry out additional tests upon work, which is then found to have no Defects (</a:t>
            </a:r>
            <a:r>
              <a:rPr lang="en-US" dirty="0" err="1">
                <a:solidFill>
                  <a:prstClr val="black"/>
                </a:solidFill>
              </a:rPr>
              <a:t>i</a:t>
            </a:r>
            <a:r>
              <a:rPr lang="en-US" dirty="0">
                <a:solidFill>
                  <a:prstClr val="black"/>
                </a:solidFill>
              </a:rPr>
              <a:t>)	The advance payment is delayed.</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C267300B-2B4E-A1F4-C3B7-30BDFE83BD9B}"/>
              </a:ext>
            </a:extLst>
          </p:cNvPr>
          <p:cNvGrpSpPr/>
          <p:nvPr/>
        </p:nvGrpSpPr>
        <p:grpSpPr>
          <a:xfrm>
            <a:off x="8472703" y="182844"/>
            <a:ext cx="3751939" cy="5911088"/>
            <a:chOff x="8472703" y="173513"/>
            <a:chExt cx="3751939" cy="5911088"/>
          </a:xfrm>
        </p:grpSpPr>
        <p:grpSp>
          <p:nvGrpSpPr>
            <p:cNvPr id="4" name="Group 3">
              <a:extLst>
                <a:ext uri="{FF2B5EF4-FFF2-40B4-BE49-F238E27FC236}">
                  <a16:creationId xmlns:a16="http://schemas.microsoft.com/office/drawing/2014/main" id="{796B3628-C970-DB77-27AA-42978FADA607}"/>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2D6511DF-B5FA-9635-C2D5-6014EBA9F26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25AC68B6-78EA-7B90-38B6-C59E80765B2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65E7FD6-2F7F-33AE-766B-2E9E5A234100}"/>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D6C2833-5762-9554-A5BE-FADE69922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D5567AAF-1D09-7B53-CB20-1646E9FE45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FB76B976-BBD7-63EB-43B6-7C7535F65F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9197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47.1 Tax: The rates quoted by the Contractor shall be deemed to be inclusive of the GST</a:t>
            </a:r>
            <a:r>
              <a:rPr lang="en-US" dirty="0">
                <a:solidFill>
                  <a:prstClr val="black"/>
                </a:solidFill>
              </a:rPr>
              <a:t> and other taxes that the Contractor will have to pay for the performance of this Contract.  The Employer will perform such duties in regard to the deduction of such taxes at source [TDS] as per applicable law.”</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47.2 </a:t>
            </a:r>
            <a:r>
              <a:rPr lang="en-US" dirty="0">
                <a:solidFill>
                  <a:prstClr val="black"/>
                </a:solidFill>
              </a:rPr>
              <a:t>The Project Manager shall adjust the Contract Price if taxes, duties, and other levies are changed </a:t>
            </a:r>
            <a:r>
              <a:rPr lang="en-US" b="1" dirty="0">
                <a:solidFill>
                  <a:prstClr val="black"/>
                </a:solidFill>
              </a:rPr>
              <a:t>between the deadline for the submission of bids for the Contract and the date of the last Completion certificate</a:t>
            </a:r>
            <a:r>
              <a:rPr lang="en-US" dirty="0">
                <a:solidFill>
                  <a:prstClr val="black"/>
                </a:solidFill>
              </a:rPr>
              <a:t>.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49 Price Adjustment: </a:t>
            </a:r>
            <a:r>
              <a:rPr lang="en-US" dirty="0">
                <a:solidFill>
                  <a:prstClr val="black"/>
                </a:solidFill>
              </a:rPr>
              <a:t>Prices shall be adjusted for fluctuations in the cost of inputs only if provided for in the PCC. </a:t>
            </a:r>
            <a:r>
              <a:rPr lang="en-US" b="1" dirty="0">
                <a:solidFill>
                  <a:prstClr val="black"/>
                </a:solidFill>
              </a:rPr>
              <a:t>This is used only when intended completion period is more than 18 months.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50.1 Retention Money: Retention Money shall be 6% from each bill subject to the maximum of 5% of final contract price. Max 10%.</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On completion half of the retention money shall be repaid and half after successful completion of defects liability period. On completion of the whole works the Contractor may substitute the balance retention money with an “on demand” Bank guarantee.</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A45B0272-A189-9BBB-DCCF-7A1E44974331}"/>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3D77B829-A1B5-30FF-3E03-697FFFBBDD5D}"/>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30BAFDB9-4B73-9BE5-30E3-B4F7670A803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BD76A49-76BD-1CFE-EAE3-2D0AB483B0F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B50C1887-290B-6086-B1D6-116816A26F3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DA327269-6C35-6B72-C4E8-A77418BCF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FEC3B50C-B5A2-8912-46A4-E1B920330D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41DD959B-3555-70AA-ECA0-32B5BC0A30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0347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51 Liquidated Damage: </a:t>
            </a:r>
            <a:r>
              <a:rPr lang="en-US" dirty="0">
                <a:solidFill>
                  <a:prstClr val="black"/>
                </a:solidFill>
              </a:rPr>
              <a:t>The Contractor shall pay liquidated damages to the Employer </a:t>
            </a:r>
            <a:r>
              <a:rPr lang="en-US" b="1" dirty="0">
                <a:solidFill>
                  <a:prstClr val="black"/>
                </a:solidFill>
              </a:rPr>
              <a:t>at the rate per day stated in the PCC </a:t>
            </a:r>
            <a:r>
              <a:rPr lang="en-US" dirty="0">
                <a:solidFill>
                  <a:prstClr val="black"/>
                </a:solidFill>
              </a:rPr>
              <a:t>for each day that the Completion Date is later than the Intended Completion Date (</a:t>
            </a:r>
            <a:r>
              <a:rPr lang="en-US" b="1" dirty="0">
                <a:solidFill>
                  <a:prstClr val="black"/>
                </a:solidFill>
              </a:rPr>
              <a:t>for the whole of the works or the milestones as stated in the PCC</a:t>
            </a:r>
            <a:r>
              <a:rPr lang="en-US" dirty="0">
                <a:solidFill>
                  <a:prstClr val="black"/>
                </a:solidFill>
              </a:rPr>
              <a:t>) .  The total amount of liquidated damages </a:t>
            </a:r>
            <a:r>
              <a:rPr lang="en-US" b="1" dirty="0">
                <a:solidFill>
                  <a:prstClr val="black"/>
                </a:solidFill>
              </a:rPr>
              <a:t>shall not exceed the amount defined in the PCC</a:t>
            </a:r>
            <a:r>
              <a:rPr lang="en-US" dirty="0">
                <a:solidFill>
                  <a:prstClr val="black"/>
                </a:solidFill>
              </a:rPr>
              <a:t>. The Employer may deduct liquidated damages from payments due to the Contractor.  Payment of liquidated damages shall not affect the Contractor’s liabilities.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GCC 51.2 </a:t>
            </a:r>
            <a:r>
              <a:rPr lang="en-US" dirty="0">
                <a:solidFill>
                  <a:prstClr val="black"/>
                </a:solidFill>
              </a:rPr>
              <a:t>If the Intended Completion Date including milestones is extended after liquidated damages have been paid, the Project Manager shall correct any overpayment of liquidated damages by the Contractor by adjusting the next payment certificate.  The Contractor shall be paid interest on the overpayment, calculated from the date of payment to the date of repayment, at the rates specified in GCC Sub-Clause 45.1.</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Usually, Liquidated Damages are set between </a:t>
            </a:r>
            <a:r>
              <a:rPr lang="en-US" b="1" dirty="0">
                <a:solidFill>
                  <a:prstClr val="black"/>
                </a:solidFill>
              </a:rPr>
              <a:t>0.05-0.20 %</a:t>
            </a:r>
            <a:r>
              <a:rPr lang="en-US" dirty="0">
                <a:solidFill>
                  <a:prstClr val="black"/>
                </a:solidFill>
              </a:rPr>
              <a:t> per day and total amount not to exceed between </a:t>
            </a:r>
            <a:r>
              <a:rPr lang="en-US" b="1" dirty="0">
                <a:solidFill>
                  <a:prstClr val="black"/>
                </a:solidFill>
              </a:rPr>
              <a:t>5-10%</a:t>
            </a:r>
            <a:r>
              <a:rPr lang="en-US" dirty="0">
                <a:solidFill>
                  <a:prstClr val="black"/>
                </a:solidFill>
              </a:rPr>
              <a:t> of the contract price.</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6D08E846-4990-AD03-7992-B47B3E22ED35}"/>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9AB0C28E-5A88-7C9A-22EC-5234F8CBE120}"/>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C2ADF21-8BBC-A54F-BC9A-5355B5912732}"/>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587EF3F8-F4E6-4DCF-9B23-4A45673DD51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25E6061-41D2-A028-7E00-09CCA08B99FE}"/>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87C4B905-F70C-E64C-096D-292F6F35B6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580A2F3E-CB5D-4FF8-2F71-71A13B71DB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296BF506-D858-B2AB-AB05-1A6315C6B3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10528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52 Bonus: Not to be used.</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53 Advance Payment: </a:t>
            </a:r>
            <a:r>
              <a:rPr lang="en-US" dirty="0">
                <a:solidFill>
                  <a:prstClr val="black"/>
                </a:solidFill>
              </a:rPr>
              <a:t>The Employer shall make advance payment to the Contractor of the amounts stated in the </a:t>
            </a:r>
            <a:r>
              <a:rPr lang="en-US" b="1" dirty="0">
                <a:solidFill>
                  <a:prstClr val="black"/>
                </a:solidFill>
              </a:rPr>
              <a:t>PCC by the date stated in the PCC</a:t>
            </a:r>
            <a:r>
              <a:rPr lang="en-US" dirty="0">
                <a:solidFill>
                  <a:prstClr val="black"/>
                </a:solidFill>
              </a:rPr>
              <a:t>, </a:t>
            </a:r>
            <a:r>
              <a:rPr lang="en-US" b="1" dirty="0">
                <a:solidFill>
                  <a:prstClr val="black"/>
                </a:solidFill>
              </a:rPr>
              <a:t>against </a:t>
            </a:r>
            <a:r>
              <a:rPr lang="en-US" dirty="0">
                <a:solidFill>
                  <a:prstClr val="black"/>
                </a:solidFill>
              </a:rPr>
              <a:t>provision by the Contractor of an </a:t>
            </a:r>
            <a:r>
              <a:rPr lang="en-US" b="1" dirty="0">
                <a:solidFill>
                  <a:prstClr val="black"/>
                </a:solidFill>
              </a:rPr>
              <a:t>Unconditional Bank Guarantee </a:t>
            </a:r>
            <a:r>
              <a:rPr lang="en-US" dirty="0">
                <a:solidFill>
                  <a:prstClr val="black"/>
                </a:solidFill>
              </a:rPr>
              <a:t>in amounts and currencies equal to the advance payment.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The Project Manager shall make advance payment in respect of materials intended for but not yet incorporated in the Works in accordance with conditions stipulated in the PCC.</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USUALLY, EQUIPMENT AND SECURED ADVANCES ARE NOT ENVISAGED IN REHABILITATION WORKS. ACCORDINGLY MENTION “NA” UNDER RELEVENT COLUMNS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Hence, </a:t>
            </a:r>
            <a:r>
              <a:rPr lang="en-US" b="1" dirty="0">
                <a:solidFill>
                  <a:prstClr val="black"/>
                </a:solidFill>
              </a:rPr>
              <a:t>only Mobilization Advance @ 5% of the contract price to be paid as per PCC.</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advance shall be repaid with percentage deductions from the interim payments certified by the Project Manager under the Contract.  </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F52A9CA5-5A5B-CCE0-BE9D-BF11838CF620}"/>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E8F86507-61D6-2B62-9EB0-8F3AB2C62465}"/>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C2D4ECF0-5BDD-7834-478F-1CE887BC5A74}"/>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F9809CE3-4813-0D1A-28EA-F49BA649B7A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1B6A433-68EC-D557-55A2-6FC9E777FB5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C61DE59-F42C-3C89-53F8-1A1AAF978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B42A490F-92B7-D750-B1CE-DC4957B8B8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821073C6-7069-4BA6-6621-AF0EEA3D59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6605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54 Performance Security: </a:t>
            </a:r>
            <a:r>
              <a:rPr lang="en-US" dirty="0">
                <a:solidFill>
                  <a:prstClr val="black"/>
                </a:solidFill>
              </a:rPr>
              <a:t>The Performance Security and an Environmental and Social (ES) Performance Security shall be provided to the Employer </a:t>
            </a:r>
            <a:r>
              <a:rPr lang="en-US" b="1" dirty="0">
                <a:solidFill>
                  <a:prstClr val="black"/>
                </a:solidFill>
              </a:rPr>
              <a:t>no later than the date specified in the Letter of Acceptance</a:t>
            </a:r>
            <a:r>
              <a:rPr lang="en-US" dirty="0">
                <a:solidFill>
                  <a:prstClr val="black"/>
                </a:solidFill>
              </a:rPr>
              <a:t> and shall be issued in the amounts specified in the PCC and </a:t>
            </a:r>
            <a:r>
              <a:rPr lang="en-US" b="1" dirty="0">
                <a:solidFill>
                  <a:prstClr val="black"/>
                </a:solidFill>
              </a:rPr>
              <a:t>shall be issued by a Nationalized or Scheduled bank in India.</a:t>
            </a:r>
            <a:r>
              <a:rPr lang="en-US" dirty="0">
                <a:solidFill>
                  <a:prstClr val="black"/>
                </a:solidFill>
              </a:rPr>
              <a:t> The Performance Security including additional security for unbalanced bids, and the ES Performance Security, shall be valid until a date 28 days from the date of issue of the Certificate of Completion.</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Performance Security submitted by the contractor must be got verified from the issuing bank.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Performance Security; additional Performance Security for bids which are seriously unbalanced, front-loaded or substantially below updated estimates; and ES Performance Security shall normally not exceed 20 % of the Accepted Contract Amount.</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In cases of HM and supply and installation works having defects liability period&gt; 12 months percentage of performance security must be kept on higher side.</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5365F4D2-A437-472F-0AE1-DE42AA8C4E6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68BFC9BA-C346-FEFB-FC75-633E8934CDC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EE6390B-6759-E1DC-0364-A66FDE974789}"/>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99C53554-E6FD-810A-BA64-DEA95989A6B9}"/>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F84628AD-0E12-36E9-06B0-D1949C44637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714AF78A-0069-BD9E-D066-F87AD1E41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A0C73C0C-FC5F-E73D-4DB7-28FC5B57F9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FDD74B5A-E005-C87C-CF4E-C503DC46C0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855477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GCC 61 Termination: The Employer or the Contractor may terminate the Contract if the other party causes a fundamental breach of the Contract.</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61.2	Fundamental breaches of Contract shall include, but shall not be limited to, the following:</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	</a:t>
            </a:r>
            <a:r>
              <a:rPr lang="en-US" b="1" dirty="0">
                <a:solidFill>
                  <a:prstClr val="black"/>
                </a:solidFill>
              </a:rPr>
              <a:t>the Contractor stops work for 28 days </a:t>
            </a:r>
            <a:r>
              <a:rPr lang="en-US" dirty="0">
                <a:solidFill>
                  <a:prstClr val="black"/>
                </a:solidFill>
              </a:rPr>
              <a:t>when no stoppage of work is shown on the current Program and the stoppage has not been authorized by the Project Manager;</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(b)	</a:t>
            </a:r>
            <a:r>
              <a:rPr lang="en-US" b="1" dirty="0">
                <a:solidFill>
                  <a:prstClr val="black"/>
                </a:solidFill>
              </a:rPr>
              <a:t>the Project Manager instructs the Contractor to delay the progress </a:t>
            </a:r>
            <a:r>
              <a:rPr lang="en-US" dirty="0">
                <a:solidFill>
                  <a:prstClr val="black"/>
                </a:solidFill>
              </a:rPr>
              <a:t>of the Works, and the instruction is not withdrawn within 28 days;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(d)	</a:t>
            </a:r>
            <a:r>
              <a:rPr lang="en-US" b="1" dirty="0">
                <a:solidFill>
                  <a:prstClr val="black"/>
                </a:solidFill>
              </a:rPr>
              <a:t>a payment </a:t>
            </a:r>
            <a:r>
              <a:rPr lang="en-US" dirty="0">
                <a:solidFill>
                  <a:prstClr val="black"/>
                </a:solidFill>
              </a:rPr>
              <a:t>certified by the Project Manager is not paid by the Employer </a:t>
            </a:r>
            <a:r>
              <a:rPr lang="en-US" b="1" dirty="0">
                <a:solidFill>
                  <a:prstClr val="black"/>
                </a:solidFill>
              </a:rPr>
              <a:t>to the Contractor within 84 days</a:t>
            </a:r>
            <a:r>
              <a:rPr lang="en-US" dirty="0">
                <a:solidFill>
                  <a:prstClr val="black"/>
                </a:solidFill>
              </a:rPr>
              <a:t> of the date of the Project Manager’s certificate;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(e)	</a:t>
            </a:r>
            <a:r>
              <a:rPr lang="en-US" b="1" dirty="0">
                <a:solidFill>
                  <a:prstClr val="black"/>
                </a:solidFill>
              </a:rPr>
              <a:t>the Project Manager gives Notice that failure to correct a particular Defect is a fundamental breach of Contract </a:t>
            </a:r>
            <a:r>
              <a:rPr lang="en-US" dirty="0">
                <a:solidFill>
                  <a:prstClr val="black"/>
                </a:solidFill>
              </a:rPr>
              <a:t>and the Contractor fails to correct it within a reasonable period of time determined by the Project Manager;</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A6FD919A-9E01-9F0A-D855-A86D0562F06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4AFAE507-C5B1-840F-771C-28D56B5E9112}"/>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1F1F36AC-C344-C2CB-7D16-053DBA3674F6}"/>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ED071C53-338D-410A-058F-DD7914D0733C}"/>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5DCFBEFE-0B4D-308A-AF57-047FF179CE5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05A1779-0314-B201-D5FC-DB70FF26D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B149A39-2894-165A-5080-A44DD3732E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AC2EFB64-D942-E181-8B14-E3E56904E1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47351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26960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7" y="1290320"/>
            <a:ext cx="9796273" cy="5496560"/>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sz="2100" dirty="0">
                <a:solidFill>
                  <a:prstClr val="black"/>
                </a:solidFill>
              </a:rPr>
              <a:t>f)	the Contractor does not maintain a Security, which is required;</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(g)	the Contractor has delayed the completion of the Works by the number of days for which the maximum amount of liquidated damages can be paid, as defined in the PCC;</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(h)	if the Contractor, in the judgment of the Employer has engaged in Fraud and Corruption</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The contractor has contravened Clauses 7 and 9 of GCC.</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The contractor does not adhere to the agreed construction program, agreed ES-MSIP [Clause 30 of GCC], and also fails to take satisfactory remedial action as per agreements reached in the management meetings [Clause 30 of GCC] for a period of 60 days</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(k) The contractor fails to carry out the instructions of the Project Manager within a reasonable time determined by the Project Manager in accordance with GCC Clause 15.1 and 22.</a:t>
            </a:r>
          </a:p>
          <a:p>
            <a:pPr lvl="0" algn="just">
              <a:lnSpc>
                <a:spcPct val="100000"/>
              </a:lnSpc>
              <a:spcBef>
                <a:spcPts val="0"/>
              </a:spcBef>
              <a:spcAft>
                <a:spcPts val="0"/>
              </a:spcAft>
              <a:buClr>
                <a:srgbClr val="1CADE4"/>
              </a:buClr>
              <a:buFont typeface="Arial" panose="020B0604020202020204" pitchFamily="34" charset="0"/>
              <a:buChar char="•"/>
            </a:pPr>
            <a:r>
              <a:rPr lang="en-US" sz="2100" dirty="0">
                <a:solidFill>
                  <a:prstClr val="black"/>
                </a:solidFill>
              </a:rPr>
              <a:t> (l) The contractor (in case of Joint Venture) has modified the composition of the joint venture and/or the responsibility of each member of the joint venture from what is stated in joint venture agreement without the prior approval of the Employer</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BCDB9941-519A-A0FA-5A39-836F3C561D0B}"/>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754FEBA4-C977-7935-5124-AD0B6530DF48}"/>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DB584D3A-4DCD-811C-C4C6-444A4C9B95AA}"/>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2D645F95-C742-EF3F-31C5-3193E65E7ED1}"/>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4DF9907-DB47-5DF4-07EC-0002C7667A5A}"/>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F4D1D839-63FA-B640-3503-13210101B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E8977247-BB52-7A3B-069A-E69B3836C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5FEC9043-0A6F-BCD8-ADE8-C5C5C14A49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90868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61.3	Notwithstanding the above, the Employer may terminate the Contract for convenience.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61.4	If the Contract is terminated, the Contractor shall stop work immediately, make the Site safe and secure, and leave the Site as soon as reasonably possible.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61.5	When either party to the Contract gives notice of a breach of Contract to the Project Manager for a cause other than those listed under GCC Sub-Clause 61.2 above, the Project Manager shall decide whether the breach is fundamental or not.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GCC 62 Payment upon Termination: </a:t>
            </a:r>
            <a:r>
              <a:rPr lang="en-US" dirty="0">
                <a:solidFill>
                  <a:prstClr val="black"/>
                </a:solidFill>
              </a:rPr>
              <a:t>If the Contract is terminated because of a fundamental breach of Contract by the Contractor, the Project Manager shall issue a certificate for the value of the work done and Materials ordered less advance payments received up to the date of the issue of the certificate and less the percentage to apply to the value of the work not </a:t>
            </a:r>
            <a:r>
              <a:rPr lang="en-US" b="1" dirty="0">
                <a:solidFill>
                  <a:prstClr val="black"/>
                </a:solidFill>
              </a:rPr>
              <a:t>completed plus additional 20%</a:t>
            </a:r>
            <a:r>
              <a:rPr lang="en-US" dirty="0">
                <a:solidFill>
                  <a:prstClr val="black"/>
                </a:solidFill>
              </a:rPr>
              <a:t>, as specified in the PCC. Additional Liquidated Damages shall not apply.  If the total amount due to the Employer exceeds any payment due to the Contractor, the difference shall be a debt payable to the Employer.</a:t>
            </a: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1A4182C1-E4A1-F127-5353-8F107B6061FF}"/>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F566F893-6E4A-D284-B011-74A8DA29421E}"/>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20FF24E6-1ED4-1306-4A19-2F6B9203E009}"/>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461574D8-33C8-8E61-90FA-7F1DAB675A3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94077C6-11B0-5D6A-B7B5-6298C2AF896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EBC4D67C-8E05-1CAE-FF95-8D5FEC280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B0669E4-DFE5-864D-7B55-08A833836C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81739335-531D-4F9D-CDFB-0AD7F92ACD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45749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62.2</a:t>
            </a:r>
            <a:r>
              <a:rPr lang="en-US" dirty="0">
                <a:solidFill>
                  <a:prstClr val="black"/>
                </a:solidFill>
              </a:rPr>
              <a:t>	If the Contract is terminated for the Employer’s convenience or because of a fundamental breach of Contract by the Employer, the Project Manager shall issue a certificate for the value of the work done, Materials ordered, the reasonable cost of removal of Equipment, repatriation of the Contractor’s personnel employed solely on the Works, and the Contractor’s costs of protecting and securing the Works, and less advance payments received up to the date of the certificate.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GCC 66 Force Majeure: exceptional event or circumstance which is beyond a Party's control. This may include, but not limited to:</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t>
            </a:r>
            <a:r>
              <a:rPr lang="en-US" b="1" dirty="0" err="1">
                <a:solidFill>
                  <a:prstClr val="black"/>
                </a:solidFill>
              </a:rPr>
              <a:t>i</a:t>
            </a:r>
            <a:r>
              <a:rPr lang="en-US" b="1" dirty="0">
                <a:solidFill>
                  <a:prstClr val="black"/>
                </a:solidFill>
              </a:rPr>
              <a:t>)	war, hostilities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(ii)	rebellion, terrorism, revolution, insurrection, military or usurped power, or civil war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(iii)	riot, commotion, disorder, strike or lockout by persons other than the Contractor's Personnel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(v)	natural catastrophes such as earthquake, hurricane, typhoon or volcanic activity.</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(vi)	Spread of any Pandemic diseases</a:t>
            </a: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25F39A71-4304-50FB-EB4C-0A72473AE496}"/>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90B9A0B6-79D9-53F4-0C36-F810A8DF06A3}"/>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A0FB1D70-239E-C699-33FE-05C173714E6F}"/>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76EE0E1-FD72-3B19-2362-73F6A219C6C5}"/>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2712A5FC-D56D-AF46-CF96-7EA9E614C3B5}"/>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C023520-9346-B18B-C105-F871236A8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54954D45-7AB3-1E26-5010-76EE9E3636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74C4C8DD-0C50-4EA4-A922-06679AFDB5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159860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GCC 66.4 Consequences of Force Majeure: </a:t>
            </a:r>
            <a:r>
              <a:rPr lang="en-US" dirty="0">
                <a:solidFill>
                  <a:prstClr val="black"/>
                </a:solidFill>
              </a:rPr>
              <a:t>If the Contractor is prevented from performing any of his obligations under the Contract by Force Majeure of which notice has been given,  the contractor shall be entitled to: </a:t>
            </a:r>
            <a:r>
              <a:rPr lang="en-US" b="1" dirty="0">
                <a:solidFill>
                  <a:prstClr val="black"/>
                </a:solidFill>
              </a:rPr>
              <a:t>an extension of time for any such delay, if completion is delayed, under Extension of the Intended Completion Date.</a:t>
            </a:r>
          </a:p>
          <a:p>
            <a:pPr marL="0" lvl="0" indent="0" algn="just">
              <a:lnSpc>
                <a:spcPct val="100000"/>
              </a:lnSpc>
              <a:spcBef>
                <a:spcPts val="0"/>
              </a:spcBef>
              <a:spcAft>
                <a:spcPts val="0"/>
              </a:spcAft>
              <a:buClr>
                <a:srgbClr val="1CADE4"/>
              </a:buClr>
              <a:buNone/>
            </a:pPr>
            <a:r>
              <a:rPr lang="en-US" b="1" dirty="0">
                <a:solidFill>
                  <a:prstClr val="black"/>
                </a:solidFill>
              </a:rPr>
              <a:t> Annexures/Appendix to GCC/Contract: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t>
            </a:r>
            <a:r>
              <a:rPr lang="en-US" sz="2000" b="1" dirty="0">
                <a:solidFill>
                  <a:prstClr val="black"/>
                </a:solidFill>
              </a:rPr>
              <a:t>APPENDIX A TO GENERAL CONDITIONS</a:t>
            </a:r>
            <a:r>
              <a:rPr lang="en-US" sz="1600" b="1" dirty="0">
                <a:solidFill>
                  <a:prstClr val="black"/>
                </a:solidFill>
              </a:rPr>
              <a:t>: </a:t>
            </a:r>
            <a:r>
              <a:rPr lang="en-US" sz="2000" b="1" dirty="0">
                <a:solidFill>
                  <a:prstClr val="black"/>
                </a:solidFill>
              </a:rPr>
              <a:t>Fraud and Corruption (Not to be modified)</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APPENDIX B: Environmental and Social (ES) Metrics for Progress Reports (May be amended to reflect specific requirements of the contract.</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Section IX - Particular Conditions of Contract: </a:t>
            </a:r>
            <a:r>
              <a:rPr lang="en-US" sz="2000" dirty="0">
                <a:solidFill>
                  <a:prstClr val="black"/>
                </a:solidFill>
              </a:rPr>
              <a:t>Except where otherwise specified, all Particular Conditions of Contract should be filled in by the Employer prior to issuance of the bidding document.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Appendix 1: Salient Features of </a:t>
            </a:r>
            <a:r>
              <a:rPr lang="en-US" b="1" dirty="0" err="1">
                <a:solidFill>
                  <a:prstClr val="black"/>
                </a:solidFill>
              </a:rPr>
              <a:t>Labour</a:t>
            </a:r>
            <a:r>
              <a:rPr lang="en-US" b="1" dirty="0">
                <a:solidFill>
                  <a:prstClr val="black"/>
                </a:solidFill>
              </a:rPr>
              <a:t> &amp; Environment Protection Laws: </a:t>
            </a:r>
            <a:r>
              <a:rPr lang="en-US" dirty="0">
                <a:solidFill>
                  <a:prstClr val="black"/>
                </a:solidFill>
              </a:rPr>
              <a:t>This list is only illustrative and not exhaustive. Bidders and Contractors are responsible for checking the correctness and completeness of the list. The law as current on the date of bid opening will apply.</a:t>
            </a: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4FC585E7-99F8-1B45-2FF6-AF5488A9CCAE}"/>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3BB9F53C-ABAD-91EB-8500-43937E72C459}"/>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0E748E12-A11B-2910-5E94-6726AB1B5630}"/>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1DCB68B1-30D1-987B-22FD-4C6FA2E7B29F}"/>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46841333-B81F-873A-36C0-0F8F384B2453}"/>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10B3F8FD-20FB-13E2-7E74-C79FDBACD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A1735675-1EBB-7E4D-2789-E81881066D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FE9C7040-5335-FD06-CB48-238A6F227C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45486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55330"/>
            <a:ext cx="9720072" cy="673012"/>
          </a:xfrm>
        </p:spPr>
        <p:txBody>
          <a:bodyPr>
            <a:normAutofit/>
          </a:bodyPr>
          <a:lstStyle/>
          <a:p>
            <a:pPr algn="ctr"/>
            <a:r>
              <a:rPr lang="en-IN" sz="3200" b="1" dirty="0">
                <a:solidFill>
                  <a:srgbClr val="0070C0"/>
                </a:solidFill>
                <a:latin typeface="Arial" panose="020B0604020202020204" pitchFamily="34" charset="0"/>
                <a:cs typeface="Arial" panose="020B0604020202020204" pitchFamily="34" charset="0"/>
              </a:rPr>
              <a:t>Preparation of bid document-NCB</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628342"/>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Threshold limits for </a:t>
            </a:r>
            <a:r>
              <a:rPr lang="en-IN" b="1" dirty="0">
                <a:solidFill>
                  <a:prstClr val="black"/>
                </a:solidFill>
              </a:rPr>
              <a:t>NCB</a:t>
            </a:r>
            <a:r>
              <a:rPr lang="en-IN" dirty="0">
                <a:solidFill>
                  <a:prstClr val="black"/>
                </a:solidFill>
              </a:rPr>
              <a:t> is USD 1,00,000-USD 40 million (</a:t>
            </a:r>
            <a:r>
              <a:rPr lang="en-IN" b="1" dirty="0">
                <a:solidFill>
                  <a:prstClr val="black"/>
                </a:solidFill>
              </a:rPr>
              <a:t>INR 70 Lac -280 Cr)</a:t>
            </a:r>
            <a:r>
              <a:rPr lang="en-IN" dirty="0">
                <a:solidFill>
                  <a:prstClr val="black"/>
                </a:solidFill>
              </a:rPr>
              <a:t>. Above this ICB is to be used. </a:t>
            </a: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 </a:t>
            </a:r>
            <a:r>
              <a:rPr lang="en-US" dirty="0">
                <a:solidFill>
                  <a:prstClr val="black"/>
                </a:solidFill>
              </a:rPr>
              <a:t>Standard NCB bid document as shared by CPMU is to be used. </a:t>
            </a:r>
            <a:endParaRPr lang="en-IN"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IN" b="1" dirty="0">
                <a:solidFill>
                  <a:prstClr val="black"/>
                </a:solidFill>
              </a:rPr>
              <a:t>CPMU document review </a:t>
            </a:r>
            <a:r>
              <a:rPr lang="en-IN" dirty="0">
                <a:solidFill>
                  <a:prstClr val="black"/>
                </a:solidFill>
              </a:rPr>
              <a:t>threshold for works is USD 5-10 million </a:t>
            </a:r>
            <a:r>
              <a:rPr lang="en-IN" b="1" dirty="0">
                <a:solidFill>
                  <a:prstClr val="black"/>
                </a:solidFill>
              </a:rPr>
              <a:t>(INR 35-70 Cr)</a:t>
            </a: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Procurement of works above USD 10 million </a:t>
            </a:r>
            <a:r>
              <a:rPr lang="en-IN" b="1" dirty="0">
                <a:solidFill>
                  <a:prstClr val="black"/>
                </a:solidFill>
              </a:rPr>
              <a:t>(INR 70 Cr) comes under Prior Review of the Bank</a:t>
            </a:r>
            <a:r>
              <a:rPr lang="en-IN" dirty="0">
                <a:solidFill>
                  <a:prstClr val="black"/>
                </a:solidFill>
              </a:rPr>
              <a:t> and </a:t>
            </a:r>
            <a:r>
              <a:rPr lang="en-IN" b="1" dirty="0">
                <a:solidFill>
                  <a:prstClr val="black"/>
                </a:solidFill>
              </a:rPr>
              <a:t>Bank’s no objection is required at each stages of the procurement process.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CPMU will have only an advisory role</a:t>
            </a:r>
            <a:r>
              <a:rPr lang="en-US" dirty="0">
                <a:solidFill>
                  <a:prstClr val="black"/>
                </a:solidFill>
              </a:rPr>
              <a:t> in procurement except that all procurements subject to prior review, will be sent to the Bank only through the CPMU.</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Text in Italics</a:t>
            </a:r>
            <a:r>
              <a:rPr lang="en-US" dirty="0">
                <a:solidFill>
                  <a:prstClr val="black"/>
                </a:solidFill>
              </a:rPr>
              <a:t> given in standard document is/are instructions / guidelines for respective clause/ Sub-clause. </a:t>
            </a:r>
            <a:r>
              <a:rPr lang="en-US" b="1" dirty="0">
                <a:solidFill>
                  <a:prstClr val="black"/>
                </a:solidFill>
              </a:rPr>
              <a:t>The same to be deleted from final bid document</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IN" dirty="0">
                <a:solidFill>
                  <a:prstClr val="black"/>
                </a:solidFill>
              </a:rPr>
              <a:t>Approved </a:t>
            </a:r>
            <a:r>
              <a:rPr lang="en-IN" b="1" dirty="0">
                <a:solidFill>
                  <a:prstClr val="black"/>
                </a:solidFill>
              </a:rPr>
              <a:t>World Bank compliant e-procurement </a:t>
            </a:r>
            <a:r>
              <a:rPr lang="en-IN" dirty="0">
                <a:solidFill>
                  <a:prstClr val="black"/>
                </a:solidFill>
              </a:rPr>
              <a:t>is to be used for e-tendering.</a:t>
            </a: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 </a:t>
            </a:r>
            <a:r>
              <a:rPr lang="en-IN" b="1" dirty="0">
                <a:solidFill>
                  <a:prstClr val="black"/>
                </a:solidFill>
              </a:rPr>
              <a:t>Minimum 30 days' time from date  of publication </a:t>
            </a:r>
            <a:r>
              <a:rPr lang="en-IN" dirty="0">
                <a:solidFill>
                  <a:prstClr val="black"/>
                </a:solidFill>
              </a:rPr>
              <a:t>is to be given for submission of bids. </a:t>
            </a:r>
            <a:r>
              <a:rPr lang="en-IN" b="1" dirty="0">
                <a:solidFill>
                  <a:prstClr val="black"/>
                </a:solidFill>
              </a:rPr>
              <a:t>Even in cases of re-bidding</a:t>
            </a:r>
            <a:r>
              <a:rPr lang="en-IN" dirty="0">
                <a:solidFill>
                  <a:prstClr val="black"/>
                </a:solidFill>
              </a:rPr>
              <a:t> also this is to be followed.</a:t>
            </a: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D7C728B2-3156-7776-4E38-0A046931DE18}"/>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71396F8C-81B8-BA9E-73F6-228AAAAA10C1}"/>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6B1A40D5-7500-C4CA-F139-BD7AC0185B8B}"/>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5F7374CB-75E6-C58B-B651-B2E8A4A6228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7D1C5B62-CB9E-8DE8-6BC5-C9CE9E5CE9A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4F951AAA-BDF2-AB72-80BC-90045BF3F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CB151B89-1AAF-6BED-48F3-E57D8BDEAA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DB5FFBB5-0A6A-F979-18C1-87B0097D6B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432161"/>
          </a:xfrm>
        </p:spPr>
        <p:txBody>
          <a:bodyPr>
            <a:normAutofit fontScale="90000"/>
          </a:bodyPr>
          <a:lstStyle/>
          <a:p>
            <a:pPr algn="ctr"/>
            <a:r>
              <a:rPr lang="en-US" sz="2800" b="1" dirty="0">
                <a:solidFill>
                  <a:srgbClr val="0070C0"/>
                </a:solidFill>
                <a:latin typeface="Times New Roman" panose="02020603050405020304" pitchFamily="18" charset="0"/>
                <a:cs typeface="Times New Roman" panose="02020603050405020304" pitchFamily="18" charset="0"/>
              </a:rPr>
              <a:t>Important conditions of </a:t>
            </a:r>
            <a:r>
              <a:rPr lang="en-US" sz="2800" b="1" dirty="0" err="1">
                <a:solidFill>
                  <a:srgbClr val="0070C0"/>
                </a:solidFill>
                <a:latin typeface="Times New Roman" panose="02020603050405020304" pitchFamily="18" charset="0"/>
                <a:cs typeface="Times New Roman" panose="02020603050405020304" pitchFamily="18" charset="0"/>
              </a:rPr>
              <a:t>Gcc</a:t>
            </a:r>
            <a:r>
              <a:rPr lang="en-US" sz="2800" b="1" dirty="0">
                <a:solidFill>
                  <a:srgbClr val="0070C0"/>
                </a:solidFill>
                <a:latin typeface="Times New Roman" panose="02020603050405020304" pitchFamily="18" charset="0"/>
                <a:cs typeface="Times New Roman" panose="02020603050405020304" pitchFamily="18" charset="0"/>
              </a:rPr>
              <a:t>/PCC</a:t>
            </a: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383444"/>
            <a:ext cx="9720073" cy="535925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Salient Features Of Some Of The Major Laws That Are Applicable For Protection Of Environment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Appendix 2 Tables of Adjustment Data, wherever applicable</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BOQ SCHEDULES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Appendix - 3 Appointment of Adjudicator: Suggested letter of appointment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Summary Of </a:t>
            </a:r>
            <a:r>
              <a:rPr lang="en-US" b="1" dirty="0" err="1">
                <a:solidFill>
                  <a:prstClr val="black"/>
                </a:solidFill>
              </a:rPr>
              <a:t>Ajudicator’s</a:t>
            </a:r>
            <a:r>
              <a:rPr lang="en-US" b="1" dirty="0">
                <a:solidFill>
                  <a:prstClr val="black"/>
                </a:solidFill>
              </a:rPr>
              <a:t> Responsibilities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Sample Format of Adjudicator’s Recommendation</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Section X - Contract Forms: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Notification Of Award Letter of Acceptance :</a:t>
            </a:r>
            <a:r>
              <a:rPr lang="en-US" dirty="0">
                <a:solidFill>
                  <a:prstClr val="black"/>
                </a:solidFill>
              </a:rPr>
              <a:t>on letterhead paper of the Employer</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Issue of Notice to proceed with the work: </a:t>
            </a:r>
            <a:r>
              <a:rPr lang="en-US" dirty="0">
                <a:solidFill>
                  <a:prstClr val="black"/>
                </a:solidFill>
              </a:rPr>
              <a:t>on letterhead paper of the Employer</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Contract Agreement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Performance Security - Bank Guarantee (</a:t>
            </a:r>
            <a:r>
              <a:rPr lang="en-US" dirty="0">
                <a:solidFill>
                  <a:prstClr val="black"/>
                </a:solidFill>
              </a:rPr>
              <a:t>including additional performance security)</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Environmental and Social (ES) Performance Security: </a:t>
            </a:r>
            <a:r>
              <a:rPr lang="en-US" dirty="0">
                <a:solidFill>
                  <a:prstClr val="black"/>
                </a:solidFill>
              </a:rPr>
              <a:t>ES – Bank Guarantee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Advance Payment Security </a:t>
            </a:r>
            <a:r>
              <a:rPr lang="en-US" dirty="0">
                <a:solidFill>
                  <a:prstClr val="black"/>
                </a:solidFill>
              </a:rPr>
              <a:t>:Demand Guarantee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Retention Money Security: Demand Guarantee</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172B4EE4-B818-58F0-EEBC-A25045D6E0B1}"/>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F5992100-5732-BA60-5F5C-C89ADA22D57E}"/>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FA3CF19E-FF3A-4C0F-666E-0D0496BB83B1}"/>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EA67254-252A-3670-52F5-52C322C7612A}"/>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1EA2E99-57E9-9700-1D46-C079BFABD3D4}"/>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359654B6-9C0B-57CA-5962-29A469109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3514FBF1-361B-05F4-DB35-21DCD1D8E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BE3B1C18-0AAE-CF32-47F5-4F6F9FCC34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64665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328273"/>
            <a:ext cx="9720072" cy="432161"/>
          </a:xfrm>
        </p:spPr>
        <p:txBody>
          <a:bodyPr>
            <a:noAutofit/>
          </a:bodyPr>
          <a:lstStyle/>
          <a:p>
            <a:pPr algn="ctr"/>
            <a:r>
              <a:rPr lang="en-US" sz="3200" dirty="0"/>
              <a:t>That’s ALL FOR NOW</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368" y="1729235"/>
            <a:ext cx="6687650" cy="5020979"/>
          </a:xfrm>
        </p:spPr>
      </p:pic>
      <p:sp>
        <p:nvSpPr>
          <p:cNvPr id="6"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8" name="Footer Placeholder 12"/>
          <p:cNvSpPr txBox="1"/>
          <p:nvPr/>
        </p:nvSpPr>
        <p:spPr>
          <a:xfrm>
            <a:off x="-193528" y="6529024"/>
            <a:ext cx="1671145" cy="392036"/>
          </a:xfrm>
          <a:prstGeom prst="rect">
            <a:avLst/>
          </a:prstGeom>
        </p:spPr>
        <p:txBody>
          <a:bodyPr vert="horz" lIns="91440" tIns="45720" rIns="91440" bIns="45720" rtlCol="0" anchor="ctr"/>
          <a:lstStyle>
            <a:defPPr>
              <a:defRPr lang="en-US"/>
            </a:defPPr>
            <a:lvl1pPr marL="0" algn="r" defTabSz="457200" rtl="0" eaLnBrk="1" latinLnBrk="0" hangingPunct="1">
              <a:defRPr sz="1000" kern="1200" cap="all" baseline="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tx1"/>
                </a:solidFill>
              </a:rPr>
              <a:t>© Santosh K. Singh</a:t>
            </a:r>
            <a:endParaRPr lang="en-US" sz="1600" dirty="0">
              <a:solidFill>
                <a:schemeClr val="tx1"/>
              </a:solidFill>
            </a:endParaRPr>
          </a:p>
        </p:txBody>
      </p:sp>
      <p:grpSp>
        <p:nvGrpSpPr>
          <p:cNvPr id="4" name="Group 3">
            <a:extLst>
              <a:ext uri="{FF2B5EF4-FFF2-40B4-BE49-F238E27FC236}">
                <a16:creationId xmlns:a16="http://schemas.microsoft.com/office/drawing/2014/main" id="{15AB1CD0-C5FA-F98B-82DF-70F4011DEAD1}"/>
              </a:ext>
            </a:extLst>
          </p:cNvPr>
          <p:cNvGrpSpPr/>
          <p:nvPr/>
        </p:nvGrpSpPr>
        <p:grpSpPr>
          <a:xfrm>
            <a:off x="8472703" y="173513"/>
            <a:ext cx="3751939" cy="5911088"/>
            <a:chOff x="8472703" y="173513"/>
            <a:chExt cx="3751939" cy="5911088"/>
          </a:xfrm>
        </p:grpSpPr>
        <p:grpSp>
          <p:nvGrpSpPr>
            <p:cNvPr id="5" name="Group 4">
              <a:extLst>
                <a:ext uri="{FF2B5EF4-FFF2-40B4-BE49-F238E27FC236}">
                  <a16:creationId xmlns:a16="http://schemas.microsoft.com/office/drawing/2014/main" id="{8F5FC13C-6254-0409-C6CD-2F81E85B3EAB}"/>
                </a:ext>
              </a:extLst>
            </p:cNvPr>
            <p:cNvGrpSpPr/>
            <p:nvPr/>
          </p:nvGrpSpPr>
          <p:grpSpPr>
            <a:xfrm>
              <a:off x="11383373" y="173513"/>
              <a:ext cx="841269" cy="5911088"/>
              <a:chOff x="11350731" y="0"/>
              <a:chExt cx="841269" cy="5911088"/>
            </a:xfrm>
          </p:grpSpPr>
          <p:grpSp>
            <p:nvGrpSpPr>
              <p:cNvPr id="11" name="Group 10">
                <a:extLst>
                  <a:ext uri="{FF2B5EF4-FFF2-40B4-BE49-F238E27FC236}">
                    <a16:creationId xmlns:a16="http://schemas.microsoft.com/office/drawing/2014/main" id="{943A6C2B-89B6-ADF7-3428-610D77AC27D0}"/>
                  </a:ext>
                </a:extLst>
              </p:cNvPr>
              <p:cNvGrpSpPr/>
              <p:nvPr/>
            </p:nvGrpSpPr>
            <p:grpSpPr>
              <a:xfrm>
                <a:off x="11350731" y="0"/>
                <a:ext cx="841269" cy="5911088"/>
                <a:chOff x="11350731" y="0"/>
                <a:chExt cx="841269" cy="5911088"/>
              </a:xfrm>
            </p:grpSpPr>
            <p:sp>
              <p:nvSpPr>
                <p:cNvPr id="13" name="AutoShape 5">
                  <a:extLst>
                    <a:ext uri="{FF2B5EF4-FFF2-40B4-BE49-F238E27FC236}">
                      <a16:creationId xmlns:a16="http://schemas.microsoft.com/office/drawing/2014/main" id="{1427CB23-DE9B-F3FE-172F-BC352F8B914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8F6F43C5-5D01-406F-873B-79CCC13A109F}"/>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2" name="Picture 11">
                <a:extLst>
                  <a:ext uri="{FF2B5EF4-FFF2-40B4-BE49-F238E27FC236}">
                    <a16:creationId xmlns:a16="http://schemas.microsoft.com/office/drawing/2014/main" id="{07204817-D525-87A7-1F88-4D23B045F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9" name="Picture 8" descr="A logo with a globe and text&#10;&#10;Description automatically generated">
              <a:extLst>
                <a:ext uri="{FF2B5EF4-FFF2-40B4-BE49-F238E27FC236}">
                  <a16:creationId xmlns:a16="http://schemas.microsoft.com/office/drawing/2014/main" id="{AE0A9F82-2626-ACEB-5A51-041056E42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10" name="Picture 9">
              <a:extLst>
                <a:ext uri="{FF2B5EF4-FFF2-40B4-BE49-F238E27FC236}">
                  <a16:creationId xmlns:a16="http://schemas.microsoft.com/office/drawing/2014/main" id="{B2DCDF6D-01FB-FBE8-9255-A4F9ADBC1F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55330"/>
            <a:ext cx="9720072" cy="673012"/>
          </a:xfrm>
        </p:spPr>
        <p:txBody>
          <a:bodyPr>
            <a:normAutofit/>
          </a:bodyPr>
          <a:lstStyle/>
          <a:p>
            <a:pPr algn="ctr"/>
            <a:r>
              <a:rPr lang="en-IN" sz="3200" b="1" dirty="0">
                <a:solidFill>
                  <a:srgbClr val="0070C0"/>
                </a:solidFill>
                <a:latin typeface="Arial" panose="020B0604020202020204" pitchFamily="34" charset="0"/>
                <a:cs typeface="Arial" panose="020B0604020202020204" pitchFamily="34" charset="0"/>
              </a:rPr>
              <a:t>Preparation of bid document-</a:t>
            </a:r>
            <a:r>
              <a:rPr lang="en-IN" sz="3200" b="1" dirty="0" err="1">
                <a:solidFill>
                  <a:srgbClr val="0070C0"/>
                </a:solidFill>
                <a:latin typeface="Arial" panose="020B0604020202020204" pitchFamily="34" charset="0"/>
                <a:cs typeface="Arial" panose="020B0604020202020204" pitchFamily="34" charset="0"/>
              </a:rPr>
              <a:t>ncB</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628342"/>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Last date of bid submission and date  of opening of bid shall be the same</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Bid submission </a:t>
            </a:r>
            <a:r>
              <a:rPr lang="en-US" b="1" dirty="0">
                <a:solidFill>
                  <a:prstClr val="black"/>
                </a:solidFill>
              </a:rPr>
              <a:t>start date </a:t>
            </a:r>
            <a:r>
              <a:rPr lang="en-US" dirty="0">
                <a:solidFill>
                  <a:prstClr val="black"/>
                </a:solidFill>
              </a:rPr>
              <a:t>should be </a:t>
            </a:r>
            <a:r>
              <a:rPr lang="en-US" b="1" dirty="0">
                <a:solidFill>
                  <a:prstClr val="black"/>
                </a:solidFill>
              </a:rPr>
              <a:t>nearest to the bid submission last date</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NO CHANGES TO BE MADE IN ITB and GCC</a:t>
            </a:r>
            <a:r>
              <a:rPr lang="en-US" dirty="0">
                <a:solidFill>
                  <a:prstClr val="black"/>
                </a:solidFill>
              </a:rPr>
              <a:t>. Only corresponding sections of BDS and PCC to be used for giving required specific details.</a:t>
            </a:r>
            <a:endParaRPr lang="en-IN"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IN" b="1" dirty="0">
                <a:solidFill>
                  <a:prstClr val="black"/>
                </a:solidFill>
              </a:rPr>
              <a:t>Abridged version of NIT to be published in News Paper </a:t>
            </a:r>
            <a:r>
              <a:rPr lang="en-IN" dirty="0">
                <a:solidFill>
                  <a:prstClr val="black"/>
                </a:solidFill>
              </a:rPr>
              <a:t>and posted on department’s website for information of prospective bidders. </a:t>
            </a: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Cost of the bidding documents to be kept </a:t>
            </a:r>
            <a:r>
              <a:rPr lang="en-IN" b="1" dirty="0">
                <a:solidFill>
                  <a:prstClr val="black"/>
                </a:solidFill>
              </a:rPr>
              <a:t>NIL or nominal</a:t>
            </a:r>
            <a:r>
              <a:rPr lang="en-IN" dirty="0">
                <a:solidFill>
                  <a:prstClr val="black"/>
                </a:solidFill>
              </a:rPr>
              <a:t>. </a:t>
            </a: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Provision for </a:t>
            </a:r>
            <a:r>
              <a:rPr lang="en-IN" b="1" dirty="0">
                <a:solidFill>
                  <a:prstClr val="black"/>
                </a:solidFill>
              </a:rPr>
              <a:t>Pre-bid meeting </a:t>
            </a:r>
            <a:r>
              <a:rPr lang="en-IN" dirty="0">
                <a:solidFill>
                  <a:prstClr val="black"/>
                </a:solidFill>
              </a:rPr>
              <a:t>is to be made after </a:t>
            </a:r>
            <a:r>
              <a:rPr lang="en-IN" b="1" dirty="0">
                <a:solidFill>
                  <a:prstClr val="black"/>
                </a:solidFill>
              </a:rPr>
              <a:t>7-10 days </a:t>
            </a:r>
            <a:r>
              <a:rPr lang="en-IN" dirty="0">
                <a:solidFill>
                  <a:prstClr val="black"/>
                </a:solidFill>
              </a:rPr>
              <a:t>of publication.</a:t>
            </a:r>
          </a:p>
          <a:p>
            <a:pPr lvl="0" algn="just">
              <a:lnSpc>
                <a:spcPct val="100000"/>
              </a:lnSpc>
              <a:spcBef>
                <a:spcPts val="0"/>
              </a:spcBef>
              <a:spcAft>
                <a:spcPts val="0"/>
              </a:spcAft>
              <a:buClr>
                <a:srgbClr val="1CADE4"/>
              </a:buClr>
              <a:buFont typeface="Arial" panose="020B0604020202020204" pitchFamily="34" charset="0"/>
              <a:buChar char="•"/>
            </a:pPr>
            <a:r>
              <a:rPr lang="en-IN" b="1" dirty="0">
                <a:solidFill>
                  <a:prstClr val="black"/>
                </a:solidFill>
              </a:rPr>
              <a:t>Minutes of Pre-bid meeting</a:t>
            </a:r>
            <a:r>
              <a:rPr lang="en-IN" dirty="0">
                <a:solidFill>
                  <a:prstClr val="black"/>
                </a:solidFill>
              </a:rPr>
              <a:t> along with Amendments, if any, </a:t>
            </a:r>
            <a:r>
              <a:rPr lang="en-IN" b="1" dirty="0">
                <a:solidFill>
                  <a:prstClr val="black"/>
                </a:solidFill>
              </a:rPr>
              <a:t>without disclosing </a:t>
            </a:r>
            <a:r>
              <a:rPr lang="en-IN" dirty="0">
                <a:solidFill>
                  <a:prstClr val="black"/>
                </a:solidFill>
              </a:rPr>
              <a:t>the names of bidders to be timely uploaded in the procurement portal.</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Prospective Bidders to be given </a:t>
            </a:r>
            <a:r>
              <a:rPr lang="en-US" b="1" dirty="0">
                <a:solidFill>
                  <a:prstClr val="black"/>
                </a:solidFill>
              </a:rPr>
              <a:t>reasonable time to take an addendum</a:t>
            </a:r>
            <a:r>
              <a:rPr lang="en-US" dirty="0">
                <a:solidFill>
                  <a:prstClr val="black"/>
                </a:solidFill>
              </a:rPr>
              <a:t> into account in preparing their Bids </a:t>
            </a:r>
            <a:r>
              <a:rPr lang="en-US" b="1" dirty="0">
                <a:solidFill>
                  <a:prstClr val="black"/>
                </a:solidFill>
              </a:rPr>
              <a:t>(10-14 days).</a:t>
            </a:r>
            <a:endParaRPr lang="en-IN"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Private entity, or a state-owned enterprise or institution </a:t>
            </a:r>
            <a:r>
              <a:rPr lang="en-US" dirty="0">
                <a:solidFill>
                  <a:prstClr val="black"/>
                </a:solidFill>
              </a:rPr>
              <a:t>subject to </a:t>
            </a:r>
            <a:r>
              <a:rPr lang="en-US" b="1" dirty="0">
                <a:solidFill>
                  <a:prstClr val="black"/>
                </a:solidFill>
              </a:rPr>
              <a:t>ITB 4.6</a:t>
            </a:r>
            <a:r>
              <a:rPr lang="en-US" dirty="0">
                <a:solidFill>
                  <a:prstClr val="black"/>
                </a:solidFill>
              </a:rPr>
              <a:t>, or any combination of them in the form of a joint venture </a:t>
            </a:r>
            <a:r>
              <a:rPr lang="en-US" b="1" dirty="0">
                <a:solidFill>
                  <a:prstClr val="black"/>
                </a:solidFill>
              </a:rPr>
              <a:t>(JV) may be allowed </a:t>
            </a:r>
            <a:r>
              <a:rPr lang="en-US" dirty="0">
                <a:solidFill>
                  <a:prstClr val="black"/>
                </a:solidFill>
              </a:rPr>
              <a:t>to bid.</a:t>
            </a: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F5D3864D-F782-5587-813B-95C3B5984CBB}"/>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DE99B497-4395-1562-3B5D-EE81BC07AA48}"/>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11060DA9-FE19-CFD2-ED29-B6B5616CA707}"/>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072FD986-8D8B-A4D4-D15A-1AF87825F55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113C22A4-574B-9F05-D271-4B111F473B6B}"/>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43B6E3E8-00A1-AB99-8880-9EDA3302F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2999F9AA-B7BC-8625-FAA3-8F70486BD3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8B67D360-733C-3F69-FC70-459F1DF75C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5772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83355"/>
            <a:ext cx="9720072" cy="540314"/>
          </a:xfrm>
        </p:spPr>
        <p:txBody>
          <a:bodyPr>
            <a:normAutofit/>
          </a:bodyPr>
          <a:lstStyle/>
          <a:p>
            <a:pPr algn="ctr"/>
            <a:r>
              <a:rPr lang="en-IN" sz="3200" b="1" dirty="0">
                <a:solidFill>
                  <a:srgbClr val="0070C0"/>
                </a:solidFill>
                <a:latin typeface="Arial" panose="020B0604020202020204" pitchFamily="34" charset="0"/>
                <a:cs typeface="Arial" panose="020B0604020202020204" pitchFamily="34" charset="0"/>
              </a:rPr>
              <a:t>Preparation of bid document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7" y="1298133"/>
            <a:ext cx="9720073" cy="5356428"/>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ITB 4.6 Bidders that are state-owned enterprises </a:t>
            </a:r>
            <a:r>
              <a:rPr lang="en-US" dirty="0">
                <a:solidFill>
                  <a:prstClr val="black"/>
                </a:solidFill>
              </a:rPr>
              <a:t>or may be eligible to compete and be awarded a Contract(s) only if they can establish, that they (</a:t>
            </a:r>
            <a:r>
              <a:rPr lang="en-US" dirty="0" err="1">
                <a:solidFill>
                  <a:prstClr val="black"/>
                </a:solidFill>
              </a:rPr>
              <a:t>i</a:t>
            </a:r>
            <a:r>
              <a:rPr lang="en-US" dirty="0">
                <a:solidFill>
                  <a:prstClr val="black"/>
                </a:solidFill>
              </a:rPr>
              <a:t>) are legally and financially autonomous (ii) operate under commercial law, and (iii) </a:t>
            </a:r>
            <a:r>
              <a:rPr lang="en-US" b="1" dirty="0">
                <a:solidFill>
                  <a:prstClr val="black"/>
                </a:solidFill>
              </a:rPr>
              <a:t>are not under supervision of the Employer.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The Technical Part shall not include any information related to the Bid price</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Financial Envelop</a:t>
            </a:r>
            <a:r>
              <a:rPr lang="en-US" dirty="0">
                <a:solidFill>
                  <a:prstClr val="black"/>
                </a:solidFill>
              </a:rPr>
              <a:t> must have provision for uploading Letter of Bid – </a:t>
            </a:r>
            <a:r>
              <a:rPr lang="en-US" b="1" dirty="0">
                <a:solidFill>
                  <a:prstClr val="black"/>
                </a:solidFill>
              </a:rPr>
              <a:t>Financial Part in pdf format.</a:t>
            </a:r>
            <a:endParaRPr lang="en-IN"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IN" dirty="0">
                <a:solidFill>
                  <a:prstClr val="black"/>
                </a:solidFill>
              </a:rPr>
              <a:t> It is advised to keep </a:t>
            </a:r>
            <a:r>
              <a:rPr lang="en-IN" b="1" dirty="0">
                <a:solidFill>
                  <a:prstClr val="black"/>
                </a:solidFill>
              </a:rPr>
              <a:t>bid validity period as 90 days</a:t>
            </a:r>
            <a:r>
              <a:rPr lang="en-IN"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In exceptional circumstances, </a:t>
            </a:r>
            <a:r>
              <a:rPr lang="en-US" b="1" dirty="0">
                <a:solidFill>
                  <a:prstClr val="black"/>
                </a:solidFill>
              </a:rPr>
              <a:t>prior to the expiration of the Bid validity </a:t>
            </a:r>
            <a:r>
              <a:rPr lang="en-US" dirty="0">
                <a:solidFill>
                  <a:prstClr val="black"/>
                </a:solidFill>
              </a:rPr>
              <a:t>period </a:t>
            </a:r>
            <a:r>
              <a:rPr lang="en-US" b="1" dirty="0">
                <a:solidFill>
                  <a:prstClr val="black"/>
                </a:solidFill>
              </a:rPr>
              <a:t>bidders may be requested to extend the bid validity </a:t>
            </a:r>
            <a:r>
              <a:rPr lang="en-US" dirty="0">
                <a:solidFill>
                  <a:prstClr val="black"/>
                </a:solidFill>
              </a:rPr>
              <a:t>period and </a:t>
            </a:r>
            <a:r>
              <a:rPr lang="en-US" b="1" dirty="0">
                <a:solidFill>
                  <a:prstClr val="black"/>
                </a:solidFill>
              </a:rPr>
              <a:t>validity of Bid Security for 45 days beyond extended validity period</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Bidders may refuse to extend validity period </a:t>
            </a:r>
            <a:r>
              <a:rPr lang="en-US" dirty="0">
                <a:solidFill>
                  <a:prstClr val="black"/>
                </a:solidFill>
              </a:rPr>
              <a:t>of their bid without forfeiting their bid security.</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In case award is delayed by a period exceeding 56 days </a:t>
            </a:r>
            <a:r>
              <a:rPr lang="en-US" dirty="0">
                <a:solidFill>
                  <a:prstClr val="black"/>
                </a:solidFill>
              </a:rPr>
              <a:t>beyond the initial validity period </a:t>
            </a:r>
            <a:r>
              <a:rPr lang="en-US" b="1" dirty="0">
                <a:solidFill>
                  <a:prstClr val="black"/>
                </a:solidFill>
              </a:rPr>
              <a:t>bid price shall be adjusted by @ 3-5% per annum </a:t>
            </a:r>
            <a:r>
              <a:rPr lang="en-US" dirty="0">
                <a:solidFill>
                  <a:prstClr val="black"/>
                </a:solidFill>
              </a:rPr>
              <a:t>in cases of fixed price contracts.</a:t>
            </a:r>
          </a:p>
          <a:p>
            <a:pPr marL="0" lvl="0" indent="0" algn="just">
              <a:lnSpc>
                <a:spcPct val="100000"/>
              </a:lnSpc>
              <a:spcBef>
                <a:spcPts val="0"/>
              </a:spcBef>
              <a:spcAft>
                <a:spcPts val="0"/>
              </a:spcAft>
              <a:buClr>
                <a:srgbClr val="1CADE4"/>
              </a:buClr>
              <a:buNone/>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F87EEB5C-0409-3AEF-E82E-417A1CA4C8A1}"/>
              </a:ext>
            </a:extLst>
          </p:cNvPr>
          <p:cNvGrpSpPr/>
          <p:nvPr/>
        </p:nvGrpSpPr>
        <p:grpSpPr>
          <a:xfrm>
            <a:off x="8478694" y="0"/>
            <a:ext cx="3751939" cy="5911088"/>
            <a:chOff x="8472703" y="173513"/>
            <a:chExt cx="3751939" cy="5911088"/>
          </a:xfrm>
        </p:grpSpPr>
        <p:grpSp>
          <p:nvGrpSpPr>
            <p:cNvPr id="4" name="Group 3">
              <a:extLst>
                <a:ext uri="{FF2B5EF4-FFF2-40B4-BE49-F238E27FC236}">
                  <a16:creationId xmlns:a16="http://schemas.microsoft.com/office/drawing/2014/main" id="{F3E7C946-DAF4-0D25-6F98-4767273267C5}"/>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BE8E08D9-8C89-3D8F-B6FD-90D11F1B0933}"/>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80E3F201-07FE-F824-CD91-AE9E9A6736F2}"/>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0B7CEDF2-EF24-C7B4-54F0-5AB3C1A890D6}"/>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F5784E50-9FCA-2F3B-4373-8F360B967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F8E1D95-9E34-941C-63A7-35FCF8510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5A3F84FC-4417-580E-CD0C-41537207AC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256585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IN" sz="2800" b="1" dirty="0">
                <a:solidFill>
                  <a:srgbClr val="0070C0"/>
                </a:solidFill>
                <a:latin typeface="Arial" panose="020B0604020202020204" pitchFamily="34" charset="0"/>
                <a:cs typeface="Arial" panose="020B0604020202020204" pitchFamily="34" charset="0"/>
              </a:rPr>
              <a:t>Bid SECURITY</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Bid security should be in the range of </a:t>
            </a:r>
            <a:r>
              <a:rPr lang="en-US" sz="2000" b="1" dirty="0">
                <a:solidFill>
                  <a:prstClr val="black"/>
                </a:solidFill>
              </a:rPr>
              <a:t>1-2%</a:t>
            </a:r>
            <a:r>
              <a:rPr lang="en-US" sz="2000" dirty="0">
                <a:solidFill>
                  <a:prstClr val="black"/>
                </a:solidFill>
              </a:rPr>
              <a:t> of the estimated value of the work.</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World Bank allows bid security to be submitted in form of bank guarantee </a:t>
            </a:r>
            <a:r>
              <a:rPr lang="en-US" sz="2000" dirty="0">
                <a:solidFill>
                  <a:prstClr val="black"/>
                </a:solidFill>
              </a:rPr>
              <a:t>and </a:t>
            </a:r>
            <a:r>
              <a:rPr lang="en-US" sz="2000" b="1" dirty="0">
                <a:solidFill>
                  <a:prstClr val="black"/>
                </a:solidFill>
              </a:rPr>
              <a:t>Demand Draft</a:t>
            </a:r>
            <a:r>
              <a:rPr lang="en-US" sz="2000" dirty="0">
                <a:solidFill>
                  <a:prstClr val="black"/>
                </a:solidFill>
              </a:rPr>
              <a:t> issued by a Nationalized or Scheduled bank located in India;</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Departments </a:t>
            </a:r>
            <a:r>
              <a:rPr lang="en-US" sz="2000" b="1" dirty="0">
                <a:solidFill>
                  <a:prstClr val="black"/>
                </a:solidFill>
              </a:rPr>
              <a:t>may allow other modes </a:t>
            </a:r>
            <a:r>
              <a:rPr lang="en-US" sz="2000" dirty="0">
                <a:solidFill>
                  <a:prstClr val="black"/>
                </a:solidFill>
              </a:rPr>
              <a:t>of bid security if specified in the BDS.</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Only Online deposit of bid security should not be insisted</a:t>
            </a:r>
            <a:r>
              <a:rPr lang="en-US" sz="2000"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Bid Security shall have to be </a:t>
            </a:r>
            <a:r>
              <a:rPr lang="en-US" sz="2000" b="1" dirty="0">
                <a:solidFill>
                  <a:prstClr val="black"/>
                </a:solidFill>
              </a:rPr>
              <a:t>valid for 45 days beyond the validity of the bid</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Bid securities submitted in form of DD must be deposited in the bank account</a:t>
            </a:r>
            <a:endParaRPr lang="en-US" sz="20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Bids not accompanied by a substantially responsive Bid Security shall be rejected by the Employer as non-responsive. </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The Bid Security may be </a:t>
            </a:r>
            <a:r>
              <a:rPr lang="en-US" sz="2000" b="1" dirty="0">
                <a:solidFill>
                  <a:prstClr val="black"/>
                </a:solidFill>
              </a:rPr>
              <a:t>forfeited</a:t>
            </a:r>
            <a:r>
              <a:rPr lang="en-US" sz="2000" dirty="0">
                <a:solidFill>
                  <a:prstClr val="black"/>
                </a:solidFill>
              </a:rPr>
              <a:t> (a) if a bidder </a:t>
            </a:r>
            <a:r>
              <a:rPr lang="en-US" sz="2000" b="1" dirty="0">
                <a:solidFill>
                  <a:prstClr val="black"/>
                </a:solidFill>
              </a:rPr>
              <a:t>withdraws</a:t>
            </a:r>
            <a:r>
              <a:rPr lang="en-US" sz="2000" dirty="0">
                <a:solidFill>
                  <a:prstClr val="black"/>
                </a:solidFill>
              </a:rPr>
              <a:t> its bid (b) if successful bidder </a:t>
            </a:r>
            <a:r>
              <a:rPr lang="en-US" sz="2000" b="1" dirty="0">
                <a:solidFill>
                  <a:prstClr val="black"/>
                </a:solidFill>
              </a:rPr>
              <a:t>fails to sign the contract </a:t>
            </a:r>
            <a:r>
              <a:rPr lang="en-US" sz="2000" dirty="0">
                <a:solidFill>
                  <a:prstClr val="black"/>
                </a:solidFill>
              </a:rPr>
              <a:t>or fails to furnish performance security.</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The Bid Security of a JV shall be in the name of the JV that submits the Bid.</a:t>
            </a:r>
          </a:p>
          <a:p>
            <a:pPr lvl="0" algn="just">
              <a:lnSpc>
                <a:spcPct val="100000"/>
              </a:lnSpc>
              <a:spcBef>
                <a:spcPts val="0"/>
              </a:spcBef>
              <a:spcAft>
                <a:spcPts val="0"/>
              </a:spcAft>
              <a:buClr>
                <a:srgbClr val="1CADE4"/>
              </a:buClr>
              <a:buFont typeface="Arial" panose="020B0604020202020204" pitchFamily="34" charset="0"/>
              <a:buChar char="•"/>
            </a:pPr>
            <a:r>
              <a:rPr lang="en-US" sz="2000" b="1" dirty="0">
                <a:solidFill>
                  <a:prstClr val="black"/>
                </a:solidFill>
              </a:rPr>
              <a:t> All the Bid Securities/Performance securities submitted must be got verified from  the issuing banks/post offices.</a:t>
            </a:r>
          </a:p>
          <a:p>
            <a:pPr lvl="0" algn="just">
              <a:lnSpc>
                <a:spcPct val="100000"/>
              </a:lnSpc>
              <a:spcBef>
                <a:spcPts val="0"/>
              </a:spcBef>
              <a:spcAft>
                <a:spcPts val="0"/>
              </a:spcAft>
              <a:buClr>
                <a:srgbClr val="1CADE4"/>
              </a:buClr>
              <a:buFont typeface="Arial" panose="020B0604020202020204" pitchFamily="34" charset="0"/>
              <a:buChar char="•"/>
            </a:pPr>
            <a:r>
              <a:rPr lang="en-US" sz="2000" dirty="0">
                <a:solidFill>
                  <a:prstClr val="black"/>
                </a:solidFill>
              </a:rPr>
              <a:t> Bid Security of unsuccessful Bidders shall be returned as promptly as possible upon the successful Bidder’s signing the Contract and furnishing the Performance Security.</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18B0999E-8F58-8979-D726-FC60037E3CC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C5400E0F-8CCF-1538-6290-2B45DBD883AD}"/>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4BDA5D8B-97D9-61F5-16BF-1557A0E1B47C}"/>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5BFE173-C10E-B073-5B91-F832E68E1DC4}"/>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E782486-EFD4-35CB-F5AA-196E7C650F6B}"/>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6A8838E6-260F-AC2E-B21B-A540FD8F4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13F85CC1-DF8C-8BD1-2B08-908204DC28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7255AE65-914C-39C3-3A85-89DDBC0E70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92697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IN" sz="2800" b="1" dirty="0">
                <a:solidFill>
                  <a:srgbClr val="0070C0"/>
                </a:solidFill>
                <a:latin typeface="Arial" panose="020B0604020202020204" pitchFamily="34" charset="0"/>
                <a:cs typeface="Arial" panose="020B0604020202020204" pitchFamily="34" charset="0"/>
              </a:rPr>
              <a:t>Signing and submission of bids</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Bid shall be </a:t>
            </a:r>
            <a:r>
              <a:rPr lang="en-US" b="1" dirty="0">
                <a:solidFill>
                  <a:prstClr val="black"/>
                </a:solidFill>
              </a:rPr>
              <a:t>signed by a person duly authorized </a:t>
            </a:r>
            <a:r>
              <a:rPr lang="en-US" dirty="0">
                <a:solidFill>
                  <a:prstClr val="black"/>
                </a:solidFill>
              </a:rPr>
              <a:t>to sign on behalf of the Bidder. This authorization shall consist of a written confirmation as specified in the BDS and shall be uploaded along with the Bid. </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In case the Bidder is a JV, the Bid shall be signed by an authorized representative of the JV on behalf of the JV, and so as to be legally binding on all the members as evidenced by a power of attorney signed by their legally authorized representatives.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Bids, both Technical and Financial Parts, shall be submitted online on the e-procurement portal only </a:t>
            </a:r>
            <a:r>
              <a:rPr lang="en-US" b="1" dirty="0">
                <a:solidFill>
                  <a:prstClr val="black"/>
                </a:solidFill>
              </a:rPr>
              <a:t>no later than the date and time specified in the BDS.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completed bid comprising of documents indicated in ITB 12, should be uploaded on the e-procurement portal along with scanned copies of requisite certificates.</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 </a:t>
            </a:r>
            <a:r>
              <a:rPr lang="en-US" b="1" dirty="0">
                <a:solidFill>
                  <a:prstClr val="black"/>
                </a:solidFill>
              </a:rPr>
              <a:t>Physical, e-mail, Telex, Cable or Facsimile bids will be rejected as non-responsive.</a:t>
            </a:r>
          </a:p>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The Employer shall publicly open Technical Parts of all Bids received by the deadline, at the date, time and place specified in the BDS.</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C0B93C98-B499-7E12-0F47-FF9A026D215D}"/>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F33324A6-6796-DBE9-3A89-F5BDAB41C2DB}"/>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4782ED9F-35C8-424E-E9A2-F8758816C438}"/>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41B64D7D-9484-BC65-5186-AF12C84BDABB}"/>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DB4ABD96-F579-31B6-BE78-886A7CEB14D9}"/>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006D815-2DFB-5004-33C2-F80B3C998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D1EA5E62-AEF9-F7B9-B34A-C3F07B9377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F2FFAC24-7E23-7B75-7942-9AEDFF977C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383976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041039"/>
            <a:ext cx="9720072" cy="517870"/>
          </a:xfrm>
        </p:spPr>
        <p:txBody>
          <a:bodyPr>
            <a:normAutofit/>
          </a:bodyPr>
          <a:lstStyle/>
          <a:p>
            <a:pPr algn="ctr"/>
            <a:r>
              <a:rPr lang="en-IN" sz="2800" b="1" dirty="0">
                <a:solidFill>
                  <a:srgbClr val="0070C0"/>
                </a:solidFill>
                <a:latin typeface="Arial" panose="020B0604020202020204" pitchFamily="34" charset="0"/>
                <a:cs typeface="Arial" panose="020B0604020202020204" pitchFamily="34" charset="0"/>
              </a:rPr>
              <a:t>Evaluation of bids</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5323550" y="173513"/>
            <a:ext cx="1121228" cy="43216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4000" dirty="0">
              <a:solidFill>
                <a:schemeClr val="accent2"/>
              </a:solidFill>
            </a:endParaRPr>
          </a:p>
        </p:txBody>
      </p:sp>
      <p:sp>
        <p:nvSpPr>
          <p:cNvPr id="12" name="Content Placeholder 11"/>
          <p:cNvSpPr>
            <a:spLocks noGrp="1"/>
          </p:cNvSpPr>
          <p:nvPr>
            <p:ph idx="1"/>
          </p:nvPr>
        </p:nvSpPr>
        <p:spPr>
          <a:xfrm>
            <a:off x="1024126" y="1474884"/>
            <a:ext cx="9720073" cy="5056145"/>
          </a:xfrm>
        </p:spPr>
        <p:txBody>
          <a:bodyPr>
            <a:noAutofit/>
          </a:bodyPr>
          <a:lstStyle/>
          <a:p>
            <a:pPr lvl="0" algn="just">
              <a:lnSpc>
                <a:spcPct val="100000"/>
              </a:lnSpc>
              <a:spcBef>
                <a:spcPts val="0"/>
              </a:spcBef>
              <a:spcAft>
                <a:spcPts val="0"/>
              </a:spcAft>
              <a:buClr>
                <a:srgbClr val="1CADE4"/>
              </a:buClr>
              <a:buFont typeface="Arial" panose="020B0604020202020204" pitchFamily="34" charset="0"/>
              <a:buChar char="•"/>
            </a:pPr>
            <a:r>
              <a:rPr lang="en-US" dirty="0">
                <a:solidFill>
                  <a:prstClr val="black"/>
                </a:solidFill>
              </a:rPr>
              <a:t>Information relating to the </a:t>
            </a:r>
            <a:r>
              <a:rPr lang="en-US" b="1" dirty="0">
                <a:solidFill>
                  <a:prstClr val="black"/>
                </a:solidFill>
              </a:rPr>
              <a:t>evaluation of Bids and recommendation of contract award, shall not be disclosed to Bidders </a:t>
            </a:r>
            <a:r>
              <a:rPr lang="en-US" dirty="0">
                <a:solidFill>
                  <a:prstClr val="black"/>
                </a:solidFill>
              </a:rPr>
              <a:t>or any other persons not officially concerned with the Bidding process until information on Intention to Award the Contract is transmitted to all Bidders.</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27.Clarification of Bids: </a:t>
            </a:r>
            <a:r>
              <a:rPr lang="en-US" dirty="0">
                <a:solidFill>
                  <a:prstClr val="black"/>
                </a:solidFill>
              </a:rPr>
              <a:t>To assist in the examination, evaluation, and comparison of the Bids, and qualification of the Bidders, the </a:t>
            </a:r>
            <a:r>
              <a:rPr lang="en-US" b="1" dirty="0">
                <a:solidFill>
                  <a:prstClr val="black"/>
                </a:solidFill>
              </a:rPr>
              <a:t>Employer may, at its discretion, ask any Bidder for a clarification of its Bid giving a reasonable time for a response</a:t>
            </a:r>
            <a:r>
              <a:rPr lang="en-US" dirty="0">
                <a:solidFill>
                  <a:prstClr val="black"/>
                </a:solidFill>
              </a:rPr>
              <a:t>. Any clarification submitted by a Bidder that is not in response to a request by the Employer shall not be considered. </a:t>
            </a:r>
            <a:r>
              <a:rPr lang="en-US" b="1" dirty="0">
                <a:solidFill>
                  <a:prstClr val="black"/>
                </a:solidFill>
              </a:rPr>
              <a:t>The Employer’s request for clarification and the response shall be in writing. </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If a Bidder does not provide clarifications </a:t>
            </a:r>
            <a:r>
              <a:rPr lang="en-US" dirty="0">
                <a:solidFill>
                  <a:prstClr val="black"/>
                </a:solidFill>
              </a:rPr>
              <a:t>of its Bid by the date and time set in the Employer’s request for clarification, </a:t>
            </a:r>
            <a:r>
              <a:rPr lang="en-US" b="1" dirty="0">
                <a:solidFill>
                  <a:prstClr val="black"/>
                </a:solidFill>
              </a:rPr>
              <a:t>its Bid may be rejected</a:t>
            </a:r>
            <a:r>
              <a:rPr lang="en-US" dirty="0">
                <a:solidFill>
                  <a:prstClr val="black"/>
                </a:solidFill>
              </a:rPr>
              <a:t>.</a:t>
            </a:r>
          </a:p>
          <a:p>
            <a:pPr lvl="0" algn="just">
              <a:lnSpc>
                <a:spcPct val="100000"/>
              </a:lnSpc>
              <a:spcBef>
                <a:spcPts val="0"/>
              </a:spcBef>
              <a:spcAft>
                <a:spcPts val="0"/>
              </a:spcAft>
              <a:buClr>
                <a:srgbClr val="1CADE4"/>
              </a:buClr>
              <a:buFont typeface="Arial" panose="020B0604020202020204" pitchFamily="34" charset="0"/>
              <a:buChar char="•"/>
            </a:pPr>
            <a:r>
              <a:rPr lang="en-US" b="1" dirty="0">
                <a:solidFill>
                  <a:prstClr val="black"/>
                </a:solidFill>
              </a:rPr>
              <a:t> ITB 29 </a:t>
            </a:r>
            <a:r>
              <a:rPr lang="en-US" dirty="0">
                <a:solidFill>
                  <a:prstClr val="black"/>
                </a:solidFill>
              </a:rPr>
              <a:t>Provided that a Bid is substantially responsive, the </a:t>
            </a:r>
            <a:r>
              <a:rPr lang="en-US" b="1" dirty="0">
                <a:solidFill>
                  <a:prstClr val="black"/>
                </a:solidFill>
              </a:rPr>
              <a:t>Employer may waive any nonmaterial nonconformities in the Bid which do not constitute a material deviation</a:t>
            </a:r>
            <a:r>
              <a:rPr lang="en-US" dirty="0">
                <a:solidFill>
                  <a:prstClr val="black"/>
                </a:solidFill>
              </a:rPr>
              <a:t>, </a:t>
            </a:r>
            <a:r>
              <a:rPr lang="en-US" b="1" dirty="0">
                <a:solidFill>
                  <a:prstClr val="black"/>
                </a:solidFill>
              </a:rPr>
              <a:t>reservation or omission.</a:t>
            </a: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b="1"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US"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a:p>
            <a:pPr lvl="0" algn="just">
              <a:lnSpc>
                <a:spcPct val="100000"/>
              </a:lnSpc>
              <a:spcBef>
                <a:spcPts val="0"/>
              </a:spcBef>
              <a:spcAft>
                <a:spcPts val="0"/>
              </a:spcAft>
              <a:buClr>
                <a:srgbClr val="1CADE4"/>
              </a:buClr>
              <a:buFont typeface="Arial" panose="020B0604020202020204" pitchFamily="34" charset="0"/>
              <a:buChar char="•"/>
            </a:pPr>
            <a:endParaRPr lang="en-IN" sz="2400" dirty="0">
              <a:solidFill>
                <a:prstClr val="black"/>
              </a:solidFill>
            </a:endParaRPr>
          </a:p>
        </p:txBody>
      </p:sp>
      <p:sp>
        <p:nvSpPr>
          <p:cNvPr id="13" name="Footer Placeholder 12"/>
          <p:cNvSpPr>
            <a:spLocks noGrp="1"/>
          </p:cNvSpPr>
          <p:nvPr>
            <p:ph type="ftr" sz="quarter" idx="11"/>
          </p:nvPr>
        </p:nvSpPr>
        <p:spPr>
          <a:xfrm>
            <a:off x="-193528" y="6529024"/>
            <a:ext cx="1671145" cy="392036"/>
          </a:xfrm>
        </p:spPr>
        <p:txBody>
          <a:bodyPr/>
          <a:lstStyle/>
          <a:p>
            <a:r>
              <a:rPr lang="en-US" sz="1600" dirty="0">
                <a:solidFill>
                  <a:schemeClr val="bg1"/>
                </a:solidFill>
              </a:rPr>
              <a:t>© Santosh K. Singh</a:t>
            </a:r>
          </a:p>
        </p:txBody>
      </p:sp>
      <p:grpSp>
        <p:nvGrpSpPr>
          <p:cNvPr id="3" name="Group 2">
            <a:extLst>
              <a:ext uri="{FF2B5EF4-FFF2-40B4-BE49-F238E27FC236}">
                <a16:creationId xmlns:a16="http://schemas.microsoft.com/office/drawing/2014/main" id="{99D50D27-9E04-10BF-F557-5F54FF978496}"/>
              </a:ext>
            </a:extLst>
          </p:cNvPr>
          <p:cNvGrpSpPr/>
          <p:nvPr/>
        </p:nvGrpSpPr>
        <p:grpSpPr>
          <a:xfrm>
            <a:off x="8472703" y="173513"/>
            <a:ext cx="3751939" cy="5911088"/>
            <a:chOff x="8472703" y="173513"/>
            <a:chExt cx="3751939" cy="5911088"/>
          </a:xfrm>
        </p:grpSpPr>
        <p:grpSp>
          <p:nvGrpSpPr>
            <p:cNvPr id="4" name="Group 3">
              <a:extLst>
                <a:ext uri="{FF2B5EF4-FFF2-40B4-BE49-F238E27FC236}">
                  <a16:creationId xmlns:a16="http://schemas.microsoft.com/office/drawing/2014/main" id="{CBCB91DC-31C2-759E-0AFE-781ADCBF5A9F}"/>
                </a:ext>
              </a:extLst>
            </p:cNvPr>
            <p:cNvGrpSpPr/>
            <p:nvPr/>
          </p:nvGrpSpPr>
          <p:grpSpPr>
            <a:xfrm>
              <a:off x="11383373" y="173513"/>
              <a:ext cx="841269" cy="5911088"/>
              <a:chOff x="11350731" y="0"/>
              <a:chExt cx="841269" cy="5911088"/>
            </a:xfrm>
          </p:grpSpPr>
          <p:grpSp>
            <p:nvGrpSpPr>
              <p:cNvPr id="9" name="Group 8">
                <a:extLst>
                  <a:ext uri="{FF2B5EF4-FFF2-40B4-BE49-F238E27FC236}">
                    <a16:creationId xmlns:a16="http://schemas.microsoft.com/office/drawing/2014/main" id="{999BB0B9-BFAA-61D5-E358-A3AF4811441D}"/>
                  </a:ext>
                </a:extLst>
              </p:cNvPr>
              <p:cNvGrpSpPr/>
              <p:nvPr/>
            </p:nvGrpSpPr>
            <p:grpSpPr>
              <a:xfrm>
                <a:off x="11350731" y="0"/>
                <a:ext cx="841269" cy="5911088"/>
                <a:chOff x="11350731" y="0"/>
                <a:chExt cx="841269" cy="5911088"/>
              </a:xfrm>
            </p:grpSpPr>
            <p:sp>
              <p:nvSpPr>
                <p:cNvPr id="11" name="AutoShape 5">
                  <a:extLst>
                    <a:ext uri="{FF2B5EF4-FFF2-40B4-BE49-F238E27FC236}">
                      <a16:creationId xmlns:a16="http://schemas.microsoft.com/office/drawing/2014/main" id="{C4D2F929-C597-0DDD-2D4D-0F25E6FD81D7}"/>
                    </a:ext>
                  </a:extLst>
                </p:cNvPr>
                <p:cNvSpPr/>
                <p:nvPr/>
              </p:nvSpPr>
              <p:spPr>
                <a:xfrm>
                  <a:off x="11350731" y="0"/>
                  <a:ext cx="841269" cy="5911088"/>
                </a:xfrm>
                <a:prstGeom prst="rect">
                  <a:avLst/>
                </a:prstGeom>
                <a:solidFill>
                  <a:schemeClr val="bg1"/>
                </a:solidFill>
                <a:effectLst>
                  <a:outerShdw blurRad="50800" dist="38100" dir="5400000" algn="t" rotWithShape="0">
                    <a:prstClr val="black">
                      <a:alpha val="40000"/>
                    </a:prstClr>
                  </a:outerShdw>
                </a:effectLst>
              </p:spPr>
              <p:txBody>
                <a:bodyPr/>
                <a:lstStyle/>
                <a:p>
                  <a:endParaRPr lang="en-IN"/>
                </a:p>
              </p:txBody>
            </p:sp>
            <p:sp>
              <p:nvSpPr>
                <p:cNvPr id="14" name="TextBox 13">
                  <a:extLst>
                    <a:ext uri="{FF2B5EF4-FFF2-40B4-BE49-F238E27FC236}">
                      <a16:creationId xmlns:a16="http://schemas.microsoft.com/office/drawing/2014/main" id="{C6BE67A1-DC4D-BE70-FB7F-C50784C0D3E8}"/>
                    </a:ext>
                  </a:extLst>
                </p:cNvPr>
                <p:cNvSpPr txBox="1"/>
                <p:nvPr/>
              </p:nvSpPr>
              <p:spPr>
                <a:xfrm rot="5400000">
                  <a:off x="9953745" y="3508348"/>
                  <a:ext cx="3628749" cy="168444"/>
                </a:xfrm>
                <a:prstGeom prst="rect">
                  <a:avLst/>
                </a:prstGeom>
              </p:spPr>
              <p:txBody>
                <a:bodyPr wrap="square" lIns="0" tIns="0" rIns="0" bIns="0" rtlCol="0" anchor="t">
                  <a:spAutoFit/>
                </a:bodyPr>
                <a:lstStyle/>
                <a:p>
                  <a:pPr algn="r" defTabSz="609630">
                    <a:lnSpc>
                      <a:spcPts val="1440"/>
                    </a:lnSpc>
                  </a:pPr>
                  <a:r>
                    <a:rPr lang="en-US" sz="1100" dirty="0">
                      <a:solidFill>
                        <a:srgbClr val="221A14"/>
                      </a:solidFill>
                      <a:latin typeface="Inter" panose="02000503000000020004" pitchFamily="2" charset="0"/>
                      <a:ea typeface="Inter" panose="02000503000000020004" pitchFamily="2" charset="0"/>
                      <a:cs typeface="Inter" panose="02000503000000020004" pitchFamily="2" charset="0"/>
                    </a:rPr>
                    <a:t>Dam Rehabilitation And Improvement Project II &amp; III</a:t>
                  </a:r>
                </a:p>
              </p:txBody>
            </p:sp>
          </p:grpSp>
          <p:pic>
            <p:nvPicPr>
              <p:cNvPr id="10" name="Picture 9">
                <a:extLst>
                  <a:ext uri="{FF2B5EF4-FFF2-40B4-BE49-F238E27FC236}">
                    <a16:creationId xmlns:a16="http://schemas.microsoft.com/office/drawing/2014/main" id="{C9B21410-CF42-E49E-0E9E-818FA91D0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85" y="612880"/>
                <a:ext cx="1224870" cy="513722"/>
              </a:xfrm>
              <a:prstGeom prst="rect">
                <a:avLst/>
              </a:prstGeom>
            </p:spPr>
          </p:pic>
        </p:grpSp>
        <p:pic>
          <p:nvPicPr>
            <p:cNvPr id="5" name="Picture 4" descr="A logo with a globe and text&#10;&#10;Description automatically generated">
              <a:extLst>
                <a:ext uri="{FF2B5EF4-FFF2-40B4-BE49-F238E27FC236}">
                  <a16:creationId xmlns:a16="http://schemas.microsoft.com/office/drawing/2014/main" id="{CC8A02E2-AADB-42BF-5909-7CF7CB2FB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83" t="10250" r="6654" b="11174"/>
            <a:stretch/>
          </p:blipFill>
          <p:spPr>
            <a:xfrm>
              <a:off x="9452672" y="300283"/>
              <a:ext cx="1441450" cy="625475"/>
            </a:xfrm>
            <a:prstGeom prst="rect">
              <a:avLst/>
            </a:prstGeom>
          </p:spPr>
        </p:pic>
        <p:pic>
          <p:nvPicPr>
            <p:cNvPr id="6" name="Picture 5">
              <a:extLst>
                <a:ext uri="{FF2B5EF4-FFF2-40B4-BE49-F238E27FC236}">
                  <a16:creationId xmlns:a16="http://schemas.microsoft.com/office/drawing/2014/main" id="{7CB6A8B9-4E83-9184-98EB-579E40A2BF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703" y="181400"/>
              <a:ext cx="882744" cy="863239"/>
            </a:xfrm>
            <a:prstGeom prst="rect">
              <a:avLst/>
            </a:prstGeom>
            <a:noFill/>
            <a:ln>
              <a:noFill/>
            </a:ln>
          </p:spPr>
        </p:pic>
      </p:grpSp>
    </p:spTree>
    <p:extLst>
      <p:ext uri="{BB962C8B-B14F-4D97-AF65-F5344CB8AC3E}">
        <p14:creationId xmlns:p14="http://schemas.microsoft.com/office/powerpoint/2010/main" val="668367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1938</TotalTime>
  <Words>7725</Words>
  <Application>Microsoft Office PowerPoint</Application>
  <PresentationFormat>Widescreen</PresentationFormat>
  <Paragraphs>461</Paragraphs>
  <Slides>41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Inter</vt:lpstr>
      <vt:lpstr>Times New Roman</vt:lpstr>
      <vt:lpstr>Tw Cen MT</vt:lpstr>
      <vt:lpstr>Tw Cen MT Condensed</vt:lpstr>
      <vt:lpstr>Wingdings 3</vt:lpstr>
      <vt:lpstr>Integral</vt:lpstr>
      <vt:lpstr>PowerPoint Presentation</vt:lpstr>
      <vt:lpstr>Procedural requirements</vt:lpstr>
      <vt:lpstr>Procurement Cycle and Planning</vt:lpstr>
      <vt:lpstr>Preparation of bid document-NCB</vt:lpstr>
      <vt:lpstr>Preparation of bid document-ncB</vt:lpstr>
      <vt:lpstr>Preparation of bid document</vt:lpstr>
      <vt:lpstr>Bid SECURITY</vt:lpstr>
      <vt:lpstr>Signing and submission of bids</vt:lpstr>
      <vt:lpstr>Evaluation of bids</vt:lpstr>
      <vt:lpstr>Evaluation of bids</vt:lpstr>
      <vt:lpstr>Qualification of bidders</vt:lpstr>
      <vt:lpstr>Bid Data sheet (BDS)</vt:lpstr>
      <vt:lpstr>Bid Data sheet (BDS)-Documents to be submitted</vt:lpstr>
      <vt:lpstr>Bid Data sheet (BDS)-Documents to be submitted</vt:lpstr>
      <vt:lpstr>Bid Data sheet (BDS)-Documents to be submitted</vt:lpstr>
      <vt:lpstr>Bid Data sheet (BDS)</vt:lpstr>
      <vt:lpstr>Bid Data sheet (BDS)</vt:lpstr>
      <vt:lpstr>Bid Data sheet (BDS)</vt:lpstr>
      <vt:lpstr>Bid Data sheet (BDS)</vt:lpstr>
      <vt:lpstr>Bid Data sheet (BDS)</vt:lpstr>
      <vt:lpstr>Bidding Forms</vt:lpstr>
      <vt:lpstr>Bidding Forms</vt:lpstr>
      <vt:lpstr>Bidding Forms</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Important conditions of Gcc/PCC</vt:lpstr>
      <vt:lpstr>That’s ALL FOR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Features of GeM  (Government E-Marketplace)</dc:title>
  <dc:creator>Pranshu S. Raghuvansh</dc:creator>
  <cp:lastModifiedBy>Santosh Kumar SINGH</cp:lastModifiedBy>
  <cp:revision>252</cp:revision>
  <dcterms:created xsi:type="dcterms:W3CDTF">2018-07-26T11:29:00Z</dcterms:created>
  <dcterms:modified xsi:type="dcterms:W3CDTF">2024-04-09T11:30:15Z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2019-06-25T12:11:27Z</vt:filetime>
  </property>
  <property fmtid="{D5CDD505-2E9C-101B-9397-08002B2CF9AE}" pid="12" name="ICV">
    <vt:lpwstr>B32D2190798249A7A462E54CF2D58E96_12</vt:lpwstr>
  </property>
  <property fmtid="{D5CDD505-2E9C-101B-9397-08002B2CF9AE}" pid="13" name="KSOProductBuildVer">
    <vt:lpwstr>1033-12.2.0.13431</vt:lpwstr>
  </property>
</Properties>
</file>