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1" r:id="rId5"/>
  </p:sldMasterIdLst>
  <p:notesMasterIdLst>
    <p:notesMasterId r:id="rId46"/>
  </p:notesMasterIdLst>
  <p:sldIdLst>
    <p:sldId id="258" r:id="rId6"/>
    <p:sldId id="257" r:id="rId7"/>
    <p:sldId id="346" r:id="rId8"/>
    <p:sldId id="347" r:id="rId9"/>
    <p:sldId id="279" r:id="rId10"/>
    <p:sldId id="274" r:id="rId11"/>
    <p:sldId id="275" r:id="rId12"/>
    <p:sldId id="276" r:id="rId13"/>
    <p:sldId id="278" r:id="rId14"/>
    <p:sldId id="273" r:id="rId15"/>
    <p:sldId id="345" r:id="rId16"/>
    <p:sldId id="372" r:id="rId17"/>
    <p:sldId id="373" r:id="rId18"/>
    <p:sldId id="380" r:id="rId19"/>
    <p:sldId id="381" r:id="rId20"/>
    <p:sldId id="383" r:id="rId21"/>
    <p:sldId id="384" r:id="rId22"/>
    <p:sldId id="318" r:id="rId23"/>
    <p:sldId id="385" r:id="rId24"/>
    <p:sldId id="377" r:id="rId25"/>
    <p:sldId id="348" r:id="rId26"/>
    <p:sldId id="386" r:id="rId27"/>
    <p:sldId id="338" r:id="rId28"/>
    <p:sldId id="349" r:id="rId29"/>
    <p:sldId id="350" r:id="rId30"/>
    <p:sldId id="351" r:id="rId31"/>
    <p:sldId id="354" r:id="rId32"/>
    <p:sldId id="355" r:id="rId33"/>
    <p:sldId id="356" r:id="rId34"/>
    <p:sldId id="357" r:id="rId35"/>
    <p:sldId id="359" r:id="rId36"/>
    <p:sldId id="360" r:id="rId37"/>
    <p:sldId id="358" r:id="rId38"/>
    <p:sldId id="361" r:id="rId39"/>
    <p:sldId id="363" r:id="rId40"/>
    <p:sldId id="292" r:id="rId41"/>
    <p:sldId id="365" r:id="rId42"/>
    <p:sldId id="364" r:id="rId43"/>
    <p:sldId id="378" r:id="rId44"/>
    <p:sldId id="39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0F49F-C7B8-4C53-A883-C7093AE69D91}" v="1" dt="2024-04-10T04:16:09.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6443" autoAdjust="0"/>
  </p:normalViewPr>
  <p:slideViewPr>
    <p:cSldViewPr snapToGrid="0">
      <p:cViewPr varScale="1">
        <p:scale>
          <a:sx n="54" d="100"/>
          <a:sy n="54" d="100"/>
        </p:scale>
        <p:origin x="120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3218E-07FA-4E18-9941-740D8D8C6420}" type="datetimeFigureOut">
              <a:rPr lang="en-IN" smtClean="0"/>
              <a:t>15-05-2024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89C45-9444-4DF9-8D6F-7D0AD494209F}" type="slidenum">
              <a:rPr lang="en-IN" smtClean="0"/>
              <a:t>‹#›</a:t>
            </a:fld>
            <a:endParaRPr lang="en-IN"/>
          </a:p>
        </p:txBody>
      </p:sp>
    </p:spTree>
    <p:extLst>
      <p:ext uri="{BB962C8B-B14F-4D97-AF65-F5344CB8AC3E}">
        <p14:creationId xmlns:p14="http://schemas.microsoft.com/office/powerpoint/2010/main" val="302365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1D89C45-9444-4DF9-8D6F-7D0AD494209F}" type="slidenum">
              <a:rPr lang="en-IN" smtClean="0"/>
              <a:t>2</a:t>
            </a:fld>
            <a:endParaRPr lang="en-IN"/>
          </a:p>
        </p:txBody>
      </p:sp>
    </p:spTree>
    <p:extLst>
      <p:ext uri="{BB962C8B-B14F-4D97-AF65-F5344CB8AC3E}">
        <p14:creationId xmlns:p14="http://schemas.microsoft.com/office/powerpoint/2010/main" val="191117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20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91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4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49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34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92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42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20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82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489CF-D94E-73CB-5E09-2206BD4AA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884C4-D3B5-C542-9577-80AB00F73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85B93-FC92-8549-5EDE-EDDD43218A8A}"/>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157AEE2B-EE26-4DBA-0FDF-CBC12856D2B0}"/>
              </a:ext>
            </a:extLst>
          </p:cNvPr>
          <p:cNvSpPr>
            <a:spLocks noGrp="1"/>
          </p:cNvSpPr>
          <p:nvPr>
            <p:ph type="sldNum" sz="quarter" idx="10"/>
          </p:nvPr>
        </p:nvSpPr>
        <p:spPr/>
        <p:txBody>
          <a:bodyPr/>
          <a:lstStyle/>
          <a:p>
            <a:fld id="{31D89C45-9444-4DF9-8D6F-7D0AD494209F}" type="slidenum">
              <a:rPr lang="en-IN" smtClean="0"/>
              <a:t>3</a:t>
            </a:fld>
            <a:endParaRPr lang="en-IN"/>
          </a:p>
        </p:txBody>
      </p:sp>
    </p:spTree>
    <p:extLst>
      <p:ext uri="{BB962C8B-B14F-4D97-AF65-F5344CB8AC3E}">
        <p14:creationId xmlns:p14="http://schemas.microsoft.com/office/powerpoint/2010/main" val="3538024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10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7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1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068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4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760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403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58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070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61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5F08C-ECEF-801F-E184-AA686AE0B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46D17-D708-E157-ED03-AA739F282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F1180-D510-2BE0-5FAB-39201042EF54}"/>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BA249CB4-A504-BC2B-444F-327E55F141B6}"/>
              </a:ext>
            </a:extLst>
          </p:cNvPr>
          <p:cNvSpPr>
            <a:spLocks noGrp="1"/>
          </p:cNvSpPr>
          <p:nvPr>
            <p:ph type="sldNum" sz="quarter" idx="10"/>
          </p:nvPr>
        </p:nvSpPr>
        <p:spPr/>
        <p:txBody>
          <a:bodyPr/>
          <a:lstStyle/>
          <a:p>
            <a:fld id="{31D89C45-9444-4DF9-8D6F-7D0AD494209F}" type="slidenum">
              <a:rPr lang="en-IN" smtClean="0"/>
              <a:t>4</a:t>
            </a:fld>
            <a:endParaRPr lang="en-IN"/>
          </a:p>
        </p:txBody>
      </p:sp>
    </p:spTree>
    <p:extLst>
      <p:ext uri="{BB962C8B-B14F-4D97-AF65-F5344CB8AC3E}">
        <p14:creationId xmlns:p14="http://schemas.microsoft.com/office/powerpoint/2010/main" val="1789999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748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680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89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8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666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192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1D89C45-9444-4DF9-8D6F-7D0AD494209F}" type="slidenum">
              <a:rPr lang="en-IN" smtClean="0"/>
              <a:t>40</a:t>
            </a:fld>
            <a:endParaRPr lang="en-IN"/>
          </a:p>
        </p:txBody>
      </p:sp>
    </p:spTree>
    <p:extLst>
      <p:ext uri="{BB962C8B-B14F-4D97-AF65-F5344CB8AC3E}">
        <p14:creationId xmlns:p14="http://schemas.microsoft.com/office/powerpoint/2010/main" val="249547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72120-A5B7-4069-30C5-F00DD2CCC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F4F78-901F-64B0-F27E-C73EC2663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6A550-9756-B4E0-C60E-EECA922BCC0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379EE4A3-90B6-7B59-7A86-DBEA0FB41117}"/>
              </a:ext>
            </a:extLst>
          </p:cNvPr>
          <p:cNvSpPr>
            <a:spLocks noGrp="1"/>
          </p:cNvSpPr>
          <p:nvPr>
            <p:ph type="sldNum" sz="quarter" idx="10"/>
          </p:nvPr>
        </p:nvSpPr>
        <p:spPr/>
        <p:txBody>
          <a:bodyPr/>
          <a:lstStyle/>
          <a:p>
            <a:fld id="{31D89C45-9444-4DF9-8D6F-7D0AD494209F}" type="slidenum">
              <a:rPr lang="en-IN" smtClean="0"/>
              <a:t>5</a:t>
            </a:fld>
            <a:endParaRPr lang="en-IN"/>
          </a:p>
        </p:txBody>
      </p:sp>
    </p:spTree>
    <p:extLst>
      <p:ext uri="{BB962C8B-B14F-4D97-AF65-F5344CB8AC3E}">
        <p14:creationId xmlns:p14="http://schemas.microsoft.com/office/powerpoint/2010/main" val="328734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6</a:t>
            </a:fld>
            <a:endParaRPr lang="en-IN"/>
          </a:p>
        </p:txBody>
      </p:sp>
    </p:spTree>
    <p:extLst>
      <p:ext uri="{BB962C8B-B14F-4D97-AF65-F5344CB8AC3E}">
        <p14:creationId xmlns:p14="http://schemas.microsoft.com/office/powerpoint/2010/main" val="60632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7</a:t>
            </a:fld>
            <a:endParaRPr lang="en-IN"/>
          </a:p>
        </p:txBody>
      </p:sp>
    </p:spTree>
    <p:extLst>
      <p:ext uri="{BB962C8B-B14F-4D97-AF65-F5344CB8AC3E}">
        <p14:creationId xmlns:p14="http://schemas.microsoft.com/office/powerpoint/2010/main" val="335553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1D89C45-9444-4DF9-8D6F-7D0AD494209F}" type="slidenum">
              <a:rPr lang="en-IN" smtClean="0"/>
              <a:t>8</a:t>
            </a:fld>
            <a:endParaRPr lang="en-IN"/>
          </a:p>
        </p:txBody>
      </p:sp>
    </p:spTree>
    <p:extLst>
      <p:ext uri="{BB962C8B-B14F-4D97-AF65-F5344CB8AC3E}">
        <p14:creationId xmlns:p14="http://schemas.microsoft.com/office/powerpoint/2010/main" val="139544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11</a:t>
            </a:fld>
            <a:endParaRPr lang="en-IN"/>
          </a:p>
        </p:txBody>
      </p:sp>
    </p:spTree>
    <p:extLst>
      <p:ext uri="{BB962C8B-B14F-4D97-AF65-F5344CB8AC3E}">
        <p14:creationId xmlns:p14="http://schemas.microsoft.com/office/powerpoint/2010/main" val="183100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E5430CF-B7B4-4A58-89FC-660A9460631D}"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14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88C62-3F32-4607-A666-DCF86943CE83}"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315219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D5510-D630-41F5-ABBB-47D341126396}"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E5430CF-B7B4-4A58-89FC-660A9460631D}"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444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2C870-798F-4D23-89F6-FC472AFD3D4D}"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1070059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E3AF9-10B1-47A2-95B9-B0E17F33C948}"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61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D89972-0794-431C-B69B-CEDBA7C6AA9A}"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321960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8EF94-4ADF-49A1-B3C7-55180DF1182C}" type="datetime1">
              <a:rPr lang="en-US" smtClean="0"/>
              <a:t>5/15/2024</a:t>
            </a:fld>
            <a:endParaRPr lang="en-US"/>
          </a:p>
        </p:txBody>
      </p:sp>
      <p:sp>
        <p:nvSpPr>
          <p:cNvPr id="8" name="Footer Placeholder 7"/>
          <p:cNvSpPr>
            <a:spLocks noGrp="1"/>
          </p:cNvSpPr>
          <p:nvPr>
            <p:ph type="ftr" sz="quarter" idx="11"/>
          </p:nvPr>
        </p:nvSpPr>
        <p:spPr/>
        <p:txBody>
          <a:bodyPr/>
          <a:lstStyle/>
          <a:p>
            <a:r>
              <a:rPr lang="en-US"/>
              <a:t>© Santosh K. Singh</a:t>
            </a:r>
          </a:p>
        </p:txBody>
      </p:sp>
      <p:sp>
        <p:nvSpPr>
          <p:cNvPr id="9" name="Slide Number Placeholder 8"/>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1980905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A13693-6AEC-480B-B099-34DD4FEBDE20}" type="datetime1">
              <a:rPr lang="en-US" smtClean="0"/>
              <a:t>5/15/2024</a:t>
            </a:fld>
            <a:endParaRPr lang="en-US"/>
          </a:p>
        </p:txBody>
      </p:sp>
      <p:sp>
        <p:nvSpPr>
          <p:cNvPr id="4" name="Footer Placeholder 3"/>
          <p:cNvSpPr>
            <a:spLocks noGrp="1"/>
          </p:cNvSpPr>
          <p:nvPr>
            <p:ph type="ftr" sz="quarter" idx="11"/>
          </p:nvPr>
        </p:nvSpPr>
        <p:spPr/>
        <p:txBody>
          <a:bodyPr/>
          <a:lstStyle/>
          <a:p>
            <a:r>
              <a:rPr lang="en-US"/>
              <a:t>© Santosh K. Singh</a:t>
            </a:r>
          </a:p>
        </p:txBody>
      </p:sp>
      <p:sp>
        <p:nvSpPr>
          <p:cNvPr id="5" name="Slide Number Placeholder 4"/>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404515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CD6F-5735-4D81-A5C4-5F623BF1BA8C}" type="datetime1">
              <a:rPr lang="en-US" smtClean="0"/>
              <a:t>5/15/2024</a:t>
            </a:fld>
            <a:endParaRPr lang="en-US"/>
          </a:p>
        </p:txBody>
      </p:sp>
      <p:sp>
        <p:nvSpPr>
          <p:cNvPr id="3" name="Footer Placeholder 2"/>
          <p:cNvSpPr>
            <a:spLocks noGrp="1"/>
          </p:cNvSpPr>
          <p:nvPr>
            <p:ph type="ftr" sz="quarter" idx="11"/>
          </p:nvPr>
        </p:nvSpPr>
        <p:spPr/>
        <p:txBody>
          <a:bodyPr/>
          <a:lstStyle/>
          <a:p>
            <a:r>
              <a:rPr lang="en-US"/>
              <a:t>© Santosh K. Singh</a:t>
            </a:r>
          </a:p>
        </p:txBody>
      </p:sp>
      <p:sp>
        <p:nvSpPr>
          <p:cNvPr id="4" name="Slide Number Placeholder 3"/>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1826524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884186-21E9-41DC-9438-A1C0CF6436A8}"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281927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2C870-798F-4D23-89F6-FC472AFD3D4D}"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39285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699DAC-7C1E-48D4-9BBD-D849DE94872F}"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95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88C62-3F32-4607-A666-DCF86943CE83}"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6954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D5510-D630-41F5-ABBB-47D341126396}"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E3AF9-10B1-47A2-95B9-B0E17F33C948}"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04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D89972-0794-431C-B69B-CEDBA7C6AA9A}"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231013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8EF94-4ADF-49A1-B3C7-55180DF1182C}" type="datetime1">
              <a:rPr lang="en-US" smtClean="0"/>
              <a:t>5/15/2024</a:t>
            </a:fld>
            <a:endParaRPr lang="en-US"/>
          </a:p>
        </p:txBody>
      </p:sp>
      <p:sp>
        <p:nvSpPr>
          <p:cNvPr id="8" name="Footer Placeholder 7"/>
          <p:cNvSpPr>
            <a:spLocks noGrp="1"/>
          </p:cNvSpPr>
          <p:nvPr>
            <p:ph type="ftr" sz="quarter" idx="11"/>
          </p:nvPr>
        </p:nvSpPr>
        <p:spPr/>
        <p:txBody>
          <a:bodyPr/>
          <a:lstStyle/>
          <a:p>
            <a:r>
              <a:rPr lang="en-US"/>
              <a:t>© Santosh K. Singh</a:t>
            </a:r>
          </a:p>
        </p:txBody>
      </p:sp>
      <p:sp>
        <p:nvSpPr>
          <p:cNvPr id="9" name="Slide Number Placeholder 8"/>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152135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A13693-6AEC-480B-B099-34DD4FEBDE20}" type="datetime1">
              <a:rPr lang="en-US" smtClean="0"/>
              <a:t>5/15/2024</a:t>
            </a:fld>
            <a:endParaRPr lang="en-US"/>
          </a:p>
        </p:txBody>
      </p:sp>
      <p:sp>
        <p:nvSpPr>
          <p:cNvPr id="4" name="Footer Placeholder 3"/>
          <p:cNvSpPr>
            <a:spLocks noGrp="1"/>
          </p:cNvSpPr>
          <p:nvPr>
            <p:ph type="ftr" sz="quarter" idx="11"/>
          </p:nvPr>
        </p:nvSpPr>
        <p:spPr/>
        <p:txBody>
          <a:bodyPr/>
          <a:lstStyle/>
          <a:p>
            <a:r>
              <a:rPr lang="en-US"/>
              <a:t>© Santosh K. Singh</a:t>
            </a:r>
          </a:p>
        </p:txBody>
      </p:sp>
      <p:sp>
        <p:nvSpPr>
          <p:cNvPr id="5" name="Slide Number Placeholder 4"/>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137443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CD6F-5735-4D81-A5C4-5F623BF1BA8C}" type="datetime1">
              <a:rPr lang="en-US" smtClean="0"/>
              <a:t>5/15/2024</a:t>
            </a:fld>
            <a:endParaRPr lang="en-US"/>
          </a:p>
        </p:txBody>
      </p:sp>
      <p:sp>
        <p:nvSpPr>
          <p:cNvPr id="3" name="Footer Placeholder 2"/>
          <p:cNvSpPr>
            <a:spLocks noGrp="1"/>
          </p:cNvSpPr>
          <p:nvPr>
            <p:ph type="ftr" sz="quarter" idx="11"/>
          </p:nvPr>
        </p:nvSpPr>
        <p:spPr/>
        <p:txBody>
          <a:bodyPr/>
          <a:lstStyle/>
          <a:p>
            <a:r>
              <a:rPr lang="en-US"/>
              <a:t>© Santosh K. Singh</a:t>
            </a:r>
          </a:p>
        </p:txBody>
      </p:sp>
      <p:sp>
        <p:nvSpPr>
          <p:cNvPr id="4" name="Slide Number Placeholder 3"/>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340523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884186-21E9-41DC-9438-A1C0CF6436A8}"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extLst>
      <p:ext uri="{BB962C8B-B14F-4D97-AF65-F5344CB8AC3E}">
        <p14:creationId xmlns:p14="http://schemas.microsoft.com/office/powerpoint/2010/main" val="77813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699DAC-7C1E-48D4-9BBD-D849DE94872F}"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0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CB63347-D430-46BA-9A3E-0FF88BF9FE5B}" type="datetime1">
              <a:rPr lang="en-US" smtClean="0"/>
              <a:t>5/15/2024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Santosh K. Singh</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4B1A55-FF47-41CE-ACD0-3AB8BE2FA22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061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CB63347-D430-46BA-9A3E-0FF88BF9FE5B}" type="datetime1">
              <a:rPr lang="en-US" smtClean="0"/>
              <a:t>5/15/2024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Santosh K. Singh</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4B1A55-FF47-41CE-ACD0-3AB8BE2FA22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281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823DD8-F81C-6B43-C56A-47829FB1A34B}"/>
              </a:ext>
            </a:extLst>
          </p:cNvPr>
          <p:cNvPicPr>
            <a:picLocks noChangeAspect="1"/>
          </p:cNvPicPr>
          <p:nvPr/>
        </p:nvPicPr>
        <p:blipFill>
          <a:blip r:embed="rId2"/>
          <a:stretch>
            <a:fillRect/>
          </a:stretch>
        </p:blipFill>
        <p:spPr>
          <a:xfrm>
            <a:off x="0" y="-92177"/>
            <a:ext cx="12190194" cy="6858000"/>
          </a:xfrm>
          <a:prstGeom prst="rect">
            <a:avLst/>
          </a:prstGeom>
        </p:spPr>
      </p:pic>
      <p:pic>
        <p:nvPicPr>
          <p:cNvPr id="2" name="Picture 1">
            <a:extLst>
              <a:ext uri="{FF2B5EF4-FFF2-40B4-BE49-F238E27FC236}">
                <a16:creationId xmlns:a16="http://schemas.microsoft.com/office/drawing/2014/main" id="{AA7C8B6F-DFF2-2567-1CEF-92C34E9F5CE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165"/>
                    </a14:imgEffect>
                  </a14:imgLayer>
                </a14:imgProps>
              </a:ext>
            </a:extLst>
          </a:blip>
          <a:srcRect l="40" t="90" r="57" b="-202"/>
          <a:stretch/>
        </p:blipFill>
        <p:spPr>
          <a:xfrm>
            <a:off x="6095999" y="0"/>
            <a:ext cx="6094195" cy="6858000"/>
          </a:xfrm>
          <a:prstGeom prst="rect">
            <a:avLst/>
          </a:prstGeom>
          <a:effectLst>
            <a:outerShdw blurRad="50800" dist="38100" dir="5400000" algn="t" rotWithShape="0">
              <a:prstClr val="black">
                <a:alpha val="40000"/>
              </a:prstClr>
            </a:outerShdw>
          </a:effectLst>
        </p:spPr>
      </p:pic>
      <p:sp>
        <p:nvSpPr>
          <p:cNvPr id="14" name="AutoShape 8">
            <a:extLst>
              <a:ext uri="{FF2B5EF4-FFF2-40B4-BE49-F238E27FC236}">
                <a16:creationId xmlns:a16="http://schemas.microsoft.com/office/drawing/2014/main" id="{A5FEA800-939B-F7F5-2C1F-90F5C600258C}"/>
              </a:ext>
            </a:extLst>
          </p:cNvPr>
          <p:cNvSpPr/>
          <p:nvPr/>
        </p:nvSpPr>
        <p:spPr>
          <a:xfrm>
            <a:off x="0" y="5907457"/>
            <a:ext cx="6096000" cy="946911"/>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dirty="0"/>
          </a:p>
        </p:txBody>
      </p:sp>
      <p:pic>
        <p:nvPicPr>
          <p:cNvPr id="12" name="Picture 11" descr="A logo with a globe and text&#10;&#10;Description automatically generated">
            <a:extLst>
              <a:ext uri="{FF2B5EF4-FFF2-40B4-BE49-F238E27FC236}">
                <a16:creationId xmlns:a16="http://schemas.microsoft.com/office/drawing/2014/main" id="{08775900-D6D5-86B3-5829-A25A406750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6032" y="5872587"/>
            <a:ext cx="1851527" cy="893236"/>
          </a:xfrm>
          <a:prstGeom prst="rect">
            <a:avLst/>
          </a:prstGeom>
        </p:spPr>
      </p:pic>
      <p:grpSp>
        <p:nvGrpSpPr>
          <p:cNvPr id="18" name="Group 17">
            <a:extLst>
              <a:ext uri="{FF2B5EF4-FFF2-40B4-BE49-F238E27FC236}">
                <a16:creationId xmlns:a16="http://schemas.microsoft.com/office/drawing/2014/main" id="{52B2E95F-078E-B6D9-4503-B6E5E1DBC452}"/>
              </a:ext>
            </a:extLst>
          </p:cNvPr>
          <p:cNvGrpSpPr/>
          <p:nvPr/>
        </p:nvGrpSpPr>
        <p:grpSpPr>
          <a:xfrm>
            <a:off x="357344" y="685038"/>
            <a:ext cx="5423705" cy="4780379"/>
            <a:chOff x="469492" y="532638"/>
            <a:chExt cx="5423705" cy="4780379"/>
          </a:xfrm>
        </p:grpSpPr>
        <p:sp>
          <p:nvSpPr>
            <p:cNvPr id="3" name="TextBox 3"/>
            <p:cNvSpPr txBox="1"/>
            <p:nvPr/>
          </p:nvSpPr>
          <p:spPr>
            <a:xfrm>
              <a:off x="469492" y="532638"/>
              <a:ext cx="5423705" cy="1661993"/>
            </a:xfrm>
            <a:prstGeom prst="rect">
              <a:avLst/>
            </a:prstGeom>
          </p:spPr>
          <p:txBody>
            <a:bodyPr wrap="square" lIns="0" tIns="0" rIns="0" bIns="0" rtlCol="0" anchor="t">
              <a:spAutoFit/>
            </a:bodyPr>
            <a:lstStyle/>
            <a:p>
              <a:pPr algn="ctr" defTabSz="609630"/>
              <a:r>
                <a:rPr lang="en-US" sz="3600" b="1" dirty="0">
                  <a:solidFill>
                    <a:srgbClr val="0A224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sp>
          <p:nvSpPr>
            <p:cNvPr id="7" name="TextBox 7"/>
            <p:cNvSpPr txBox="1"/>
            <p:nvPr/>
          </p:nvSpPr>
          <p:spPr>
            <a:xfrm>
              <a:off x="469492" y="3586316"/>
              <a:ext cx="4141775" cy="195566"/>
            </a:xfrm>
            <a:prstGeom prst="rect">
              <a:avLst/>
            </a:prstGeom>
          </p:spPr>
          <p:txBody>
            <a:bodyPr lIns="0" tIns="0" rIns="0" bIns="0" rtlCol="0" anchor="t">
              <a:spAutoFit/>
            </a:bodyPr>
            <a:lstStyle/>
            <a:p>
              <a:pPr algn="ctr" defTabSz="609630">
                <a:lnSpc>
                  <a:spcPts val="1440"/>
                </a:lnSpc>
              </a:pPr>
              <a:endParaRPr lang="en-US" b="1" dirty="0">
                <a:solidFill>
                  <a:srgbClr val="0A2241"/>
                </a:solidFill>
                <a:latin typeface="Inter" panose="02000503000000020004" pitchFamily="2" charset="0"/>
                <a:ea typeface="Inter" panose="02000503000000020004" pitchFamily="2" charset="0"/>
                <a:cs typeface="Inter" panose="02000503000000020004" pitchFamily="2" charset="0"/>
              </a:endParaRPr>
            </a:p>
          </p:txBody>
        </p:sp>
        <p:sp>
          <p:nvSpPr>
            <p:cNvPr id="17" name="TextBox 7">
              <a:extLst>
                <a:ext uri="{FF2B5EF4-FFF2-40B4-BE49-F238E27FC236}">
                  <a16:creationId xmlns:a16="http://schemas.microsoft.com/office/drawing/2014/main" id="{B55323F1-67A2-604C-5078-B45894880C23}"/>
                </a:ext>
              </a:extLst>
            </p:cNvPr>
            <p:cNvSpPr txBox="1"/>
            <p:nvPr/>
          </p:nvSpPr>
          <p:spPr>
            <a:xfrm>
              <a:off x="553467" y="4047029"/>
              <a:ext cx="4141775" cy="1265988"/>
            </a:xfrm>
            <a:prstGeom prst="rect">
              <a:avLst/>
            </a:prstGeom>
          </p:spPr>
          <p:txBody>
            <a:bodyPr lIns="0" tIns="0" rIns="0" bIns="0" rtlCol="0" anchor="t">
              <a:spAutoFit/>
            </a:bodyPr>
            <a:lstStyle/>
            <a:p>
              <a:pPr algn="ctr" defTabSz="609630">
                <a:lnSpc>
                  <a:spcPts val="1440"/>
                </a:lnSpc>
              </a:pPr>
              <a:endParaRPr lang="en-IN" sz="1600" b="1" dirty="0"/>
            </a:p>
            <a:p>
              <a:pPr algn="ctr" defTabSz="609630">
                <a:lnSpc>
                  <a:spcPts val="1440"/>
                </a:lnSpc>
              </a:pPr>
              <a:r>
                <a:rPr lang="en-IN" sz="1600" b="1" dirty="0"/>
                <a:t>(10-04-2024)</a:t>
              </a:r>
            </a:p>
            <a:p>
              <a:pPr algn="ctr" defTabSz="609630">
                <a:lnSpc>
                  <a:spcPts val="1440"/>
                </a:lnSpc>
              </a:pPr>
              <a:endParaRPr lang="en-IN" sz="1600" b="1" dirty="0"/>
            </a:p>
            <a:p>
              <a:pPr marL="0" marR="0" lvl="0" indent="0" algn="ctr" defTabSz="609630" rtl="0" eaLnBrk="1" fontAlgn="auto" latinLnBrk="0" hangingPunct="1">
                <a:lnSpc>
                  <a:spcPts val="144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0A2241"/>
                  </a:solidFill>
                  <a:effectLst/>
                  <a:uLnTx/>
                  <a:uFillTx/>
                  <a:latin typeface="Inter" panose="02000503000000020004" pitchFamily="2" charset="0"/>
                  <a:ea typeface="Inter" panose="02000503000000020004" pitchFamily="2" charset="0"/>
                  <a:cs typeface="Inter" panose="02000503000000020004" pitchFamily="2" charset="0"/>
                </a:rPr>
                <a:t>Santosh K Singh</a:t>
              </a:r>
            </a:p>
            <a:p>
              <a:pPr marL="0" marR="0" lvl="0" indent="0" algn="ctr" defTabSz="609630" rtl="0" eaLnBrk="1" fontAlgn="auto" latinLnBrk="0" hangingPunct="1">
                <a:lnSpc>
                  <a:spcPts val="144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0A2241"/>
                  </a:solidFill>
                  <a:effectLst/>
                  <a:uLnTx/>
                  <a:uFillTx/>
                  <a:latin typeface="Inter" panose="02000503000000020004" pitchFamily="2" charset="0"/>
                  <a:ea typeface="Inter" panose="02000503000000020004" pitchFamily="2" charset="0"/>
                  <a:cs typeface="Inter" panose="02000503000000020004" pitchFamily="2" charset="0"/>
                </a:rPr>
                <a:t>9899866627, santoshkumar.singh@smec.com</a:t>
              </a:r>
              <a:endParaRPr kumimoji="0" lang="en-US" sz="1600" b="0" i="0" u="none" strike="noStrike" kern="1200" cap="none" spc="0" normalizeH="0" baseline="0" noProof="0" dirty="0">
                <a:ln>
                  <a:noFill/>
                </a:ln>
                <a:solidFill>
                  <a:srgbClr val="0A2241"/>
                </a:solidFill>
                <a:effectLst/>
                <a:uLnTx/>
                <a:uFillTx/>
                <a:latin typeface="Inter" panose="02000503000000020004" pitchFamily="2" charset="0"/>
                <a:ea typeface="Inter" panose="02000503000000020004" pitchFamily="2" charset="0"/>
                <a:cs typeface="Inter" panose="02000503000000020004" pitchFamily="2" charset="0"/>
              </a:endParaRPr>
            </a:p>
            <a:p>
              <a:pPr algn="ctr" defTabSz="609630">
                <a:lnSpc>
                  <a:spcPts val="1440"/>
                </a:lnSpc>
              </a:pPr>
              <a:br>
                <a:rPr lang="en-IN" sz="1600" b="1" dirty="0"/>
              </a:br>
              <a:endParaRPr lang="en-US" sz="1600" dirty="0">
                <a:solidFill>
                  <a:srgbClr val="0A2241"/>
                </a:solidFill>
                <a:latin typeface="Inter" panose="02000503000000020004" pitchFamily="2" charset="0"/>
                <a:ea typeface="Inter" panose="02000503000000020004" pitchFamily="2" charset="0"/>
                <a:cs typeface="Inter" panose="02000503000000020004" pitchFamily="2" charset="0"/>
              </a:endParaRPr>
            </a:p>
          </p:txBody>
        </p:sp>
      </p:grpSp>
      <p:pic>
        <p:nvPicPr>
          <p:cNvPr id="11" name="Picture 10">
            <a:extLst>
              <a:ext uri="{FF2B5EF4-FFF2-40B4-BE49-F238E27FC236}">
                <a16:creationId xmlns:a16="http://schemas.microsoft.com/office/drawing/2014/main" id="{09B2E373-0129-BEF2-DE19-0A01295077F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60" b="99338" l="556" r="98056">
                        <a14:foregroundMark x1="30556" y1="14570" x2="30556" y2="14570"/>
                        <a14:foregroundMark x1="49444" y1="52980" x2="49444" y2="52980"/>
                        <a14:foregroundMark x1="66389" y1="39735" x2="66389" y2="39735"/>
                        <a14:foregroundMark x1="67778" y1="60927" x2="67778" y2="60927"/>
                        <a14:foregroundMark x1="90833" y1="40397" x2="90833" y2="40397"/>
                        <a14:foregroundMark x1="93333" y1="63576" x2="93333" y2="63576"/>
                        <a14:foregroundMark x1="94444" y1="23179" x2="94444" y2="23179"/>
                        <a14:foregroundMark x1="97778" y1="23179" x2="97778" y2="23179"/>
                        <a14:foregroundMark x1="28889" y1="39073" x2="28889" y2="39073"/>
                        <a14:foregroundMark x1="3889" y1="36424" x2="3889" y2="36424"/>
                        <a14:foregroundMark x1="4444" y1="15232" x2="4444" y2="15232"/>
                        <a14:foregroundMark x1="22222" y1="10596" x2="22222" y2="10596"/>
                        <a14:foregroundMark x1="35556" y1="6623" x2="35556" y2="6623"/>
                        <a14:foregroundMark x1="30278" y1="22517" x2="30278" y2="22517"/>
                        <a14:foregroundMark x1="41667" y1="64238" x2="41667" y2="64238"/>
                        <a14:foregroundMark x1="43611" y1="64901" x2="43611" y2="64901"/>
                        <a14:foregroundMark x1="43611" y1="55629" x2="43611" y2="55629"/>
                        <a14:foregroundMark x1="44167" y1="31788" x2="44167" y2="31788"/>
                        <a14:foregroundMark x1="43889" y1="45033" x2="43889" y2="45033"/>
                        <a14:foregroundMark x1="48889" y1="31126" x2="48889" y2="31126"/>
                        <a14:foregroundMark x1="54167" y1="37748" x2="54167" y2="37748"/>
                        <a14:foregroundMark x1="61389" y1="63576" x2="61389" y2="63576"/>
                        <a14:foregroundMark x1="60833" y1="53642" x2="60833" y2="53642"/>
                        <a14:foregroundMark x1="61667" y1="39073" x2="61667" y2="39073"/>
                        <a14:foregroundMark x1="63056" y1="33113" x2="63056" y2="33113"/>
                        <a14:foregroundMark x1="78333" y1="58278" x2="78333" y2="58278"/>
                        <a14:foregroundMark x1="78333" y1="45695" x2="78333" y2="45695"/>
                        <a14:foregroundMark x1="86944" y1="39735" x2="86944" y2="39735"/>
                        <a14:foregroundMark x1="85000" y1="47020" x2="85000" y2="47020"/>
                        <a14:foregroundMark x1="86667" y1="58940" x2="86667" y2="58940"/>
                        <a14:foregroundMark x1="86111" y1="64238" x2="86111" y2="64238"/>
                        <a14:foregroundMark x1="92222" y1="74834" x2="92222" y2="74834"/>
                        <a14:foregroundMark x1="95000" y1="77483" x2="95000" y2="77483"/>
                        <a14:foregroundMark x1="98333" y1="78808" x2="98333" y2="78808"/>
                        <a14:foregroundMark x1="97778" y1="83444" x2="97778" y2="83444"/>
                        <a14:foregroundMark x1="88333" y1="86093" x2="88333" y2="86093"/>
                        <a14:foregroundMark x1="90556" y1="90728" x2="2778" y2="92053"/>
                        <a14:foregroundMark x1="1111" y1="84768" x2="76944" y2="76821"/>
                        <a14:foregroundMark x1="76944" y1="76821" x2="92500" y2="78146"/>
                        <a14:foregroundMark x1="92222" y1="80132" x2="52500" y2="90728"/>
                        <a14:foregroundMark x1="65833" y1="83444" x2="51111" y2="83444"/>
                        <a14:foregroundMark x1="43611" y1="94702" x2="14167" y2="98675"/>
                        <a14:foregroundMark x1="14167" y1="98675" x2="1389" y2="89404"/>
                        <a14:foregroundMark x1="3333" y1="94040" x2="7500" y2="97351"/>
                        <a14:foregroundMark x1="2778" y1="97351" x2="1667" y2="96689"/>
                        <a14:foregroundMark x1="46944" y1="99338" x2="98333" y2="88079"/>
                        <a14:foregroundMark x1="50000" y1="51656" x2="50000" y2="51656"/>
                        <a14:foregroundMark x1="50000" y1="47682" x2="50000" y2="47682"/>
                        <a14:foregroundMark x1="50000" y1="41722" x2="50000" y2="41722"/>
                        <a14:foregroundMark x1="51667" y1="42384" x2="51944" y2="51656"/>
                        <a14:foregroundMark x1="49167" y1="42384" x2="49167" y2="56954"/>
                        <a14:foregroundMark x1="45833" y1="38411" x2="91111" y2="52318"/>
                        <a14:foregroundMark x1="93333" y1="31788" x2="34722" y2="46358"/>
                        <a14:foregroundMark x1="34722" y1="46358" x2="34722" y2="47020"/>
                        <a14:foregroundMark x1="66667" y1="35099" x2="15000" y2="30464"/>
                        <a14:foregroundMark x1="28889" y1="13245" x2="13056" y2="15232"/>
                        <a14:foregroundMark x1="10000" y1="17219" x2="20556" y2="10596"/>
                        <a14:foregroundMark x1="4444" y1="17219" x2="4444" y2="17219"/>
                        <a14:foregroundMark x1="9167" y1="13907" x2="9167" y2="13907"/>
                        <a14:foregroundMark x1="5278" y1="17219" x2="5278" y2="17219"/>
                        <a14:foregroundMark x1="3333" y1="17881" x2="3333" y2="17881"/>
                        <a14:foregroundMark x1="29722" y1="5960" x2="29722" y2="5960"/>
                      </a14:backgroundRemoval>
                    </a14:imgEffect>
                  </a14:imgLayer>
                </a14:imgProps>
              </a:ext>
              <a:ext uri="{28A0092B-C50C-407E-A947-70E740481C1C}">
                <a14:useLocalDpi xmlns:a14="http://schemas.microsoft.com/office/drawing/2010/main" val="0"/>
              </a:ext>
            </a:extLst>
          </a:blip>
          <a:stretch>
            <a:fillRect/>
          </a:stretch>
        </p:blipFill>
        <p:spPr>
          <a:xfrm>
            <a:off x="357344" y="5131957"/>
            <a:ext cx="1749277" cy="733663"/>
          </a:xfrm>
          <a:prstGeom prst="rect">
            <a:avLst/>
          </a:prstGeom>
        </p:spPr>
      </p:pic>
      <p:pic>
        <p:nvPicPr>
          <p:cNvPr id="4" name="Picture 3">
            <a:extLst>
              <a:ext uri="{FF2B5EF4-FFF2-40B4-BE49-F238E27FC236}">
                <a16:creationId xmlns:a16="http://schemas.microsoft.com/office/drawing/2014/main" id="{4B3C8281-F104-6B2F-4B37-3E674A3CD43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803" y="5949292"/>
            <a:ext cx="882744" cy="863239"/>
          </a:xfrm>
          <a:prstGeom prst="rect">
            <a:avLst/>
          </a:prstGeom>
          <a:noFill/>
          <a:ln>
            <a:noFill/>
          </a:ln>
        </p:spPr>
      </p:pic>
      <p:sp>
        <p:nvSpPr>
          <p:cNvPr id="6" name="TextBox 5">
            <a:extLst>
              <a:ext uri="{FF2B5EF4-FFF2-40B4-BE49-F238E27FC236}">
                <a16:creationId xmlns:a16="http://schemas.microsoft.com/office/drawing/2014/main" id="{CEFD6348-5270-F895-213D-2FDA5431D9D0}"/>
              </a:ext>
            </a:extLst>
          </p:cNvPr>
          <p:cNvSpPr txBox="1"/>
          <p:nvPr/>
        </p:nvSpPr>
        <p:spPr>
          <a:xfrm>
            <a:off x="-118783" y="3032573"/>
            <a:ext cx="6333565" cy="830997"/>
          </a:xfrm>
          <a:prstGeom prst="rect">
            <a:avLst/>
          </a:prstGeom>
          <a:noFill/>
        </p:spPr>
        <p:txBody>
          <a:bodyPr wrap="square">
            <a:spAutoFit/>
          </a:bodyPr>
          <a:lstStyle/>
          <a:p>
            <a:pPr algn="ctr"/>
            <a:r>
              <a:rPr lang="en-IN" sz="2400" b="1" dirty="0">
                <a:solidFill>
                  <a:srgbClr val="0070C0"/>
                </a:solidFill>
              </a:rPr>
              <a:t>Important aspects of procurement and contract                    management</a:t>
            </a:r>
            <a:endParaRPr lang="en-IN"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18688" cy="843534"/>
          </a:xfrm>
        </p:spPr>
        <p:txBody>
          <a:bodyPr>
            <a:normAutofit/>
          </a:bodyPr>
          <a:lstStyle/>
          <a:p>
            <a:pPr algn="ctr"/>
            <a:r>
              <a:rPr lang="en-IN" sz="2500" b="1" dirty="0">
                <a:solidFill>
                  <a:srgbClr val="C45911"/>
                </a:solidFill>
                <a:latin typeface="TimesNewRomanPS-BoldMT"/>
              </a:rPr>
              <a:t>Uploading of bid document on procurement portal</a:t>
            </a:r>
            <a:endParaRPr lang="en-US" sz="2500" b="1" dirty="0">
              <a:solidFill>
                <a:srgbClr val="C45911"/>
              </a:solidFill>
              <a:latin typeface="TimesNewRomanPS-BoldMT"/>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109" y="1428750"/>
            <a:ext cx="9887091" cy="5352241"/>
          </a:xfrm>
        </p:spPr>
      </p:pic>
      <p:sp>
        <p:nvSpPr>
          <p:cNvPr id="9" name="Oval 8"/>
          <p:cNvSpPr/>
          <p:nvPr/>
        </p:nvSpPr>
        <p:spPr>
          <a:xfrm>
            <a:off x="4025463" y="6386853"/>
            <a:ext cx="1722067" cy="383628"/>
          </a:xfrm>
          <a:prstGeom prst="ellipse">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8686800" y="6386853"/>
            <a:ext cx="1722067" cy="383628"/>
          </a:xfrm>
          <a:prstGeom prst="ellipse">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4025463" y="5602197"/>
            <a:ext cx="1722067" cy="383628"/>
          </a:xfrm>
          <a:prstGeom prst="ellipse">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2BB58065-A8FB-2E3D-9570-B0A520367C92}"/>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941F155F-09F2-74A1-8397-86731B7576F6}"/>
                </a:ext>
              </a:extLst>
            </p:cNvPr>
            <p:cNvGrpSpPr/>
            <p:nvPr/>
          </p:nvGrpSpPr>
          <p:grpSpPr>
            <a:xfrm>
              <a:off x="11383373" y="173513"/>
              <a:ext cx="841269" cy="5911088"/>
              <a:chOff x="11350731" y="0"/>
              <a:chExt cx="841269" cy="5911088"/>
            </a:xfrm>
          </p:grpSpPr>
          <p:grpSp>
            <p:nvGrpSpPr>
              <p:cNvPr id="13" name="Group 12">
                <a:extLst>
                  <a:ext uri="{FF2B5EF4-FFF2-40B4-BE49-F238E27FC236}">
                    <a16:creationId xmlns:a16="http://schemas.microsoft.com/office/drawing/2014/main" id="{1527ACA3-4B28-CEE3-37A6-F39EB1395433}"/>
                  </a:ext>
                </a:extLst>
              </p:cNvPr>
              <p:cNvGrpSpPr/>
              <p:nvPr/>
            </p:nvGrpSpPr>
            <p:grpSpPr>
              <a:xfrm>
                <a:off x="11350731" y="0"/>
                <a:ext cx="841269" cy="5911088"/>
                <a:chOff x="11350731" y="0"/>
                <a:chExt cx="841269" cy="5911088"/>
              </a:xfrm>
            </p:grpSpPr>
            <p:sp>
              <p:nvSpPr>
                <p:cNvPr id="15" name="AutoShape 5">
                  <a:extLst>
                    <a:ext uri="{FF2B5EF4-FFF2-40B4-BE49-F238E27FC236}">
                      <a16:creationId xmlns:a16="http://schemas.microsoft.com/office/drawing/2014/main" id="{665FF23C-EED9-8F1B-C5FA-267DE0D7FFA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6" name="TextBox 15">
                  <a:extLst>
                    <a:ext uri="{FF2B5EF4-FFF2-40B4-BE49-F238E27FC236}">
                      <a16:creationId xmlns:a16="http://schemas.microsoft.com/office/drawing/2014/main" id="{50FD9F0A-8E30-2AC5-DC03-CA03C7174B74}"/>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4" name="Picture 13">
                <a:extLst>
                  <a:ext uri="{FF2B5EF4-FFF2-40B4-BE49-F238E27FC236}">
                    <a16:creationId xmlns:a16="http://schemas.microsoft.com/office/drawing/2014/main" id="{5C33528D-932B-7B3E-7D29-DB44FFCEC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839A6EA4-35CD-77CF-2C4F-3E3A337E4F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12" name="Picture 11">
              <a:extLst>
                <a:ext uri="{FF2B5EF4-FFF2-40B4-BE49-F238E27FC236}">
                  <a16:creationId xmlns:a16="http://schemas.microsoft.com/office/drawing/2014/main" id="{E84C66AA-5A49-2FE9-F95E-EE5DE3CDD1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46291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41416"/>
            <a:ext cx="9552432" cy="593344"/>
          </a:xfrm>
        </p:spPr>
        <p:txBody>
          <a:bodyPr>
            <a:normAutofit fontScale="90000"/>
          </a:bodyPr>
          <a:lstStyle/>
          <a:p>
            <a:pPr algn="ctr"/>
            <a:r>
              <a:rPr lang="en-IN" sz="2500" b="1" dirty="0">
                <a:solidFill>
                  <a:srgbClr val="C45911"/>
                </a:solidFill>
                <a:latin typeface="TimesNewRomanPS-BoldMT"/>
              </a:rPr>
              <a:t>PRACTICAL SIGNIFICANCE OF BID SUBMISSION START DATE</a:t>
            </a:r>
            <a:endParaRPr lang="en-US" sz="2500" b="1" dirty="0">
              <a:solidFill>
                <a:srgbClr val="C45911"/>
              </a:solidFill>
              <a:latin typeface="TimesNewRomanPS-BoldMT"/>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8" y="1590263"/>
            <a:ext cx="9720073" cy="502668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sz="2800" dirty="0">
                <a:solidFill>
                  <a:srgbClr val="000000"/>
                </a:solidFill>
                <a:latin typeface="Times New Roman" panose="02020603050405020304" pitchFamily="18" charset="0"/>
              </a:rPr>
              <a:t>Strictly speaking issue of </a:t>
            </a:r>
            <a:r>
              <a:rPr lang="en-US" sz="2800" dirty="0">
                <a:solidFill>
                  <a:srgbClr val="FF0000"/>
                </a:solidFill>
                <a:latin typeface="Times New Roman" panose="02020603050405020304" pitchFamily="18" charset="0"/>
              </a:rPr>
              <a:t>amendments after bid submission start date is not advisable</a:t>
            </a:r>
          </a:p>
          <a:p>
            <a:pPr lvl="0" algn="just">
              <a:lnSpc>
                <a:spcPct val="100000"/>
              </a:lnSpc>
              <a:spcBef>
                <a:spcPts val="0"/>
              </a:spcBef>
              <a:spcAft>
                <a:spcPts val="0"/>
              </a:spcAft>
              <a:buClr>
                <a:srgbClr val="1CADE4"/>
              </a:buClr>
              <a:buFont typeface="Arial" panose="020B0604020202020204" pitchFamily="34" charset="0"/>
              <a:buChar char="•"/>
            </a:pPr>
            <a:r>
              <a:rPr lang="en-US" sz="2800" dirty="0">
                <a:solidFill>
                  <a:srgbClr val="000000"/>
                </a:solidFill>
                <a:latin typeface="Times New Roman" panose="02020603050405020304" pitchFamily="18" charset="0"/>
              </a:rPr>
              <a:t>The system allows issue corrigendum's (Other than revised BOQ) during the period between bid submission start and end dates.</a:t>
            </a:r>
          </a:p>
          <a:p>
            <a:pPr lvl="0" algn="just">
              <a:lnSpc>
                <a:spcPct val="100000"/>
              </a:lnSpc>
              <a:spcBef>
                <a:spcPts val="0"/>
              </a:spcBef>
              <a:spcAft>
                <a:spcPts val="0"/>
              </a:spcAft>
              <a:buClr>
                <a:srgbClr val="1CADE4"/>
              </a:buClr>
              <a:buFont typeface="Arial" panose="020B0604020202020204" pitchFamily="34" charset="0"/>
              <a:buChar char="•"/>
            </a:pPr>
            <a:r>
              <a:rPr lang="en-US" sz="2800" dirty="0">
                <a:solidFill>
                  <a:srgbClr val="000000"/>
                </a:solidFill>
                <a:latin typeface="Times New Roman" panose="02020603050405020304" pitchFamily="18" charset="0"/>
              </a:rPr>
              <a:t>Issue of amendments between these days is aimed to issue </a:t>
            </a:r>
            <a:r>
              <a:rPr lang="en-US" sz="2800" b="1" dirty="0">
                <a:solidFill>
                  <a:srgbClr val="FF0000"/>
                </a:solidFill>
                <a:latin typeface="Times New Roman" panose="02020603050405020304" pitchFamily="18" charset="0"/>
              </a:rPr>
              <a:t>minor corrections</a:t>
            </a:r>
            <a:r>
              <a:rPr lang="en-US" sz="2800" dirty="0">
                <a:solidFill>
                  <a:srgbClr val="000000"/>
                </a:solidFill>
                <a:latin typeface="Times New Roman" panose="02020603050405020304" pitchFamily="18" charset="0"/>
              </a:rPr>
              <a:t> having no financial effect. Issue of </a:t>
            </a:r>
            <a:r>
              <a:rPr lang="en-US" sz="2800" b="1" dirty="0">
                <a:solidFill>
                  <a:srgbClr val="FF0000"/>
                </a:solidFill>
                <a:latin typeface="Times New Roman" panose="02020603050405020304" pitchFamily="18" charset="0"/>
              </a:rPr>
              <a:t>amendments having financial effect</a:t>
            </a:r>
            <a:r>
              <a:rPr lang="en-US" sz="2800" dirty="0">
                <a:solidFill>
                  <a:srgbClr val="000000"/>
                </a:solidFill>
                <a:latin typeface="Times New Roman" panose="02020603050405020304" pitchFamily="18" charset="0"/>
              </a:rPr>
              <a:t> such as change in makes and specifications </a:t>
            </a:r>
            <a:r>
              <a:rPr lang="en-US" sz="2800" b="1" dirty="0">
                <a:solidFill>
                  <a:srgbClr val="FF0000"/>
                </a:solidFill>
                <a:latin typeface="Times New Roman" panose="02020603050405020304" pitchFamily="18" charset="0"/>
              </a:rPr>
              <a:t>must be avoided.</a:t>
            </a:r>
          </a:p>
          <a:p>
            <a:pPr lvl="0" algn="just">
              <a:lnSpc>
                <a:spcPct val="100000"/>
              </a:lnSpc>
              <a:spcBef>
                <a:spcPts val="0"/>
              </a:spcBef>
              <a:spcAft>
                <a:spcPts val="0"/>
              </a:spcAft>
              <a:buClr>
                <a:srgbClr val="1CADE4"/>
              </a:buClr>
              <a:buFont typeface="Arial" panose="020B0604020202020204" pitchFamily="34" charset="0"/>
              <a:buChar char="•"/>
            </a:pPr>
            <a:r>
              <a:rPr lang="en-US" sz="2800" dirty="0">
                <a:solidFill>
                  <a:srgbClr val="000000"/>
                </a:solidFill>
                <a:latin typeface="Times New Roman" panose="02020603050405020304" pitchFamily="18" charset="0"/>
              </a:rPr>
              <a:t>Generally minimum time allowed between bid submission start date and bid submission end date is </a:t>
            </a:r>
            <a:r>
              <a:rPr lang="en-US" sz="2800" b="1" dirty="0">
                <a:solidFill>
                  <a:srgbClr val="FF0000"/>
                </a:solidFill>
                <a:latin typeface="Times New Roman" panose="02020603050405020304" pitchFamily="18" charset="0"/>
              </a:rPr>
              <a:t>five days </a:t>
            </a:r>
            <a:r>
              <a:rPr lang="en-US" sz="2800" dirty="0">
                <a:solidFill>
                  <a:srgbClr val="000000"/>
                </a:solidFill>
                <a:latin typeface="Times New Roman" panose="02020603050405020304" pitchFamily="18" charset="0"/>
              </a:rPr>
              <a:t>in portals</a:t>
            </a:r>
          </a:p>
          <a:p>
            <a:pPr lvl="0" algn="just">
              <a:lnSpc>
                <a:spcPct val="100000"/>
              </a:lnSpc>
              <a:spcBef>
                <a:spcPts val="0"/>
              </a:spcBef>
              <a:spcAft>
                <a:spcPts val="0"/>
              </a:spcAft>
              <a:buClr>
                <a:srgbClr val="1CADE4"/>
              </a:buClr>
              <a:buFont typeface="Arial" panose="020B0604020202020204" pitchFamily="34" charset="0"/>
              <a:buChar char="•"/>
            </a:pPr>
            <a:r>
              <a:rPr lang="en-US" sz="2800" b="1" dirty="0">
                <a:solidFill>
                  <a:srgbClr val="FF0000"/>
                </a:solidFill>
                <a:latin typeface="Times New Roman" panose="02020603050405020304" pitchFamily="18" charset="0"/>
              </a:rPr>
              <a:t>BOQ cannot be revised </a:t>
            </a:r>
            <a:r>
              <a:rPr lang="en-US" sz="2800" dirty="0">
                <a:solidFill>
                  <a:srgbClr val="000000"/>
                </a:solidFill>
                <a:latin typeface="Times New Roman" panose="02020603050405020304" pitchFamily="18" charset="0"/>
              </a:rPr>
              <a:t>if bid submission start date has already commenced.</a:t>
            </a:r>
          </a:p>
          <a:p>
            <a:pPr lvl="0" algn="just">
              <a:lnSpc>
                <a:spcPct val="100000"/>
              </a:lnSpc>
              <a:spcBef>
                <a:spcPts val="0"/>
              </a:spcBef>
              <a:spcAft>
                <a:spcPts val="0"/>
              </a:spcAft>
              <a:buClr>
                <a:srgbClr val="1CADE4"/>
              </a:buClr>
              <a:buFont typeface="Arial" panose="020B0604020202020204" pitchFamily="34" charset="0"/>
              <a:buChar char="•"/>
            </a:pPr>
            <a:endParaRPr lang="en-US" sz="2800" dirty="0">
              <a:solidFill>
                <a:srgbClr val="000000"/>
              </a:solidFill>
              <a:latin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82609E4C-BBBE-87F0-68A6-E0952913AF0B}"/>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CC1DE1CF-EC74-B078-05E9-3456804B6F98}"/>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054B39EB-DE10-BD41-8E2E-B2A4DC37DA25}"/>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A3423ABC-282A-C701-8413-8D23D8C5618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8B952868-B303-CEEE-94DD-8D067656A68D}"/>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297A29AB-84E5-93E9-0617-9250EF90A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4860D10D-66CF-5587-4882-8E39371E15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0A3085B2-8565-605A-BC16-E2DB7B13C6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7533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18686"/>
            <a:ext cx="9720072" cy="843534"/>
          </a:xfrm>
        </p:spPr>
        <p:txBody>
          <a:bodyPr>
            <a:noAutofit/>
          </a:bodyPr>
          <a:lstStyle/>
          <a:p>
            <a:pPr algn="ctr"/>
            <a:r>
              <a:rPr lang="en-US" sz="4000" b="1" cap="none" spc="0" dirty="0">
                <a:solidFill>
                  <a:srgbClr val="073E87"/>
                </a:solidFill>
                <a:latin typeface="Times New Roman" panose="02020603050405020304" pitchFamily="18" charset="0"/>
                <a:ea typeface="MS PGothic" pitchFamily="34" charset="-128"/>
                <a:cs typeface="Times New Roman" panose="02020603050405020304" pitchFamily="18" charset="0"/>
              </a:rPr>
              <a:t>SELECTION AND PRAPARATION OF BIDDING DOCUMENT</a:t>
            </a:r>
            <a:endParaRPr lang="en-US" sz="40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840453"/>
            <a:ext cx="9720073" cy="4688572"/>
          </a:xfrm>
        </p:spPr>
        <p:txBody>
          <a:bodyPr>
            <a:noAutofit/>
          </a:bodyPr>
          <a:lstStyle/>
          <a:p>
            <a:pPr marL="303213" lvl="1" indent="0" algn="just" fontAlgn="base">
              <a:lnSpc>
                <a:spcPct val="100000"/>
              </a:lnSpc>
              <a:spcBef>
                <a:spcPct val="20000"/>
              </a:spcBef>
              <a:spcAft>
                <a:spcPct val="0"/>
              </a:spcAft>
              <a:buClr>
                <a:srgbClr val="31B6FD"/>
              </a:buClr>
              <a:buSzPct val="100000"/>
              <a:buNone/>
            </a:pPr>
            <a:endParaRPr lang="en-US" altLang="en-US" sz="2400" b="1" dirty="0">
              <a:latin typeface="Times New Roman" panose="02020603050405020304" pitchFamily="18" charset="0"/>
              <a:ea typeface="MS PGothic" pitchFamily="34" charset="-128"/>
              <a:cs typeface="Times New Roman" panose="02020603050405020304" pitchFamily="18" charset="0"/>
            </a:endParaRPr>
          </a:p>
          <a:p>
            <a:pPr marL="303213" lvl="1" indent="0" algn="just" fontAlgn="base">
              <a:lnSpc>
                <a:spcPct val="100000"/>
              </a:lnSpc>
              <a:spcBef>
                <a:spcPct val="20000"/>
              </a:spcBef>
              <a:spcAft>
                <a:spcPct val="0"/>
              </a:spcAft>
              <a:buClr>
                <a:srgbClr val="31B6FD"/>
              </a:buClr>
              <a:buSzPct val="100000"/>
              <a:buNone/>
            </a:pPr>
            <a:endParaRPr lang="en-US" altLang="en-US" sz="2400" b="1" dirty="0">
              <a:latin typeface="Times New Roman" panose="02020603050405020304" pitchFamily="18" charset="0"/>
              <a:ea typeface="MS PGothic" pitchFamily="34" charset="-128"/>
              <a:cs typeface="Times New Roman" panose="02020603050405020304" pitchFamily="18" charset="0"/>
            </a:endParaRPr>
          </a:p>
          <a:p>
            <a:pPr marL="760413" lvl="1" indent="-457200" algn="just" fontAlgn="base">
              <a:lnSpc>
                <a:spcPct val="100000"/>
              </a:lnSpc>
              <a:spcBef>
                <a:spcPct val="20000"/>
              </a:spcBef>
              <a:spcAft>
                <a:spcPct val="0"/>
              </a:spcAft>
              <a:buClr>
                <a:srgbClr val="31B6FD"/>
              </a:buClr>
              <a:buSzPct val="100000"/>
              <a:buAutoNum type="arabicPeriod"/>
            </a:pPr>
            <a:r>
              <a:rPr lang="en-US" altLang="en-US" sz="2400" b="1" dirty="0">
                <a:latin typeface="Times New Roman" panose="02020603050405020304" pitchFamily="18" charset="0"/>
                <a:ea typeface="MS PGothic" pitchFamily="34" charset="-128"/>
                <a:cs typeface="Times New Roman" panose="02020603050405020304" pitchFamily="18" charset="0"/>
              </a:rPr>
              <a:t>Selection of appropriate bidding document </a:t>
            </a:r>
          </a:p>
          <a:p>
            <a:pPr marL="760413" lvl="1" indent="-457200" algn="just" fontAlgn="base">
              <a:lnSpc>
                <a:spcPct val="100000"/>
              </a:lnSpc>
              <a:spcBef>
                <a:spcPct val="20000"/>
              </a:spcBef>
              <a:spcAft>
                <a:spcPct val="0"/>
              </a:spcAft>
              <a:buClr>
                <a:srgbClr val="31B6FD"/>
              </a:buClr>
              <a:buSzPct val="100000"/>
              <a:buAutoNum type="arabicPeriod"/>
            </a:pPr>
            <a:r>
              <a:rPr lang="en-US" altLang="en-US" sz="2400" b="1" dirty="0">
                <a:latin typeface="Times New Roman" panose="02020603050405020304" pitchFamily="18" charset="0"/>
                <a:ea typeface="MS PGothic" pitchFamily="34" charset="-128"/>
                <a:cs typeface="Times New Roman" panose="02020603050405020304" pitchFamily="18" charset="0"/>
              </a:rPr>
              <a:t>Filling of Bid Data Sheet</a:t>
            </a:r>
          </a:p>
          <a:p>
            <a:pPr marL="760413" lvl="1" indent="-457200" algn="just" fontAlgn="base">
              <a:lnSpc>
                <a:spcPct val="100000"/>
              </a:lnSpc>
              <a:spcBef>
                <a:spcPct val="20000"/>
              </a:spcBef>
              <a:spcAft>
                <a:spcPct val="0"/>
              </a:spcAft>
              <a:buClr>
                <a:srgbClr val="31B6FD"/>
              </a:buClr>
              <a:buSzPct val="100000"/>
              <a:buAutoNum type="arabicPeriod"/>
            </a:pPr>
            <a:r>
              <a:rPr lang="en-US" altLang="en-US" sz="2400" b="1" dirty="0">
                <a:latin typeface="Times New Roman" panose="02020603050405020304" pitchFamily="18" charset="0"/>
                <a:ea typeface="MS PGothic" pitchFamily="34" charset="-128"/>
                <a:cs typeface="Times New Roman" panose="02020603050405020304" pitchFamily="18" charset="0"/>
              </a:rPr>
              <a:t>Filling of Special Conditions of Contract</a:t>
            </a:r>
          </a:p>
          <a:p>
            <a:pPr marL="760413" lvl="1" indent="-457200" algn="just" fontAlgn="base">
              <a:lnSpc>
                <a:spcPct val="100000"/>
              </a:lnSpc>
              <a:spcBef>
                <a:spcPct val="20000"/>
              </a:spcBef>
              <a:spcAft>
                <a:spcPct val="0"/>
              </a:spcAft>
              <a:buClr>
                <a:srgbClr val="31B6FD"/>
              </a:buClr>
              <a:buSzPct val="100000"/>
              <a:buAutoNum type="arabicPeriod"/>
            </a:pPr>
            <a:r>
              <a:rPr lang="en-US" altLang="en-US" sz="2400" b="1" dirty="0">
                <a:latin typeface="Times New Roman" panose="02020603050405020304" pitchFamily="18" charset="0"/>
                <a:ea typeface="MS PGothic" pitchFamily="34" charset="-128"/>
                <a:cs typeface="Times New Roman" panose="02020603050405020304" pitchFamily="18" charset="0"/>
              </a:rPr>
              <a:t>Preparation of BOQ</a:t>
            </a:r>
          </a:p>
          <a:p>
            <a:pPr marL="760413" lvl="1" indent="-457200" algn="just" fontAlgn="base">
              <a:lnSpc>
                <a:spcPct val="100000"/>
              </a:lnSpc>
              <a:spcBef>
                <a:spcPct val="20000"/>
              </a:spcBef>
              <a:spcAft>
                <a:spcPct val="0"/>
              </a:spcAft>
              <a:buClr>
                <a:srgbClr val="31B6FD"/>
              </a:buClr>
              <a:buSzPct val="100000"/>
              <a:buAutoNum type="arabicPeriod"/>
            </a:pPr>
            <a:r>
              <a:rPr lang="en-US" altLang="en-US" sz="2400" b="1" dirty="0">
                <a:latin typeface="Times New Roman" panose="02020603050405020304" pitchFamily="18" charset="0"/>
                <a:ea typeface="MS PGothic" pitchFamily="34" charset="-128"/>
                <a:cs typeface="Times New Roman" panose="02020603050405020304" pitchFamily="18" charset="0"/>
              </a:rPr>
              <a:t>Preparation of </a:t>
            </a:r>
            <a:r>
              <a:rPr lang="en-US" altLang="en-US" sz="2400" b="1" dirty="0" err="1">
                <a:latin typeface="Times New Roman" panose="02020603050405020304" pitchFamily="18" charset="0"/>
                <a:ea typeface="MS PGothic" pitchFamily="34" charset="-128"/>
                <a:cs typeface="Times New Roman" panose="02020603050405020304" pitchFamily="18" charset="0"/>
              </a:rPr>
              <a:t>ToR</a:t>
            </a:r>
            <a:endParaRPr lang="en-US" altLang="en-US" sz="2400" b="1" dirty="0">
              <a:latin typeface="Times New Roman" panose="02020603050405020304" pitchFamily="18" charset="0"/>
              <a:ea typeface="MS PGothic" pitchFamily="34" charset="-128"/>
              <a:cs typeface="Times New Roman" panose="02020603050405020304" pitchFamily="18" charset="0"/>
            </a:endParaRPr>
          </a:p>
          <a:p>
            <a:pPr marL="760413" lvl="1" indent="-457200" algn="just" fontAlgn="base">
              <a:lnSpc>
                <a:spcPct val="100000"/>
              </a:lnSpc>
              <a:spcBef>
                <a:spcPct val="20000"/>
              </a:spcBef>
              <a:spcAft>
                <a:spcPct val="0"/>
              </a:spcAft>
              <a:buClr>
                <a:srgbClr val="31B6FD"/>
              </a:buClr>
              <a:buSzPct val="100000"/>
              <a:buAutoNum type="arabicPeriod"/>
            </a:pPr>
            <a:r>
              <a:rPr lang="en-US" altLang="en-US" sz="2400" b="1" dirty="0">
                <a:latin typeface="Times New Roman" panose="02020603050405020304" pitchFamily="18" charset="0"/>
                <a:ea typeface="MS PGothic" pitchFamily="34" charset="-128"/>
                <a:cs typeface="Times New Roman" panose="02020603050405020304" pitchFamily="18" charset="0"/>
              </a:rPr>
              <a:t>Preparation of Drawings</a:t>
            </a:r>
          </a:p>
          <a:p>
            <a:pPr marL="760413" lvl="1" indent="-457200" algn="just" fontAlgn="base">
              <a:lnSpc>
                <a:spcPct val="100000"/>
              </a:lnSpc>
              <a:spcBef>
                <a:spcPct val="20000"/>
              </a:spcBef>
              <a:spcAft>
                <a:spcPct val="0"/>
              </a:spcAft>
              <a:buClr>
                <a:srgbClr val="31B6FD"/>
              </a:buClr>
              <a:buSzPct val="100000"/>
              <a:buAutoNum type="arabicPeriod"/>
            </a:pPr>
            <a:r>
              <a:rPr lang="en-US" altLang="en-US" sz="2400" b="1" dirty="0">
                <a:latin typeface="Times New Roman" panose="02020603050405020304" pitchFamily="18" charset="0"/>
                <a:ea typeface="MS PGothic" pitchFamily="34" charset="-128"/>
                <a:cs typeface="Times New Roman" panose="02020603050405020304" pitchFamily="18" charset="0"/>
              </a:rPr>
              <a:t>Preparation of Specifications</a:t>
            </a: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9E9AD31D-C1CE-4BF9-F756-26020A345BA7}"/>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45AF1482-01EA-6696-B09E-5F05441FCAA4}"/>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FC5976D-C9E5-B6C5-363A-3E40B5D212C0}"/>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B752B2CF-CF83-71CC-840E-444D7C92216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D9483E18-40DA-9B2A-88DD-42877F42F1D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0E502082-33CE-1586-FF3D-C21989762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D4CB6600-BC26-4A0D-CEC5-030C4C6169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981D1908-17B2-2F05-B4BF-2BD1E74829E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1407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92992"/>
            <a:ext cx="9720072" cy="843534"/>
          </a:xfrm>
        </p:spPr>
        <p:txBody>
          <a:bodyPr>
            <a:normAutofit fontScale="90000"/>
          </a:bodyPr>
          <a:lstStyle/>
          <a:p>
            <a:pPr algn="ctr"/>
            <a:r>
              <a:rPr lang="en-US" sz="3600" b="1" cap="none" spc="0" dirty="0">
                <a:solidFill>
                  <a:srgbClr val="073E87"/>
                </a:solidFill>
                <a:latin typeface="Times New Roman" panose="02020603050405020304" pitchFamily="18" charset="0"/>
                <a:ea typeface="MS PGothic" pitchFamily="34" charset="-128"/>
                <a:cs typeface="Times New Roman" panose="02020603050405020304" pitchFamily="18" charset="0"/>
              </a:rPr>
              <a:t>ADVERTISEMENT AND PUBLICATION OF BID</a:t>
            </a:r>
            <a:endParaRPr lang="en-US" sz="32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840453"/>
            <a:ext cx="9720073" cy="4688572"/>
          </a:xfrm>
        </p:spPr>
        <p:txBody>
          <a:bodyPr>
            <a:noAutofit/>
          </a:bodyPr>
          <a:lstStyle/>
          <a:p>
            <a:pPr marL="0" indent="0" algn="just">
              <a:buNone/>
            </a:pPr>
            <a:r>
              <a:rPr lang="en-IN" sz="2400" dirty="0">
                <a:solidFill>
                  <a:srgbClr val="000000"/>
                </a:solidFill>
                <a:latin typeface="Calibri" panose="020F0502020204030204" pitchFamily="34" charset="0"/>
              </a:rPr>
              <a:t>1.	</a:t>
            </a:r>
            <a:r>
              <a:rPr lang="en-US" sz="2400" dirty="0">
                <a:solidFill>
                  <a:srgbClr val="000000"/>
                </a:solidFill>
                <a:latin typeface="Calibri" panose="020F0502020204030204" pitchFamily="34" charset="0"/>
              </a:rPr>
              <a:t>Publication of advertisement or </a:t>
            </a:r>
            <a:r>
              <a:rPr lang="en-US" sz="2400" b="1" dirty="0">
                <a:solidFill>
                  <a:srgbClr val="FF0000"/>
                </a:solidFill>
                <a:latin typeface="Calibri" panose="020F0502020204030204" pitchFamily="34" charset="0"/>
              </a:rPr>
              <a:t>abridged version </a:t>
            </a:r>
            <a:r>
              <a:rPr lang="en-US" sz="2400" dirty="0">
                <a:solidFill>
                  <a:srgbClr val="000000"/>
                </a:solidFill>
                <a:latin typeface="Calibri" panose="020F0502020204030204" pitchFamily="34" charset="0"/>
              </a:rPr>
              <a:t>in at least  </a:t>
            </a:r>
            <a:r>
              <a:rPr lang="en-US" sz="2400" b="1" dirty="0">
                <a:solidFill>
                  <a:srgbClr val="FF0000"/>
                </a:solidFill>
                <a:latin typeface="Calibri" panose="020F0502020204030204" pitchFamily="34" charset="0"/>
              </a:rPr>
              <a:t>one English national newspaper (All editions) </a:t>
            </a:r>
            <a:r>
              <a:rPr lang="en-US" sz="2400" dirty="0">
                <a:solidFill>
                  <a:srgbClr val="000000"/>
                </a:solidFill>
                <a:latin typeface="Calibri" panose="020F0502020204030204" pitchFamily="34" charset="0"/>
              </a:rPr>
              <a:t>having wide circulation in the country and </a:t>
            </a:r>
            <a:r>
              <a:rPr lang="en-US" sz="2400" b="1" dirty="0">
                <a:solidFill>
                  <a:srgbClr val="FF0000"/>
                </a:solidFill>
                <a:latin typeface="Calibri" panose="020F0502020204030204" pitchFamily="34" charset="0"/>
              </a:rPr>
              <a:t>one regional language daily</a:t>
            </a:r>
            <a:r>
              <a:rPr lang="en-US" sz="2400" dirty="0">
                <a:solidFill>
                  <a:srgbClr val="000000"/>
                </a:solidFill>
                <a:latin typeface="Calibri" panose="020F0502020204030204" pitchFamily="34" charset="0"/>
              </a:rPr>
              <a:t>. </a:t>
            </a:r>
          </a:p>
          <a:p>
            <a:pPr algn="just"/>
            <a:r>
              <a:rPr lang="en-US" sz="2400" dirty="0">
                <a:solidFill>
                  <a:srgbClr val="000000"/>
                </a:solidFill>
                <a:latin typeface="Calibri" panose="020F0502020204030204" pitchFamily="34" charset="0"/>
              </a:rPr>
              <a:t>2.	Publication of advertisement or abridged version in the </a:t>
            </a:r>
            <a:r>
              <a:rPr lang="en-US" sz="2400" b="1" dirty="0">
                <a:solidFill>
                  <a:srgbClr val="FF0000"/>
                </a:solidFill>
                <a:latin typeface="Calibri" panose="020F0502020204030204" pitchFamily="34" charset="0"/>
              </a:rPr>
              <a:t>departmental website </a:t>
            </a:r>
          </a:p>
          <a:p>
            <a:pPr algn="just"/>
            <a:r>
              <a:rPr lang="en-US" sz="2400" dirty="0">
                <a:solidFill>
                  <a:srgbClr val="000000"/>
                </a:solidFill>
                <a:latin typeface="Calibri" panose="020F0502020204030204" pitchFamily="34" charset="0"/>
              </a:rPr>
              <a:t>3.	</a:t>
            </a:r>
            <a:r>
              <a:rPr lang="en-US" sz="2400" b="1" dirty="0">
                <a:solidFill>
                  <a:srgbClr val="FF0000"/>
                </a:solidFill>
              </a:rPr>
              <a:t>Sale </a:t>
            </a:r>
            <a:r>
              <a:rPr lang="en-US" sz="2400" dirty="0">
                <a:solidFill>
                  <a:srgbClr val="000000"/>
                </a:solidFill>
              </a:rPr>
              <a:t>of bidding documents to start only </a:t>
            </a:r>
            <a:r>
              <a:rPr lang="en-US" sz="2400" b="1" dirty="0">
                <a:solidFill>
                  <a:srgbClr val="FF0000"/>
                </a:solidFill>
              </a:rPr>
              <a:t>after publication </a:t>
            </a:r>
            <a:r>
              <a:rPr lang="en-US" sz="2400" dirty="0">
                <a:solidFill>
                  <a:srgbClr val="000000"/>
                </a:solidFill>
              </a:rPr>
              <a:t>of IFB in newspapers </a:t>
            </a:r>
          </a:p>
          <a:p>
            <a:pPr algn="just"/>
            <a:r>
              <a:rPr lang="en-US" sz="2400" dirty="0">
                <a:solidFill>
                  <a:srgbClr val="000000"/>
                </a:solidFill>
              </a:rPr>
              <a:t>4.</a:t>
            </a:r>
            <a:r>
              <a:rPr lang="en-IN" sz="2800" dirty="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The minimum time given for submission of bids shall be not less than </a:t>
            </a:r>
            <a:r>
              <a:rPr lang="en-US" sz="2400" b="1" dirty="0">
                <a:solidFill>
                  <a:srgbClr val="FF0000"/>
                </a:solidFill>
                <a:latin typeface="Calibri" panose="020F0502020204030204" pitchFamily="34" charset="0"/>
              </a:rPr>
              <a:t>30 days </a:t>
            </a:r>
            <a:r>
              <a:rPr lang="en-US" sz="2400" dirty="0">
                <a:solidFill>
                  <a:srgbClr val="000000"/>
                </a:solidFill>
                <a:latin typeface="Calibri" panose="020F0502020204030204" pitchFamily="34" charset="0"/>
              </a:rPr>
              <a:t>from the start date of sale of bid document in case of NCB </a:t>
            </a:r>
          </a:p>
          <a:p>
            <a:pPr algn="just"/>
            <a:r>
              <a:rPr lang="en-US" sz="2400" dirty="0">
                <a:solidFill>
                  <a:srgbClr val="000000"/>
                </a:solidFill>
                <a:latin typeface="Calibri" panose="020F0502020204030204" pitchFamily="34" charset="0"/>
              </a:rPr>
              <a:t>5.	</a:t>
            </a:r>
            <a:r>
              <a:rPr lang="en-US" sz="2400" b="1" dirty="0">
                <a:solidFill>
                  <a:srgbClr val="FF0000"/>
                </a:solidFill>
                <a:latin typeface="Calibri" panose="020F0502020204030204" pitchFamily="34" charset="0"/>
              </a:rPr>
              <a:t>Last date of bid submission and date of opening should be same</a:t>
            </a:r>
            <a:r>
              <a:rPr lang="en-US" sz="2400" dirty="0">
                <a:solidFill>
                  <a:srgbClr val="FF0000"/>
                </a:solidFill>
                <a:latin typeface="Calibri" panose="020F0502020204030204" pitchFamily="34" charset="0"/>
              </a:rPr>
              <a:t>.</a:t>
            </a:r>
          </a:p>
          <a:p>
            <a:r>
              <a:rPr lang="en-US" sz="2400" dirty="0">
                <a:solidFill>
                  <a:srgbClr val="000000"/>
                </a:solidFill>
              </a:rPr>
              <a:t>	</a:t>
            </a:r>
          </a:p>
          <a:p>
            <a:pPr algn="just"/>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8C922098-F580-ABA8-FD22-F95A5549FA69}"/>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8693AF13-D526-675A-F1D9-137DA51CB025}"/>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1B34EAD9-6108-505A-890E-7B160D77CA62}"/>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EFB80AE9-C80D-4F53-D257-2E00982B7F8E}"/>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5766261D-738F-E642-9938-76A56C138BC3}"/>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F92716C2-D802-5226-39A5-0ABF0F764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59ACAB20-F78D-1EFF-2CE9-AF4E6C54C5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D6BE2F04-43D2-89A3-E0CB-2546AE575AF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52974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8900"/>
            <a:ext cx="9720072" cy="591039"/>
          </a:xfrm>
        </p:spPr>
        <p:txBody>
          <a:bodyPr>
            <a:normAutofit/>
          </a:bodyPr>
          <a:lstStyle/>
          <a:p>
            <a:pPr algn="ctr"/>
            <a:r>
              <a:rPr lang="en-US" altLang="en-US" sz="3600" b="1" cap="none" spc="0" dirty="0">
                <a:solidFill>
                  <a:srgbClr val="0070C0"/>
                </a:solidFill>
                <a:latin typeface="Times New Roman" panose="02020603050405020304" pitchFamily="18" charset="0"/>
                <a:ea typeface="MS PGothic" pitchFamily="34" charset="-128"/>
                <a:cs typeface="Times New Roman" panose="02020603050405020304" pitchFamily="18" charset="0"/>
              </a:rPr>
              <a:t>Bid Evaluation</a:t>
            </a:r>
            <a:endParaRPr lang="en-US" sz="3200" b="1" dirty="0">
              <a:solidFill>
                <a:srgbClr val="0070C0"/>
              </a:solidFill>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657799"/>
            <a:ext cx="9720073" cy="5026688"/>
          </a:xfrm>
        </p:spPr>
        <p:txBody>
          <a:bodyPr>
            <a:noAutofit/>
          </a:bodyPr>
          <a:lstStyle/>
          <a:p>
            <a:pPr marL="273050" lvl="0" indent="-273050" fontAlgn="base">
              <a:lnSpc>
                <a:spcPct val="100000"/>
              </a:lnSpc>
              <a:spcBef>
                <a:spcPts val="0"/>
              </a:spcBef>
              <a:spcAft>
                <a:spcPct val="0"/>
              </a:spcAft>
              <a:buClr>
                <a:srgbClr val="31B6FD"/>
              </a:buClr>
              <a:buFont typeface="Symbol" panose="05050102010706020507" pitchFamily="18" charset="2"/>
              <a:buChar char=""/>
            </a:pPr>
            <a:r>
              <a:rPr lang="en-US" altLang="en-US" sz="2800" dirty="0">
                <a:solidFill>
                  <a:srgbClr val="073E87"/>
                </a:solidFill>
                <a:latin typeface="Candara"/>
                <a:ea typeface="MS PGothic" pitchFamily="34" charset="-128"/>
              </a:rPr>
              <a:t>Bid evaluation will be conducted after the determination of bidders with substantial responsiveness.  </a:t>
            </a:r>
          </a:p>
          <a:p>
            <a:pPr marL="273050" lvl="0" indent="-273050" fontAlgn="base">
              <a:lnSpc>
                <a:spcPct val="100000"/>
              </a:lnSpc>
              <a:spcBef>
                <a:spcPts val="0"/>
              </a:spcBef>
              <a:spcAft>
                <a:spcPct val="0"/>
              </a:spcAft>
              <a:buClr>
                <a:srgbClr val="31B6FD"/>
              </a:buClr>
              <a:buFont typeface="Symbol" panose="05050102010706020507" pitchFamily="18" charset="2"/>
              <a:buChar char=""/>
            </a:pPr>
            <a:r>
              <a:rPr lang="en-US" altLang="en-US" sz="2800" dirty="0">
                <a:solidFill>
                  <a:srgbClr val="073E87"/>
                </a:solidFill>
                <a:latin typeface="Candara"/>
                <a:ea typeface="MS PGothic" pitchFamily="34" charset="-128"/>
              </a:rPr>
              <a:t>Without material deviations</a:t>
            </a:r>
          </a:p>
          <a:p>
            <a:pPr marL="273050" lvl="0" indent="-273050" fontAlgn="base">
              <a:lnSpc>
                <a:spcPct val="100000"/>
              </a:lnSpc>
              <a:spcBef>
                <a:spcPts val="0"/>
              </a:spcBef>
              <a:spcAft>
                <a:spcPct val="0"/>
              </a:spcAft>
              <a:buClr>
                <a:srgbClr val="31B6FD"/>
              </a:buClr>
              <a:buFont typeface="Symbol" panose="05050102010706020507" pitchFamily="18" charset="2"/>
              <a:buChar char=""/>
            </a:pPr>
            <a:r>
              <a:rPr lang="en-US" altLang="en-US" sz="2800" dirty="0">
                <a:solidFill>
                  <a:srgbClr val="073E87"/>
                </a:solidFill>
                <a:latin typeface="Candara"/>
                <a:ea typeface="MS PGothic" pitchFamily="34" charset="-128"/>
              </a:rPr>
              <a:t>General Procedure (for Works Contract- Single stage):</a:t>
            </a:r>
          </a:p>
          <a:p>
            <a:pPr marL="273050" lvl="0" indent="-273050" fontAlgn="base">
              <a:lnSpc>
                <a:spcPct val="100000"/>
              </a:lnSpc>
              <a:spcBef>
                <a:spcPts val="0"/>
              </a:spcBef>
              <a:spcAft>
                <a:spcPct val="0"/>
              </a:spcAft>
              <a:buClr>
                <a:srgbClr val="31B6FD"/>
              </a:buClr>
              <a:buFont typeface="Wingdings" panose="05000000000000000000" pitchFamily="2" charset="2"/>
              <a:buChar char="ü"/>
            </a:pPr>
            <a:r>
              <a:rPr lang="en-US" altLang="en-US" sz="2800" dirty="0">
                <a:solidFill>
                  <a:srgbClr val="073E87"/>
                </a:solidFill>
                <a:latin typeface="Candara"/>
                <a:ea typeface="MS PGothic" pitchFamily="34" charset="-128"/>
              </a:rPr>
              <a:t>Check for Arithmetic Errors</a:t>
            </a:r>
          </a:p>
          <a:p>
            <a:pPr marL="273050" lvl="0" indent="-273050" fontAlgn="base">
              <a:lnSpc>
                <a:spcPct val="100000"/>
              </a:lnSpc>
              <a:spcBef>
                <a:spcPts val="0"/>
              </a:spcBef>
              <a:spcAft>
                <a:spcPct val="0"/>
              </a:spcAft>
              <a:buClr>
                <a:srgbClr val="31B6FD"/>
              </a:buClr>
              <a:buFont typeface="Wingdings" panose="05000000000000000000" pitchFamily="2" charset="2"/>
              <a:buChar char="ü"/>
            </a:pPr>
            <a:r>
              <a:rPr lang="en-US" altLang="en-US" sz="2800" dirty="0">
                <a:solidFill>
                  <a:srgbClr val="073E87"/>
                </a:solidFill>
                <a:latin typeface="Candara"/>
                <a:ea typeface="MS PGothic" pitchFamily="34" charset="-128"/>
              </a:rPr>
              <a:t>Check for Omissions (</a:t>
            </a:r>
            <a:r>
              <a:rPr lang="en-US" altLang="en-US" sz="2800" dirty="0" err="1">
                <a:solidFill>
                  <a:srgbClr val="073E87"/>
                </a:solidFill>
                <a:latin typeface="Candara"/>
                <a:ea typeface="MS PGothic" pitchFamily="34" charset="-128"/>
              </a:rPr>
              <a:t>e.g</a:t>
            </a:r>
            <a:r>
              <a:rPr lang="en-US" altLang="en-US" sz="2800" dirty="0">
                <a:solidFill>
                  <a:srgbClr val="073E87"/>
                </a:solidFill>
                <a:latin typeface="Candara"/>
                <a:ea typeface="MS PGothic" pitchFamily="34" charset="-128"/>
              </a:rPr>
              <a:t> line items in the </a:t>
            </a:r>
            <a:r>
              <a:rPr lang="en-US" altLang="en-US" sz="2800" dirty="0" err="1">
                <a:solidFill>
                  <a:srgbClr val="073E87"/>
                </a:solidFill>
                <a:latin typeface="Candara"/>
                <a:ea typeface="MS PGothic" pitchFamily="34" charset="-128"/>
              </a:rPr>
              <a:t>BoQ</a:t>
            </a:r>
            <a:r>
              <a:rPr lang="en-US" altLang="en-US" sz="2800" dirty="0">
                <a:solidFill>
                  <a:srgbClr val="073E87"/>
                </a:solidFill>
                <a:latin typeface="Candara"/>
                <a:ea typeface="MS PGothic" pitchFamily="34" charset="-128"/>
              </a:rPr>
              <a:t>)</a:t>
            </a:r>
          </a:p>
          <a:p>
            <a:pPr marL="273050" lvl="0" indent="-273050" fontAlgn="base">
              <a:lnSpc>
                <a:spcPct val="100000"/>
              </a:lnSpc>
              <a:spcBef>
                <a:spcPts val="0"/>
              </a:spcBef>
              <a:spcAft>
                <a:spcPct val="0"/>
              </a:spcAft>
              <a:buClr>
                <a:srgbClr val="31B6FD"/>
              </a:buClr>
              <a:buFont typeface="Wingdings" panose="05000000000000000000" pitchFamily="2" charset="2"/>
              <a:buChar char="ü"/>
            </a:pPr>
            <a:r>
              <a:rPr lang="en-US" altLang="en-US" sz="2800" dirty="0">
                <a:solidFill>
                  <a:srgbClr val="073E87"/>
                </a:solidFill>
                <a:latin typeface="Candara"/>
                <a:ea typeface="MS PGothic" pitchFamily="34" charset="-128"/>
              </a:rPr>
              <a:t>Convert to a Common Currency for Bid Comparison (ICB)</a:t>
            </a:r>
          </a:p>
          <a:p>
            <a:pPr marL="273050" lvl="0" indent="-273050" fontAlgn="base">
              <a:lnSpc>
                <a:spcPct val="100000"/>
              </a:lnSpc>
              <a:spcBef>
                <a:spcPts val="0"/>
              </a:spcBef>
              <a:spcAft>
                <a:spcPct val="0"/>
              </a:spcAft>
              <a:buClr>
                <a:srgbClr val="31B6FD"/>
              </a:buClr>
              <a:buFont typeface="Wingdings" panose="05000000000000000000" pitchFamily="2" charset="2"/>
              <a:buChar char="ü"/>
            </a:pPr>
            <a:r>
              <a:rPr lang="en-US" altLang="en-US" sz="2800" dirty="0">
                <a:solidFill>
                  <a:srgbClr val="073E87"/>
                </a:solidFill>
                <a:latin typeface="Candara"/>
                <a:ea typeface="MS PGothic" pitchFamily="34" charset="-128"/>
              </a:rPr>
              <a:t>Apply discounts (if any)</a:t>
            </a:r>
          </a:p>
          <a:p>
            <a:pPr marL="273050" lvl="0" indent="-273050" fontAlgn="base">
              <a:lnSpc>
                <a:spcPct val="100000"/>
              </a:lnSpc>
              <a:spcBef>
                <a:spcPts val="0"/>
              </a:spcBef>
              <a:spcAft>
                <a:spcPct val="0"/>
              </a:spcAft>
              <a:buClr>
                <a:srgbClr val="31B6FD"/>
              </a:buClr>
              <a:buFont typeface="Wingdings" panose="05000000000000000000" pitchFamily="2" charset="2"/>
              <a:buChar char="ü"/>
            </a:pPr>
            <a:r>
              <a:rPr lang="en-US" altLang="en-US" sz="2800" b="1" dirty="0">
                <a:solidFill>
                  <a:srgbClr val="FF0000"/>
                </a:solidFill>
                <a:latin typeface="Candara"/>
                <a:ea typeface="MS PGothic" pitchFamily="34" charset="-128"/>
              </a:rPr>
              <a:t>Seek Clarification </a:t>
            </a:r>
            <a:r>
              <a:rPr lang="en-US" altLang="en-US" sz="2800" dirty="0">
                <a:solidFill>
                  <a:srgbClr val="073E87"/>
                </a:solidFill>
                <a:latin typeface="Candara"/>
                <a:ea typeface="MS PGothic" pitchFamily="34" charset="-128"/>
              </a:rPr>
              <a:t>from Bidders</a:t>
            </a:r>
          </a:p>
          <a:p>
            <a:pPr marL="273050" lvl="0" indent="-273050" fontAlgn="base">
              <a:lnSpc>
                <a:spcPct val="100000"/>
              </a:lnSpc>
              <a:spcBef>
                <a:spcPts val="0"/>
              </a:spcBef>
              <a:spcAft>
                <a:spcPct val="0"/>
              </a:spcAft>
              <a:buClr>
                <a:srgbClr val="31B6FD"/>
              </a:buClr>
              <a:buFont typeface="Wingdings" panose="05000000000000000000" pitchFamily="2" charset="2"/>
              <a:buChar char="ü"/>
            </a:pPr>
            <a:r>
              <a:rPr lang="en-US" altLang="en-US" sz="2800" dirty="0">
                <a:solidFill>
                  <a:srgbClr val="073E87"/>
                </a:solidFill>
                <a:latin typeface="Candara"/>
                <a:ea typeface="MS PGothic" pitchFamily="34" charset="-128"/>
              </a:rPr>
              <a:t>Assess monetary implications of bidders’ deviations; if any</a:t>
            </a:r>
          </a:p>
          <a:p>
            <a:pPr marL="273050" lvl="0" indent="-273050" fontAlgn="base">
              <a:lnSpc>
                <a:spcPct val="100000"/>
              </a:lnSpc>
              <a:spcBef>
                <a:spcPts val="0"/>
              </a:spcBef>
              <a:spcAft>
                <a:spcPct val="0"/>
              </a:spcAft>
              <a:buClr>
                <a:srgbClr val="31B6FD"/>
              </a:buClr>
              <a:buFont typeface="Wingdings" panose="05000000000000000000" pitchFamily="2" charset="2"/>
              <a:buChar char="ü"/>
            </a:pPr>
            <a:r>
              <a:rPr lang="en-US" altLang="en-US" sz="2800" dirty="0">
                <a:solidFill>
                  <a:srgbClr val="073E87"/>
                </a:solidFill>
                <a:latin typeface="Candara"/>
                <a:ea typeface="MS PGothic" pitchFamily="34" charset="-128"/>
              </a:rPr>
              <a:t>Apply domestic works preference, if applicable (ICB)</a:t>
            </a:r>
          </a:p>
          <a:p>
            <a:pPr marL="0" lvl="0" indent="0" algn="just">
              <a:lnSpc>
                <a:spcPct val="100000"/>
              </a:lnSpc>
              <a:spcBef>
                <a:spcPts val="0"/>
              </a:spcBef>
              <a:spcAft>
                <a:spcPts val="0"/>
              </a:spcAft>
              <a:buClr>
                <a:srgbClr val="1CADE4"/>
              </a:buClr>
              <a:buNone/>
            </a:pPr>
            <a:endParaRPr lang="en-US" sz="2800" dirty="0">
              <a:solidFill>
                <a:srgbClr val="000000"/>
              </a:solidFill>
              <a:latin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39B8D5D1-97DE-D5A8-499B-482A01D28C33}"/>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F034B5E2-7BDF-89C6-9B71-825D0D64CBE9}"/>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9615181D-1191-8FDF-7F85-B284183D6A51}"/>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8CC1338B-6243-EDAB-8266-12AA7F01B66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BDEF69B3-665B-27B3-C109-B14B1FB73074}"/>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3110A37A-31E2-7DA7-1054-EA082DAAA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D1A539A0-88E4-41A6-AC12-30FD5A1940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B3D5087E-A6C7-3AC8-2C9F-2C5D6F66AB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97992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48" y="1046889"/>
            <a:ext cx="9720072" cy="538071"/>
          </a:xfrm>
        </p:spPr>
        <p:txBody>
          <a:bodyPr>
            <a:normAutofit/>
          </a:bodyPr>
          <a:lstStyle/>
          <a:p>
            <a:pPr algn="ctr"/>
            <a:r>
              <a:rPr lang="en-US" sz="3600" b="1" cap="none" spc="0" dirty="0">
                <a:solidFill>
                  <a:srgbClr val="0070C0"/>
                </a:solidFill>
                <a:latin typeface="Times New Roman" panose="02020603050405020304" pitchFamily="18" charset="0"/>
                <a:cs typeface="Times New Roman" panose="02020603050405020304" pitchFamily="18" charset="0"/>
              </a:rPr>
              <a:t>AWARD OF CONTRACT</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657799"/>
            <a:ext cx="9720073" cy="5026688"/>
          </a:xfrm>
        </p:spPr>
        <p:txBody>
          <a:bodyPr>
            <a:noAutofit/>
          </a:bodyPr>
          <a:lstStyle/>
          <a:p>
            <a:pPr marL="0" lvl="0" indent="0" algn="just">
              <a:lnSpc>
                <a:spcPct val="100000"/>
              </a:lnSpc>
              <a:spcBef>
                <a:spcPct val="20000"/>
              </a:spcBef>
              <a:spcAft>
                <a:spcPts val="0"/>
              </a:spcAft>
              <a:buClr>
                <a:srgbClr val="FF0000"/>
              </a:buClr>
              <a:buSzTx/>
              <a:buNone/>
            </a:pPr>
            <a:r>
              <a:rPr lang="en-US" sz="2400" dirty="0">
                <a:solidFill>
                  <a:prstClr val="black"/>
                </a:solidFill>
                <a:latin typeface="Calibri"/>
              </a:rPr>
              <a:t>The Borrower shall award the contract, within the period of the validity of bids, to the bidder who </a:t>
            </a:r>
            <a:r>
              <a:rPr lang="en-US" sz="2400" dirty="0">
                <a:solidFill>
                  <a:srgbClr val="FF0000"/>
                </a:solidFill>
                <a:latin typeface="Calibri"/>
              </a:rPr>
              <a:t>meets the specified qualification criteria and </a:t>
            </a:r>
          </a:p>
          <a:p>
            <a:pPr marL="1797050" lvl="0" indent="-803275" algn="just">
              <a:lnSpc>
                <a:spcPct val="100000"/>
              </a:lnSpc>
              <a:spcBef>
                <a:spcPct val="20000"/>
              </a:spcBef>
              <a:spcAft>
                <a:spcPts val="0"/>
              </a:spcAft>
              <a:buClr>
                <a:srgbClr val="FF0000"/>
              </a:buClr>
              <a:buSzTx/>
              <a:buFont typeface="Wingdings" pitchFamily="2" charset="2"/>
              <a:buChar char="v"/>
            </a:pPr>
            <a:r>
              <a:rPr lang="en-US" sz="2400" dirty="0">
                <a:solidFill>
                  <a:prstClr val="black"/>
                </a:solidFill>
                <a:latin typeface="Calibri"/>
              </a:rPr>
              <a:t>whose bid is </a:t>
            </a:r>
            <a:r>
              <a:rPr lang="en-US" sz="2400" dirty="0">
                <a:solidFill>
                  <a:srgbClr val="FF0000"/>
                </a:solidFill>
                <a:latin typeface="Calibri"/>
              </a:rPr>
              <a:t>substantially responsive</a:t>
            </a:r>
            <a:r>
              <a:rPr lang="en-US" sz="2400" dirty="0">
                <a:solidFill>
                  <a:prstClr val="black"/>
                </a:solidFill>
                <a:latin typeface="Calibri"/>
              </a:rPr>
              <a:t> to the bidding documents; and </a:t>
            </a:r>
          </a:p>
          <a:p>
            <a:pPr marL="1797050" lvl="0" indent="-803275" algn="just">
              <a:lnSpc>
                <a:spcPct val="100000"/>
              </a:lnSpc>
              <a:spcBef>
                <a:spcPct val="20000"/>
              </a:spcBef>
              <a:spcAft>
                <a:spcPts val="0"/>
              </a:spcAft>
              <a:buClr>
                <a:srgbClr val="FF0000"/>
              </a:buClr>
              <a:buSzTx/>
              <a:buFont typeface="Wingdings" pitchFamily="2" charset="2"/>
              <a:buChar char="v"/>
            </a:pPr>
            <a:r>
              <a:rPr lang="en-US" sz="2400" dirty="0">
                <a:solidFill>
                  <a:prstClr val="black"/>
                </a:solidFill>
                <a:latin typeface="Calibri"/>
              </a:rPr>
              <a:t>who is </a:t>
            </a:r>
            <a:r>
              <a:rPr lang="en-US" sz="2400" dirty="0">
                <a:solidFill>
                  <a:srgbClr val="FF0000"/>
                </a:solidFill>
                <a:latin typeface="Calibri"/>
              </a:rPr>
              <a:t>the lowest evaluated bidder</a:t>
            </a:r>
            <a:r>
              <a:rPr lang="en-US" sz="2400" dirty="0">
                <a:solidFill>
                  <a:prstClr val="black"/>
                </a:solidFill>
                <a:latin typeface="Calibri"/>
              </a:rPr>
              <a:t>.</a:t>
            </a:r>
          </a:p>
          <a:p>
            <a:pPr marL="820737" lvl="0" indent="0" algn="just">
              <a:lnSpc>
                <a:spcPct val="100000"/>
              </a:lnSpc>
              <a:spcBef>
                <a:spcPct val="20000"/>
              </a:spcBef>
              <a:spcAft>
                <a:spcPts val="0"/>
              </a:spcAft>
              <a:buClr>
                <a:srgbClr val="FF0000"/>
              </a:buClr>
              <a:buSzTx/>
              <a:buNone/>
            </a:pPr>
            <a:endParaRPr lang="en-US" sz="1000" dirty="0">
              <a:solidFill>
                <a:prstClr val="black"/>
              </a:solidFill>
              <a:latin typeface="Calibri"/>
            </a:endParaRPr>
          </a:p>
          <a:p>
            <a:pPr marL="0" lvl="0" indent="0" algn="just">
              <a:lnSpc>
                <a:spcPct val="100000"/>
              </a:lnSpc>
              <a:spcBef>
                <a:spcPct val="20000"/>
              </a:spcBef>
              <a:spcAft>
                <a:spcPts val="0"/>
              </a:spcAft>
              <a:buClr>
                <a:srgbClr val="FF0000"/>
              </a:buClr>
              <a:buSzTx/>
              <a:buNone/>
            </a:pPr>
            <a:r>
              <a:rPr lang="en-US" sz="2400" dirty="0">
                <a:solidFill>
                  <a:prstClr val="black"/>
                </a:solidFill>
                <a:latin typeface="Calibri"/>
              </a:rPr>
              <a:t>A bidder shall neither be required nor permitted, as a condition of award, to undertake responsibilities for work not stipulated in the bidding documents or otherwise to modify the bid as originally submitted.</a:t>
            </a:r>
          </a:p>
          <a:p>
            <a:pPr marL="0" lvl="0" indent="0" algn="just">
              <a:lnSpc>
                <a:spcPct val="100000"/>
              </a:lnSpc>
              <a:spcBef>
                <a:spcPct val="20000"/>
              </a:spcBef>
              <a:spcAft>
                <a:spcPts val="0"/>
              </a:spcAft>
              <a:buClr>
                <a:srgbClr val="FF0000"/>
              </a:buClr>
              <a:buSzTx/>
              <a:buNone/>
            </a:pPr>
            <a:r>
              <a:rPr lang="en-US" sz="2400" b="1" dirty="0">
                <a:solidFill>
                  <a:prstClr val="black"/>
                </a:solidFill>
                <a:latin typeface="Calibri"/>
              </a:rPr>
              <a:t>Publication of the Award of Contract</a:t>
            </a:r>
          </a:p>
          <a:p>
            <a:pPr marL="803275" lvl="0" indent="-803275" algn="just">
              <a:lnSpc>
                <a:spcPct val="100000"/>
              </a:lnSpc>
              <a:spcBef>
                <a:spcPct val="20000"/>
              </a:spcBef>
              <a:spcAft>
                <a:spcPts val="0"/>
              </a:spcAft>
              <a:buClr>
                <a:srgbClr val="FF0000"/>
              </a:buClr>
              <a:buSzTx/>
              <a:buFont typeface="Wingdings" pitchFamily="2" charset="2"/>
              <a:buChar char="v"/>
            </a:pPr>
            <a:endParaRPr lang="en-US" sz="1000" b="1" dirty="0">
              <a:solidFill>
                <a:prstClr val="black"/>
              </a:solidFill>
              <a:latin typeface="Calibri"/>
            </a:endParaRPr>
          </a:p>
          <a:p>
            <a:pPr marL="803275" lvl="0" indent="-803275" algn="just">
              <a:lnSpc>
                <a:spcPct val="100000"/>
              </a:lnSpc>
              <a:spcBef>
                <a:spcPct val="20000"/>
              </a:spcBef>
              <a:spcAft>
                <a:spcPts val="0"/>
              </a:spcAft>
              <a:buClr>
                <a:srgbClr val="FF0000"/>
              </a:buClr>
              <a:buSzTx/>
              <a:buFont typeface="Wingdings" pitchFamily="2" charset="2"/>
              <a:buChar char="v"/>
            </a:pPr>
            <a:r>
              <a:rPr lang="en-US" sz="2400" dirty="0">
                <a:solidFill>
                  <a:prstClr val="black"/>
                </a:solidFill>
                <a:latin typeface="Calibri"/>
              </a:rPr>
              <a:t>The Borrower shall </a:t>
            </a:r>
            <a:r>
              <a:rPr lang="en-US" sz="2400" dirty="0">
                <a:solidFill>
                  <a:srgbClr val="FF0000"/>
                </a:solidFill>
                <a:latin typeface="Calibri"/>
              </a:rPr>
              <a:t>publish the award</a:t>
            </a:r>
            <a:r>
              <a:rPr lang="en-US" sz="2400" dirty="0">
                <a:solidFill>
                  <a:prstClr val="black"/>
                </a:solidFill>
                <a:latin typeface="Calibri"/>
              </a:rPr>
              <a:t> </a:t>
            </a:r>
            <a:r>
              <a:rPr lang="en-US" sz="2400" dirty="0">
                <a:solidFill>
                  <a:srgbClr val="FF0000"/>
                </a:solidFill>
                <a:latin typeface="Calibri"/>
              </a:rPr>
              <a:t>as per </a:t>
            </a:r>
            <a:r>
              <a:rPr lang="en-US" sz="2400" dirty="0">
                <a:solidFill>
                  <a:prstClr val="black"/>
                </a:solidFill>
                <a:latin typeface="Calibri"/>
              </a:rPr>
              <a:t>procedure specified in the Procurement Regulations.</a:t>
            </a:r>
            <a:endParaRPr lang="en-IN" sz="2400" dirty="0">
              <a:solidFill>
                <a:prstClr val="black"/>
              </a:solidFill>
              <a:latin typeface="Calibri"/>
            </a:endParaRPr>
          </a:p>
          <a:p>
            <a:pPr marL="0" lvl="0" indent="0" algn="just">
              <a:lnSpc>
                <a:spcPct val="100000"/>
              </a:lnSpc>
              <a:spcBef>
                <a:spcPts val="0"/>
              </a:spcBef>
              <a:spcAft>
                <a:spcPts val="0"/>
              </a:spcAft>
              <a:buClr>
                <a:srgbClr val="1CADE4"/>
              </a:buClr>
              <a:buNone/>
            </a:pPr>
            <a:endParaRPr lang="en-US" sz="2800" dirty="0">
              <a:solidFill>
                <a:srgbClr val="000000"/>
              </a:solidFill>
              <a:latin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ADEF40CA-06E7-1492-335F-9A422F43255F}"/>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69287201-A217-5739-0724-C1D7E7EB7A03}"/>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8FF62EE2-4678-AC14-5BCE-918771A62F07}"/>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92ECB3AD-AB75-746D-B719-C8D0B0C1CF2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7B8EA657-C30E-0C5B-6550-FEAA3028025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679638A8-98C1-4F22-A6D7-945AC557F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268811C2-34DB-D597-2C1F-5F0F2E8C3A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ACD491BA-8478-24CA-9805-8D0085D121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85197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77764"/>
            <a:ext cx="9720072" cy="843534"/>
          </a:xfrm>
        </p:spPr>
        <p:txBody>
          <a:bodyPr>
            <a:normAutofit/>
          </a:bodyPr>
          <a:lstStyle/>
          <a:p>
            <a:pPr algn="ctr"/>
            <a:r>
              <a:rPr lang="en-US" altLang="en-US" sz="4000" b="1" cap="none" spc="0" dirty="0">
                <a:solidFill>
                  <a:srgbClr val="0070C0"/>
                </a:solidFill>
                <a:latin typeface="Times New Roman" panose="02020603050405020304" pitchFamily="18" charset="0"/>
                <a:cs typeface="Times New Roman" panose="02020603050405020304" pitchFamily="18" charset="0"/>
              </a:rPr>
              <a:t>SPECIFIC CONCERNS</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700554"/>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724783"/>
            <a:ext cx="9720073" cy="4804241"/>
          </a:xfrm>
        </p:spPr>
        <p:txBody>
          <a:bodyPr>
            <a:noAutofit/>
          </a:bodyPr>
          <a:lstStyle/>
          <a:p>
            <a:pPr marL="441325" lvl="0" indent="-441325" algn="just">
              <a:spcBef>
                <a:spcPts val="0"/>
              </a:spcBef>
              <a:spcAft>
                <a:spcPts val="0"/>
              </a:spcAft>
              <a:buClr>
                <a:srgbClr val="FF0000"/>
              </a:buClr>
              <a:buSzPct val="90000"/>
              <a:buFont typeface="Wingdings" panose="05000000000000000000" pitchFamily="2" charset="2"/>
              <a:buChar char="§"/>
            </a:pPr>
            <a:endParaRPr lang="en-US" altLang="en-US" sz="2400" dirty="0">
              <a:solidFill>
                <a:prstClr val="black"/>
              </a:solidFill>
              <a:latin typeface="Calibri"/>
            </a:endParaRP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prstClr val="black"/>
                </a:solidFill>
                <a:latin typeface="Calibri"/>
              </a:rPr>
              <a:t>Delays in finalization of bidding documents</a:t>
            </a: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srgbClr val="FF0000"/>
                </a:solidFill>
                <a:latin typeface="Calibri"/>
              </a:rPr>
              <a:t>Failure to adequately publicize</a:t>
            </a:r>
            <a:r>
              <a:rPr lang="en-US" altLang="en-US" sz="2400" dirty="0">
                <a:solidFill>
                  <a:prstClr val="black"/>
                </a:solidFill>
                <a:latin typeface="Calibri"/>
              </a:rPr>
              <a:t> invitation for bids - resulting in poor response </a:t>
            </a: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prstClr val="black"/>
                </a:solidFill>
                <a:latin typeface="Calibri"/>
              </a:rPr>
              <a:t>Need to provide </a:t>
            </a:r>
            <a:r>
              <a:rPr lang="en-US" altLang="en-US" sz="2400" dirty="0">
                <a:solidFill>
                  <a:srgbClr val="FF0000"/>
                </a:solidFill>
                <a:latin typeface="Calibri"/>
              </a:rPr>
              <a:t>price adjustment </a:t>
            </a:r>
            <a:r>
              <a:rPr lang="en-US" altLang="en-US" sz="2400" dirty="0">
                <a:solidFill>
                  <a:prstClr val="black"/>
                </a:solidFill>
                <a:latin typeface="Calibri"/>
              </a:rPr>
              <a:t>for contracts which extend beyond 18 months</a:t>
            </a: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prstClr val="black"/>
                </a:solidFill>
                <a:latin typeface="Calibri"/>
              </a:rPr>
              <a:t>Allowing an </a:t>
            </a:r>
            <a:r>
              <a:rPr lang="en-US" altLang="en-US" sz="2400" dirty="0">
                <a:solidFill>
                  <a:srgbClr val="FF0000"/>
                </a:solidFill>
                <a:latin typeface="Calibri"/>
              </a:rPr>
              <a:t>unreasonably short time for submitting Bids </a:t>
            </a: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prstClr val="black"/>
                </a:solidFill>
                <a:latin typeface="Calibri"/>
              </a:rPr>
              <a:t>Collusion in bidding</a:t>
            </a: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prstClr val="black"/>
                </a:solidFill>
                <a:latin typeface="Calibri"/>
              </a:rPr>
              <a:t>Fake Bid Security/experience/performance certificates </a:t>
            </a:r>
            <a:r>
              <a:rPr lang="en-US" altLang="en-US" sz="2400" kern="0" dirty="0">
                <a:solidFill>
                  <a:srgbClr val="FF0000"/>
                </a:solidFill>
                <a:latin typeface="Calibri"/>
                <a:cs typeface="Arial"/>
              </a:rPr>
              <a:t>(need to verify) </a:t>
            </a:r>
            <a:endParaRPr lang="en-US" altLang="en-US" sz="2400" dirty="0">
              <a:solidFill>
                <a:prstClr val="black"/>
              </a:solidFill>
              <a:latin typeface="Calibri"/>
            </a:endParaRP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prstClr val="black"/>
                </a:solidFill>
                <a:latin typeface="Calibri"/>
              </a:rPr>
              <a:t>Requesting or permitting a bidder to </a:t>
            </a:r>
            <a:r>
              <a:rPr lang="en-US" altLang="en-US" sz="2400" dirty="0">
                <a:solidFill>
                  <a:srgbClr val="FF0000"/>
                </a:solidFill>
                <a:latin typeface="Calibri"/>
              </a:rPr>
              <a:t>alter its bid </a:t>
            </a:r>
            <a:r>
              <a:rPr lang="en-US" altLang="en-US" sz="2400" dirty="0">
                <a:solidFill>
                  <a:prstClr val="black"/>
                </a:solidFill>
                <a:latin typeface="Calibri"/>
              </a:rPr>
              <a:t>after the bid has been opened</a:t>
            </a: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srgbClr val="FF0000"/>
                </a:solidFill>
                <a:latin typeface="Calibri"/>
              </a:rPr>
              <a:t>Lack of clarity in specified  Qualification Requirements</a:t>
            </a:r>
            <a:r>
              <a:rPr lang="en-US" altLang="en-US" sz="2400" dirty="0">
                <a:solidFill>
                  <a:prstClr val="black"/>
                </a:solidFill>
                <a:latin typeface="Calibri"/>
              </a:rPr>
              <a:t> </a:t>
            </a:r>
            <a:endParaRPr lang="en-US" altLang="en-US" sz="2400" dirty="0">
              <a:solidFill>
                <a:srgbClr val="FF0000"/>
              </a:solidFill>
              <a:latin typeface="Calibri"/>
            </a:endParaRPr>
          </a:p>
          <a:p>
            <a:pPr marL="441325" lvl="0" indent="-441325" algn="just">
              <a:spcBef>
                <a:spcPts val="0"/>
              </a:spcBef>
              <a:spcAft>
                <a:spcPts val="0"/>
              </a:spcAft>
              <a:buClr>
                <a:srgbClr val="FF0000"/>
              </a:buClr>
              <a:buSzPct val="90000"/>
              <a:buFont typeface="Wingdings" panose="05000000000000000000" pitchFamily="2" charset="2"/>
              <a:buChar char="§"/>
            </a:pPr>
            <a:r>
              <a:rPr lang="en-US" altLang="en-US" sz="2400" dirty="0">
                <a:solidFill>
                  <a:srgbClr val="FF0000"/>
                </a:solidFill>
                <a:latin typeface="Calibri"/>
              </a:rPr>
              <a:t>Relaxing/modifying Qualification Requirements</a:t>
            </a:r>
            <a:r>
              <a:rPr lang="en-US" altLang="en-US" sz="2400" dirty="0">
                <a:solidFill>
                  <a:prstClr val="black"/>
                </a:solidFill>
                <a:latin typeface="Calibri"/>
              </a:rPr>
              <a:t> during bid evaluation</a:t>
            </a:r>
          </a:p>
          <a:p>
            <a:pPr marL="0" lvl="0" indent="0" algn="just">
              <a:lnSpc>
                <a:spcPct val="100000"/>
              </a:lnSpc>
              <a:spcBef>
                <a:spcPts val="0"/>
              </a:spcBef>
              <a:spcAft>
                <a:spcPts val="0"/>
              </a:spcAft>
              <a:buClr>
                <a:srgbClr val="1CADE4"/>
              </a:buClr>
              <a:buNone/>
            </a:pPr>
            <a:endParaRPr lang="en-US" sz="2800" dirty="0">
              <a:solidFill>
                <a:srgbClr val="000000"/>
              </a:solidFill>
              <a:latin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018ADBD8-1B60-7E4C-C43F-966C40AE2212}"/>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E356E5FA-BA3C-63B3-1586-4C754939F473}"/>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4243E7F2-A876-E7E8-FC5E-F4B59E599892}"/>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5C98ED55-4A0C-5C5D-3611-EB7DB427D1A2}"/>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AB30865C-D916-287F-C54B-832E4FDBDC8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4AD8B0BE-70D4-3F80-B975-EA3C67DEF6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19208120-CA84-5662-C33E-2BD06BE882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C049C258-E1C9-8A32-F469-FFFD7C3E040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7947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81250"/>
            <a:ext cx="9720072" cy="547499"/>
          </a:xfrm>
        </p:spPr>
        <p:txBody>
          <a:bodyPr>
            <a:normAutofit fontScale="90000"/>
          </a:bodyPr>
          <a:lstStyle/>
          <a:p>
            <a:pPr algn="ctr"/>
            <a:r>
              <a:rPr lang="en-US" altLang="en-US" sz="4000" b="1" cap="none" spc="0" dirty="0">
                <a:solidFill>
                  <a:srgbClr val="0070C0"/>
                </a:solidFill>
                <a:latin typeface="Times New Roman" panose="02020603050405020304" pitchFamily="18" charset="0"/>
                <a:cs typeface="Times New Roman" panose="02020603050405020304" pitchFamily="18" charset="0"/>
              </a:rPr>
              <a:t>SPECIFIC CONCERNS</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724783"/>
            <a:ext cx="9720073" cy="4804241"/>
          </a:xfrm>
        </p:spPr>
        <p:txBody>
          <a:bodyPr>
            <a:noAutofit/>
          </a:bodyPr>
          <a:lstStyle/>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FF0000"/>
                </a:solidFill>
                <a:latin typeface="Calibri"/>
                <a:cs typeface="Arial"/>
              </a:rPr>
              <a:t>Delays</a:t>
            </a:r>
            <a:r>
              <a:rPr lang="en-US" altLang="en-US" sz="2400" kern="0" dirty="0">
                <a:solidFill>
                  <a:srgbClr val="000000"/>
                </a:solidFill>
                <a:latin typeface="Calibri"/>
                <a:cs typeface="Arial"/>
              </a:rPr>
              <a:t> in bid evaluation and award of contracts </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FF0000"/>
                </a:solidFill>
                <a:latin typeface="Calibri"/>
                <a:cs typeface="Arial"/>
              </a:rPr>
              <a:t>Delays in signing of contracts </a:t>
            </a:r>
            <a:r>
              <a:rPr lang="en-US" altLang="en-US" sz="2400" kern="0" dirty="0">
                <a:solidFill>
                  <a:srgbClr val="000000"/>
                </a:solidFill>
                <a:latin typeface="Calibri"/>
                <a:cs typeface="Arial"/>
              </a:rPr>
              <a:t>after obtaining no objection from the Bank </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FF0000"/>
                </a:solidFill>
                <a:latin typeface="Calibri"/>
                <a:cs typeface="Arial"/>
              </a:rPr>
              <a:t>Fake Performance Security</a:t>
            </a:r>
            <a:r>
              <a:rPr lang="en-US" altLang="en-US" sz="2400" kern="0" dirty="0">
                <a:solidFill>
                  <a:srgbClr val="000000"/>
                </a:solidFill>
                <a:latin typeface="Calibri"/>
                <a:cs typeface="Arial"/>
              </a:rPr>
              <a:t> (need to verify from the issuing bank)</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a:cs typeface="Arial"/>
              </a:rPr>
              <a:t>Delays in releasing advance &amp; other payments</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a:cs typeface="Arial"/>
              </a:rPr>
              <a:t>Inadequate engineering (in Works) leading to </a:t>
            </a:r>
            <a:r>
              <a:rPr lang="en-US" altLang="en-US" sz="2400" kern="0" dirty="0">
                <a:solidFill>
                  <a:srgbClr val="FF0000"/>
                </a:solidFill>
                <a:latin typeface="Calibri"/>
                <a:cs typeface="Arial"/>
              </a:rPr>
              <a:t>wide variations</a:t>
            </a:r>
            <a:r>
              <a:rPr lang="en-US" altLang="en-US" sz="2400" kern="0" dirty="0">
                <a:solidFill>
                  <a:srgbClr val="000000"/>
                </a:solidFill>
                <a:latin typeface="Calibri"/>
                <a:cs typeface="Arial"/>
              </a:rPr>
              <a:t> at the time of implementation and consequent disputes</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a:cs typeface="Arial"/>
              </a:rPr>
              <a:t>Delay in handing over the </a:t>
            </a:r>
            <a:r>
              <a:rPr lang="en-US" altLang="en-US" sz="2400" kern="0" dirty="0">
                <a:solidFill>
                  <a:srgbClr val="FF0000"/>
                </a:solidFill>
                <a:latin typeface="Calibri"/>
                <a:cs typeface="Arial"/>
              </a:rPr>
              <a:t>site/land acquisition</a:t>
            </a:r>
          </a:p>
          <a:p>
            <a:pPr marL="441325" lvl="0" indent="-346075" algn="just" fontAlgn="base">
              <a:lnSpc>
                <a:spcPct val="80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a:cs typeface="Arial"/>
              </a:rPr>
              <a:t>Weak monitoring of construction program &amp; Sub-contracting</a:t>
            </a:r>
          </a:p>
          <a:p>
            <a:pPr marL="441325" lvl="0" indent="-346075" algn="just" fontAlgn="base">
              <a:lnSpc>
                <a:spcPct val="80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a:cs typeface="Arial"/>
              </a:rPr>
              <a:t>Weak contract administration; Need for enforcing specifications</a:t>
            </a:r>
          </a:p>
          <a:p>
            <a:pPr marL="441325" lvl="0" indent="-346075" fontAlgn="base">
              <a:lnSpc>
                <a:spcPct val="80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a:cs typeface="Arial"/>
              </a:rPr>
              <a:t>Delays in resolving issues during implementation</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FF0000"/>
                </a:solidFill>
                <a:latin typeface="Calibri"/>
                <a:cs typeface="Arial"/>
              </a:rPr>
              <a:t>Failure to keep Performance Security valid </a:t>
            </a:r>
            <a:r>
              <a:rPr lang="en-US" altLang="en-US" sz="2400" kern="0" dirty="0">
                <a:solidFill>
                  <a:srgbClr val="000000"/>
                </a:solidFill>
                <a:latin typeface="Calibri"/>
                <a:cs typeface="Arial"/>
              </a:rPr>
              <a:t>till contract completion</a:t>
            </a:r>
          </a:p>
          <a:p>
            <a:pPr marL="0" lvl="0" indent="0" algn="just">
              <a:lnSpc>
                <a:spcPct val="100000"/>
              </a:lnSpc>
              <a:spcBef>
                <a:spcPts val="0"/>
              </a:spcBef>
              <a:spcAft>
                <a:spcPts val="0"/>
              </a:spcAft>
              <a:buClr>
                <a:srgbClr val="1CADE4"/>
              </a:buClr>
              <a:buNone/>
            </a:pPr>
            <a:endParaRPr lang="en-US" sz="2800" dirty="0">
              <a:solidFill>
                <a:srgbClr val="000000"/>
              </a:solidFill>
              <a:latin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65A7D652-C956-D02D-6764-E15977C1C390}"/>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79438C00-2708-BC59-F562-3AB458FF799C}"/>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B7654579-4D0E-6E9A-63F7-500A197FC66A}"/>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E01A03D9-60FA-347F-35FB-FAC18A3E01AB}"/>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4E9D5FB5-8D69-6FB2-3CB0-CB1D93353C65}"/>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C49C4AF5-618A-D39D-B1A2-EB4067D87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E08634F5-2875-5327-E545-2617A12994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EBE8ED6F-61FC-FEF8-7548-34E47381964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427351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27383"/>
            <a:ext cx="9720072" cy="843534"/>
          </a:xfrm>
        </p:spPr>
        <p:txBody>
          <a:bodyPr>
            <a:normAutofit/>
          </a:bodyPr>
          <a:lstStyle/>
          <a:p>
            <a:pPr algn="ctr"/>
            <a:r>
              <a:rPr lang="en-IN" sz="4000" b="1" dirty="0">
                <a:solidFill>
                  <a:srgbClr val="0070C0"/>
                </a:solidFill>
                <a:latin typeface="Times New Roman" panose="02020603050405020304" pitchFamily="18" charset="0"/>
                <a:cs typeface="Times New Roman" panose="02020603050405020304" pitchFamily="18" charset="0"/>
              </a:rPr>
              <a:t>Contracts</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967207"/>
            <a:ext cx="9720073" cy="4023360"/>
          </a:xfrm>
        </p:spPr>
        <p:txBody>
          <a:bodyPr>
            <a:noAutofit/>
          </a:bodyPr>
          <a:lstStyle/>
          <a:p>
            <a:pPr lvl="0" algn="just">
              <a:lnSpc>
                <a:spcPct val="100000"/>
              </a:lnSpc>
              <a:spcBef>
                <a:spcPts val="0"/>
              </a:spcBef>
              <a:spcAft>
                <a:spcPts val="0"/>
              </a:spcAft>
              <a:buClr>
                <a:srgbClr val="1CADE4"/>
              </a:buClr>
            </a:pPr>
            <a:r>
              <a:rPr lang="en-US" sz="2800" b="1" dirty="0">
                <a:solidFill>
                  <a:srgbClr val="000000"/>
                </a:solidFill>
                <a:latin typeface="Times New Roman" panose="02020603050405020304" pitchFamily="18" charset="0"/>
              </a:rPr>
              <a:t>Contract: </a:t>
            </a:r>
            <a:r>
              <a:rPr lang="en-US" sz="2800" dirty="0">
                <a:solidFill>
                  <a:srgbClr val="000000"/>
                </a:solidFill>
                <a:latin typeface="Times New Roman" panose="02020603050405020304" pitchFamily="18" charset="0"/>
              </a:rPr>
              <a:t>Contract is defined in short as “an </a:t>
            </a:r>
            <a:r>
              <a:rPr lang="en-US" sz="2800" b="1" dirty="0">
                <a:solidFill>
                  <a:srgbClr val="FF0000"/>
                </a:solidFill>
                <a:latin typeface="Times New Roman" panose="02020603050405020304" pitchFamily="18" charset="0"/>
              </a:rPr>
              <a:t>agreement</a:t>
            </a:r>
            <a:r>
              <a:rPr lang="en-US" sz="2800" dirty="0">
                <a:solidFill>
                  <a:srgbClr val="000000"/>
                </a:solidFill>
                <a:latin typeface="Times New Roman" panose="02020603050405020304" pitchFamily="18" charset="0"/>
              </a:rPr>
              <a:t> between the parties </a:t>
            </a:r>
            <a:r>
              <a:rPr lang="en-US" sz="2800" b="1" dirty="0">
                <a:solidFill>
                  <a:srgbClr val="FF0000"/>
                </a:solidFill>
                <a:latin typeface="Times New Roman" panose="02020603050405020304" pitchFamily="18" charset="0"/>
              </a:rPr>
              <a:t>enforceable</a:t>
            </a:r>
            <a:r>
              <a:rPr lang="en-US" sz="2800" dirty="0">
                <a:solidFill>
                  <a:srgbClr val="000000"/>
                </a:solidFill>
                <a:latin typeface="Times New Roman" panose="02020603050405020304" pitchFamily="18" charset="0"/>
              </a:rPr>
              <a:t> under the law”.</a:t>
            </a:r>
          </a:p>
          <a:p>
            <a:pPr lvl="0" algn="just">
              <a:lnSpc>
                <a:spcPct val="100000"/>
              </a:lnSpc>
              <a:spcBef>
                <a:spcPts val="0"/>
              </a:spcBef>
              <a:spcAft>
                <a:spcPts val="0"/>
              </a:spcAft>
              <a:buClr>
                <a:srgbClr val="1CADE4"/>
              </a:buClr>
            </a:pPr>
            <a:endParaRPr lang="en-US" sz="2800" dirty="0">
              <a:solidFill>
                <a:srgbClr val="000000"/>
              </a:solidFill>
              <a:latin typeface="Times New Roman" panose="02020603050405020304" pitchFamily="18" charset="0"/>
            </a:endParaRPr>
          </a:p>
          <a:p>
            <a:pPr lvl="0" algn="just">
              <a:lnSpc>
                <a:spcPct val="100000"/>
              </a:lnSpc>
              <a:spcBef>
                <a:spcPts val="0"/>
              </a:spcBef>
              <a:spcAft>
                <a:spcPts val="0"/>
              </a:spcAft>
              <a:buClr>
                <a:srgbClr val="1CADE4"/>
              </a:buClr>
            </a:pPr>
            <a:r>
              <a:rPr lang="en-US" sz="2800" b="1" dirty="0">
                <a:solidFill>
                  <a:srgbClr val="000000"/>
                </a:solidFill>
                <a:latin typeface="Times New Roman" panose="02020603050405020304" pitchFamily="18" charset="0"/>
              </a:rPr>
              <a:t>Types of contracts in DRIP: </a:t>
            </a:r>
          </a:p>
          <a:p>
            <a:pPr lvl="0" algn="just">
              <a:lnSpc>
                <a:spcPct val="100000"/>
              </a:lnSpc>
              <a:spcBef>
                <a:spcPts val="0"/>
              </a:spcBef>
              <a:spcAft>
                <a:spcPts val="0"/>
              </a:spcAft>
              <a:buClr>
                <a:srgbClr val="1CADE4"/>
              </a:buClr>
            </a:pPr>
            <a:endParaRPr lang="en-US" sz="2800" b="1" dirty="0">
              <a:solidFill>
                <a:srgbClr val="000000"/>
              </a:solidFill>
              <a:latin typeface="Times New Roman" panose="02020603050405020304" pitchFamily="18" charset="0"/>
            </a:endParaRPr>
          </a:p>
          <a:p>
            <a:pPr lvl="0" algn="just">
              <a:lnSpc>
                <a:spcPct val="100000"/>
              </a:lnSpc>
              <a:spcBef>
                <a:spcPts val="0"/>
              </a:spcBef>
              <a:spcAft>
                <a:spcPts val="0"/>
              </a:spcAft>
              <a:buClr>
                <a:srgbClr val="1CADE4"/>
              </a:buClr>
            </a:pPr>
            <a:r>
              <a:rPr lang="en-US" sz="2800" dirty="0">
                <a:solidFill>
                  <a:srgbClr val="000000"/>
                </a:solidFill>
                <a:latin typeface="Times New Roman" panose="02020603050405020304" pitchFamily="18" charset="0"/>
              </a:rPr>
              <a:t>1.	Works</a:t>
            </a:r>
          </a:p>
          <a:p>
            <a:pPr lvl="0" algn="just">
              <a:lnSpc>
                <a:spcPct val="100000"/>
              </a:lnSpc>
              <a:spcBef>
                <a:spcPts val="0"/>
              </a:spcBef>
              <a:spcAft>
                <a:spcPts val="0"/>
              </a:spcAft>
              <a:buClr>
                <a:srgbClr val="1CADE4"/>
              </a:buClr>
            </a:pPr>
            <a:r>
              <a:rPr lang="en-US" sz="2800" dirty="0">
                <a:solidFill>
                  <a:srgbClr val="000000"/>
                </a:solidFill>
                <a:latin typeface="Times New Roman" panose="02020603050405020304" pitchFamily="18" charset="0"/>
              </a:rPr>
              <a:t>2.	Goods</a:t>
            </a:r>
          </a:p>
          <a:p>
            <a:pPr lvl="0" algn="just">
              <a:lnSpc>
                <a:spcPct val="100000"/>
              </a:lnSpc>
              <a:spcBef>
                <a:spcPts val="0"/>
              </a:spcBef>
              <a:spcAft>
                <a:spcPts val="0"/>
              </a:spcAft>
              <a:buClr>
                <a:srgbClr val="1CADE4"/>
              </a:buClr>
            </a:pPr>
            <a:r>
              <a:rPr lang="en-US" sz="2800" dirty="0">
                <a:solidFill>
                  <a:srgbClr val="000000"/>
                </a:solidFill>
                <a:latin typeface="Times New Roman" panose="02020603050405020304" pitchFamily="18" charset="0"/>
              </a:rPr>
              <a:t>3	Consulting Services</a:t>
            </a:r>
          </a:p>
          <a:p>
            <a:pPr lvl="0" algn="just">
              <a:lnSpc>
                <a:spcPct val="100000"/>
              </a:lnSpc>
              <a:spcBef>
                <a:spcPts val="0"/>
              </a:spcBef>
              <a:spcAft>
                <a:spcPts val="0"/>
              </a:spcAft>
              <a:buClr>
                <a:srgbClr val="1CADE4"/>
              </a:buClr>
            </a:pPr>
            <a:r>
              <a:rPr lang="en-US" sz="2800" dirty="0">
                <a:solidFill>
                  <a:srgbClr val="000000"/>
                </a:solidFill>
                <a:latin typeface="Times New Roman" panose="02020603050405020304" pitchFamily="18" charset="0"/>
              </a:rPr>
              <a:t>4.	Non-Consulting Services</a:t>
            </a:r>
            <a:endParaRPr lang="en-IN" sz="2800" cap="small"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5E505520-F58A-6E44-315A-C10714E076C9}"/>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AFAD5859-1778-3232-AAEC-AF5DF15C60DA}"/>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0860FA0B-4F3E-89F3-D258-6AFF5D8E25EE}"/>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B97A85B1-33B5-1040-B297-6DC046124D0C}"/>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4AEE0947-C921-9B5E-94E3-2428368914A7}"/>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7121CCB-BC48-11AC-747A-E44066A1D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7505E4A7-8128-43B7-4E89-F48B0A3BC3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2F04F7BF-6FA7-779F-B28D-FDE47196E9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78326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07170"/>
            <a:ext cx="9720072" cy="843534"/>
          </a:xfrm>
        </p:spPr>
        <p:txBody>
          <a:bodyPr>
            <a:normAutofit/>
          </a:bodyPr>
          <a:lstStyle/>
          <a:p>
            <a:pPr algn="ctr"/>
            <a:r>
              <a:rPr lang="en-IN" sz="3600" b="1" dirty="0">
                <a:solidFill>
                  <a:srgbClr val="0070C0"/>
                </a:solidFill>
                <a:latin typeface="Times New Roman" panose="02020603050405020304" pitchFamily="18" charset="0"/>
                <a:cs typeface="Times New Roman" panose="02020603050405020304" pitchFamily="18" charset="0"/>
              </a:rPr>
              <a:t>What is Contract management ?</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840453"/>
            <a:ext cx="9720073" cy="4338278"/>
          </a:xfrm>
        </p:spPr>
        <p:txBody>
          <a:bodyPr>
            <a:noAutofit/>
          </a:bodyPr>
          <a:lstStyle/>
          <a:p>
            <a:pPr algn="just">
              <a:lnSpc>
                <a:spcPct val="100000"/>
              </a:lnSpc>
              <a:spcBef>
                <a:spcPts val="0"/>
              </a:spcBef>
              <a:spcAft>
                <a:spcPts val="0"/>
              </a:spcAft>
            </a:pPr>
            <a:r>
              <a:rPr lang="en-US" sz="2800" dirty="0">
                <a:solidFill>
                  <a:srgbClr val="000000"/>
                </a:solidFill>
                <a:latin typeface="Times New Roman" panose="02020603050405020304" pitchFamily="18" charset="0"/>
              </a:rPr>
              <a:t>Aim of contract management is to obtain the product/services as agreed in the contract and get </a:t>
            </a:r>
            <a:r>
              <a:rPr lang="en-US" sz="2800" dirty="0">
                <a:solidFill>
                  <a:srgbClr val="FF0000"/>
                </a:solidFill>
                <a:latin typeface="Times New Roman" panose="02020603050405020304" pitchFamily="18" charset="0"/>
              </a:rPr>
              <a:t>value for money</a:t>
            </a:r>
            <a:r>
              <a:rPr lang="en-US" sz="2800" dirty="0">
                <a:solidFill>
                  <a:srgbClr val="000000"/>
                </a:solidFill>
                <a:latin typeface="Times New Roman" panose="02020603050405020304" pitchFamily="18" charset="0"/>
              </a:rPr>
              <a:t>. Foundation of contract management are laid in the procurement process itself. </a:t>
            </a:r>
          </a:p>
          <a:p>
            <a:pPr algn="just">
              <a:lnSpc>
                <a:spcPct val="100000"/>
              </a:lnSpc>
              <a:spcBef>
                <a:spcPts val="0"/>
              </a:spcBef>
              <a:spcAft>
                <a:spcPts val="0"/>
              </a:spcAft>
            </a:pPr>
            <a:r>
              <a:rPr lang="en-US" sz="2800" dirty="0">
                <a:solidFill>
                  <a:srgbClr val="000000"/>
                </a:solidFill>
                <a:latin typeface="Times New Roman" panose="02020603050405020304" pitchFamily="18" charset="0"/>
              </a:rPr>
              <a:t>T&amp;C of the contract should i/c specifications, BOQ, time period, price adjustment, measurement, variation, change control, liquidated damage, termination and all other formal mechanisms that enable a contract to be implemented.</a:t>
            </a:r>
          </a:p>
          <a:p>
            <a:pPr algn="just">
              <a:lnSpc>
                <a:spcPct val="100000"/>
              </a:lnSpc>
              <a:spcBef>
                <a:spcPts val="0"/>
              </a:spcBef>
              <a:spcAft>
                <a:spcPts val="0"/>
              </a:spcAft>
            </a:pPr>
            <a:r>
              <a:rPr lang="en-US" sz="2800" dirty="0">
                <a:solidFill>
                  <a:srgbClr val="000000"/>
                </a:solidFill>
                <a:latin typeface="Times New Roman" panose="02020603050405020304" pitchFamily="18" charset="0"/>
              </a:rPr>
              <a:t>A contract must clearly identify the </a:t>
            </a:r>
            <a:r>
              <a:rPr lang="en-US" sz="2800" dirty="0">
                <a:solidFill>
                  <a:srgbClr val="FF0000"/>
                </a:solidFill>
                <a:latin typeface="Times New Roman" panose="02020603050405020304" pitchFamily="18" charset="0"/>
              </a:rPr>
              <a:t>obligations of all the parties </a:t>
            </a:r>
            <a:r>
              <a:rPr lang="en-US" sz="2800" dirty="0">
                <a:solidFill>
                  <a:srgbClr val="000000"/>
                </a:solidFill>
                <a:latin typeface="Times New Roman" panose="02020603050405020304" pitchFamily="18" charset="0"/>
              </a:rPr>
              <a:t>to the contract. It should be </a:t>
            </a:r>
            <a:r>
              <a:rPr lang="en-US" sz="2800" dirty="0">
                <a:solidFill>
                  <a:srgbClr val="FF0000"/>
                </a:solidFill>
                <a:latin typeface="Times New Roman" panose="02020603050405020304" pitchFamily="18" charset="0"/>
              </a:rPr>
              <a:t>flexible</a:t>
            </a:r>
            <a:r>
              <a:rPr lang="en-US" sz="2800" dirty="0">
                <a:solidFill>
                  <a:srgbClr val="000000"/>
                </a:solidFill>
                <a:latin typeface="Times New Roman" panose="02020603050405020304" pitchFamily="18" charset="0"/>
              </a:rPr>
              <a:t> to accommodate </a:t>
            </a:r>
            <a:r>
              <a:rPr lang="en-US" sz="2800" dirty="0">
                <a:solidFill>
                  <a:srgbClr val="FF0000"/>
                </a:solidFill>
                <a:latin typeface="Times New Roman" panose="02020603050405020304" pitchFamily="18" charset="0"/>
              </a:rPr>
              <a:t>variations and changes. </a:t>
            </a:r>
            <a:endParaRPr lang="en-IN" sz="2800" cap="small" dirty="0">
              <a:solidFill>
                <a:srgbClr val="FF0000"/>
              </a:solidFill>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F1C01186-8EC8-43C1-E046-CA750415C481}"/>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D5E83556-CC57-5331-07C2-4D9DF1C16423}"/>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244CA5CB-909B-D1CA-DFD0-FAB46EDFF13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9EF5CDAF-D950-90A2-A045-2C0A679C5C69}"/>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D8B50766-39CF-2F3F-74DC-05BADDE49E05}"/>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1BB39127-AEED-1B37-4645-8D70A06C8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0A78DA5F-6080-3652-6F66-0256F96D6B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9EB135C1-CA73-F308-A490-A283CFA324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57020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07910"/>
            <a:ext cx="9720072" cy="528898"/>
          </a:xfrm>
        </p:spPr>
        <p:txBody>
          <a:bodyPr>
            <a:normAutofit fontScale="90000"/>
          </a:bodyPr>
          <a:lstStyle/>
          <a:p>
            <a:pPr algn="ctr"/>
            <a:br>
              <a:rPr lang="en-IN" sz="2800" b="1" dirty="0">
                <a:solidFill>
                  <a:srgbClr val="C45911"/>
                </a:solidFill>
                <a:effectLst/>
                <a:latin typeface="TimesNewRomanPS-BoldMT"/>
              </a:rPr>
            </a:br>
            <a:r>
              <a:rPr lang="en-IN" sz="2800" b="1" dirty="0">
                <a:solidFill>
                  <a:srgbClr val="C45911"/>
                </a:solidFill>
                <a:effectLst/>
                <a:latin typeface="TimesNewRomanPS-BoldMT"/>
              </a:rPr>
              <a:t>Electronic Procurement Systems </a:t>
            </a:r>
            <a:endParaRPr lang="en-US" sz="2800" dirty="0"/>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950771" y="1655689"/>
            <a:ext cx="10253472" cy="4785840"/>
          </a:xfrm>
        </p:spPr>
        <p:txBody>
          <a:bodyPr>
            <a:normAutofit lnSpcReduction="10000"/>
          </a:bodyPr>
          <a:lstStyle/>
          <a:p>
            <a:pPr marL="356616" lvl="2" indent="0" algn="just">
              <a:lnSpc>
                <a:spcPct val="110000"/>
              </a:lnSpc>
              <a:buNone/>
            </a:pPr>
            <a:r>
              <a:rPr lang="en-IN" sz="2200" dirty="0">
                <a:latin typeface="Abadi" panose="020B0604020104020204" pitchFamily="34" charset="0"/>
              </a:rPr>
              <a:t>As per the Loan Agreement signed with World Bank </a:t>
            </a:r>
            <a:r>
              <a:rPr lang="en-US" sz="2200" dirty="0">
                <a:latin typeface="Abadi" panose="020B0604020104020204" pitchFamily="34" charset="0"/>
              </a:rPr>
              <a:t>Borrowers may use </a:t>
            </a:r>
            <a:r>
              <a:rPr lang="en-US" sz="2200" dirty="0">
                <a:solidFill>
                  <a:srgbClr val="00B0F0"/>
                </a:solidFill>
                <a:latin typeface="Abadi" panose="020B0604020104020204" pitchFamily="34" charset="0"/>
              </a:rPr>
              <a:t>electronic procurement systems </a:t>
            </a:r>
            <a:r>
              <a:rPr lang="en-US" sz="2200" dirty="0">
                <a:latin typeface="Abadi" panose="020B0604020104020204" pitchFamily="34" charset="0"/>
              </a:rPr>
              <a:t>(e-Procurement) for aspects of the Procurement Process, including issuing Procurement Documents, and addenda, receiving Applications/quotations/Bids/Proposals, and carrying out other procurement actions, </a:t>
            </a:r>
            <a:r>
              <a:rPr lang="en-US" sz="2200" dirty="0">
                <a:solidFill>
                  <a:srgbClr val="00B0F0"/>
                </a:solidFill>
                <a:latin typeface="Abadi" panose="020B0604020104020204" pitchFamily="34" charset="0"/>
              </a:rPr>
              <a:t>provided the Bank is satisfied with the adequacy of the system, including its accessibility, security and integrity, confidentiality, and audit trail features.</a:t>
            </a:r>
          </a:p>
          <a:p>
            <a:pPr marL="356616" lvl="2" indent="0" algn="just">
              <a:lnSpc>
                <a:spcPct val="110000"/>
              </a:lnSpc>
              <a:buNone/>
            </a:pPr>
            <a:endParaRPr lang="en-US" sz="2200" dirty="0">
              <a:latin typeface="Abadi" panose="020B0604020104020204" pitchFamily="34" charset="0"/>
            </a:endParaRPr>
          </a:p>
          <a:p>
            <a:pPr marL="356616" lvl="2" indent="0" algn="just">
              <a:lnSpc>
                <a:spcPct val="110000"/>
              </a:lnSpc>
              <a:buNone/>
            </a:pPr>
            <a:r>
              <a:rPr lang="en-US" sz="2200" dirty="0">
                <a:latin typeface="Abadi" panose="020B0604020104020204" pitchFamily="34" charset="0"/>
              </a:rPr>
              <a:t>Accordingly, Procurement Manual of the project allows use of electronic procurement systems (e-Procurement) for aspects of the Procurement Process. </a:t>
            </a:r>
          </a:p>
          <a:p>
            <a:pPr marL="356616" lvl="2" indent="0" algn="just">
              <a:lnSpc>
                <a:spcPct val="110000"/>
              </a:lnSpc>
              <a:buNone/>
            </a:pPr>
            <a:endParaRPr lang="en-US" sz="2200" dirty="0">
              <a:latin typeface="Abadi" panose="020B0604020104020204" pitchFamily="34" charset="0"/>
            </a:endParaRPr>
          </a:p>
          <a:p>
            <a:pPr marL="356616" lvl="2" indent="0" algn="just">
              <a:lnSpc>
                <a:spcPct val="110000"/>
              </a:lnSpc>
              <a:buNone/>
            </a:pPr>
            <a:r>
              <a:rPr lang="en-US" sz="2200" dirty="0">
                <a:solidFill>
                  <a:srgbClr val="00B0F0"/>
                </a:solidFill>
                <a:latin typeface="Abadi" panose="020B0604020104020204" pitchFamily="34" charset="0"/>
              </a:rPr>
              <a:t>The E-procurement platform developed and deployed by the National Informatics Centre (NIC) of </a:t>
            </a:r>
            <a:r>
              <a:rPr lang="en-US" sz="2200" dirty="0" err="1">
                <a:solidFill>
                  <a:srgbClr val="00B0F0"/>
                </a:solidFill>
                <a:latin typeface="Abadi" panose="020B0604020104020204" pitchFamily="34" charset="0"/>
              </a:rPr>
              <a:t>GoI</a:t>
            </a:r>
            <a:r>
              <a:rPr lang="en-US" sz="2200" dirty="0">
                <a:solidFill>
                  <a:srgbClr val="00B0F0"/>
                </a:solidFill>
                <a:latin typeface="Abadi" panose="020B0604020104020204" pitchFamily="34" charset="0"/>
              </a:rPr>
              <a:t> shall be used by the Project as agreed with the World Bank.</a:t>
            </a:r>
            <a:endParaRPr lang="en-IN" sz="2200" dirty="0">
              <a:solidFill>
                <a:srgbClr val="00B0F0"/>
              </a:solidFill>
              <a:latin typeface="Abadi" panose="020B0604020104020204" pitchFamily="34" charset="0"/>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9" name="Group 8">
            <a:extLst>
              <a:ext uri="{FF2B5EF4-FFF2-40B4-BE49-F238E27FC236}">
                <a16:creationId xmlns:a16="http://schemas.microsoft.com/office/drawing/2014/main" id="{B289B266-578B-B502-C87D-8DA21495BDBD}"/>
              </a:ext>
            </a:extLst>
          </p:cNvPr>
          <p:cNvGrpSpPr/>
          <p:nvPr/>
        </p:nvGrpSpPr>
        <p:grpSpPr>
          <a:xfrm>
            <a:off x="8472703" y="173513"/>
            <a:ext cx="3751939" cy="5911088"/>
            <a:chOff x="8472703" y="173513"/>
            <a:chExt cx="3751939" cy="5911088"/>
          </a:xfrm>
        </p:grpSpPr>
        <p:grpSp>
          <p:nvGrpSpPr>
            <p:cNvPr id="10" name="Group 9">
              <a:extLst>
                <a:ext uri="{FF2B5EF4-FFF2-40B4-BE49-F238E27FC236}">
                  <a16:creationId xmlns:a16="http://schemas.microsoft.com/office/drawing/2014/main" id="{5D8061D7-B829-FFB5-ACFD-9018F23044DE}"/>
                </a:ext>
              </a:extLst>
            </p:cNvPr>
            <p:cNvGrpSpPr/>
            <p:nvPr/>
          </p:nvGrpSpPr>
          <p:grpSpPr>
            <a:xfrm>
              <a:off x="11383373" y="173513"/>
              <a:ext cx="841269" cy="5911088"/>
              <a:chOff x="11350731" y="0"/>
              <a:chExt cx="841269" cy="5911088"/>
            </a:xfrm>
          </p:grpSpPr>
          <p:grpSp>
            <p:nvGrpSpPr>
              <p:cNvPr id="15" name="Group 14">
                <a:extLst>
                  <a:ext uri="{FF2B5EF4-FFF2-40B4-BE49-F238E27FC236}">
                    <a16:creationId xmlns:a16="http://schemas.microsoft.com/office/drawing/2014/main" id="{A6869CDB-94CB-C6C8-066A-597A94C9346C}"/>
                  </a:ext>
                </a:extLst>
              </p:cNvPr>
              <p:cNvGrpSpPr/>
              <p:nvPr/>
            </p:nvGrpSpPr>
            <p:grpSpPr>
              <a:xfrm>
                <a:off x="11350731" y="0"/>
                <a:ext cx="841269" cy="5911088"/>
                <a:chOff x="11350731" y="0"/>
                <a:chExt cx="841269" cy="5911088"/>
              </a:xfrm>
            </p:grpSpPr>
            <p:sp>
              <p:nvSpPr>
                <p:cNvPr id="17" name="AutoShape 5">
                  <a:extLst>
                    <a:ext uri="{FF2B5EF4-FFF2-40B4-BE49-F238E27FC236}">
                      <a16:creationId xmlns:a16="http://schemas.microsoft.com/office/drawing/2014/main" id="{B43A5A53-EE9D-7183-C554-E12CE63B9222}"/>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8" name="TextBox 17">
                  <a:extLst>
                    <a:ext uri="{FF2B5EF4-FFF2-40B4-BE49-F238E27FC236}">
                      <a16:creationId xmlns:a16="http://schemas.microsoft.com/office/drawing/2014/main" id="{E6185248-F0B2-227B-1A74-3FABC1B2B26E}"/>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6" name="Picture 15">
                <a:extLst>
                  <a:ext uri="{FF2B5EF4-FFF2-40B4-BE49-F238E27FC236}">
                    <a16:creationId xmlns:a16="http://schemas.microsoft.com/office/drawing/2014/main" id="{B91CCDB2-37CB-0AB5-FFC8-5E6EF7D2B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11" name="Picture 10" descr="A logo with a globe and text&#10;&#10;Description automatically generated">
              <a:extLst>
                <a:ext uri="{FF2B5EF4-FFF2-40B4-BE49-F238E27FC236}">
                  <a16:creationId xmlns:a16="http://schemas.microsoft.com/office/drawing/2014/main" id="{B25DF5EC-517C-1D94-6D60-F3B1734066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14" name="Picture 13">
              <a:extLst>
                <a:ext uri="{FF2B5EF4-FFF2-40B4-BE49-F238E27FC236}">
                  <a16:creationId xmlns:a16="http://schemas.microsoft.com/office/drawing/2014/main" id="{2BB4F5F2-B84E-3E9E-689A-97D6689F81C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48548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96919"/>
            <a:ext cx="9720072" cy="843534"/>
          </a:xfrm>
        </p:spPr>
        <p:txBody>
          <a:bodyPr>
            <a:normAutofit/>
          </a:bodyPr>
          <a:lstStyle/>
          <a:p>
            <a:pPr algn="ctr"/>
            <a:r>
              <a:rPr lang="en-IN" sz="4000" dirty="0">
                <a:solidFill>
                  <a:srgbClr val="0070C0"/>
                </a:solidFill>
                <a:latin typeface="Times New Roman" panose="02020603050405020304" pitchFamily="18" charset="0"/>
                <a:cs typeface="Times New Roman" panose="02020603050405020304" pitchFamily="18" charset="0"/>
              </a:rPr>
              <a:t>Good Contract management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840453"/>
            <a:ext cx="9720073" cy="4338278"/>
          </a:xfrm>
        </p:spPr>
        <p:txBody>
          <a:bodyPr>
            <a:noAutofit/>
          </a:bodyPr>
          <a:lstStyle/>
          <a:p>
            <a:pPr lvl="0" algn="just">
              <a:lnSpc>
                <a:spcPct val="100000"/>
              </a:lnSpc>
              <a:spcBef>
                <a:spcPts val="0"/>
              </a:spcBef>
              <a:spcAft>
                <a:spcPts val="0"/>
              </a:spcAft>
              <a:buClr>
                <a:srgbClr val="1CADE4"/>
              </a:buClr>
            </a:pPr>
            <a:r>
              <a:rPr lang="en-US" sz="2800" dirty="0">
                <a:solidFill>
                  <a:srgbClr val="000000"/>
                </a:solidFill>
                <a:latin typeface="Times New Roman" panose="02020603050405020304" pitchFamily="18" charset="0"/>
              </a:rPr>
              <a:t>Contract management is about resolving/reducing friction and achieving timely completion of the contract. It is essential for good contract  management to select appropriate SBD</a:t>
            </a:r>
          </a:p>
          <a:p>
            <a:pPr marL="0" indent="0" algn="just">
              <a:lnSpc>
                <a:spcPct val="100000"/>
              </a:lnSpc>
              <a:spcBef>
                <a:spcPts val="0"/>
              </a:spcBef>
              <a:spcAft>
                <a:spcPts val="0"/>
              </a:spcAft>
              <a:buNone/>
            </a:pPr>
            <a:endParaRPr lang="en-US" sz="2800" dirty="0">
              <a:solidFill>
                <a:srgbClr val="000000"/>
              </a:solidFill>
              <a:latin typeface="Times New Roman" panose="02020603050405020304" pitchFamily="18" charset="0"/>
            </a:endParaRPr>
          </a:p>
          <a:p>
            <a:pPr marL="0" indent="0" algn="just">
              <a:lnSpc>
                <a:spcPct val="100000"/>
              </a:lnSpc>
              <a:spcBef>
                <a:spcPts val="0"/>
              </a:spcBef>
              <a:spcAft>
                <a:spcPts val="0"/>
              </a:spcAft>
              <a:buNone/>
            </a:pPr>
            <a:r>
              <a:rPr lang="en-US" sz="2800" dirty="0">
                <a:solidFill>
                  <a:srgbClr val="000000"/>
                </a:solidFill>
                <a:latin typeface="Times New Roman" panose="02020603050405020304" pitchFamily="18" charset="0"/>
              </a:rPr>
              <a:t>If contract is not managed properly following may happen:</a:t>
            </a:r>
          </a:p>
          <a:p>
            <a:pPr algn="just">
              <a:lnSpc>
                <a:spcPct val="100000"/>
              </a:lnSpc>
              <a:spcBef>
                <a:spcPts val="0"/>
              </a:spcBef>
              <a:spcAft>
                <a:spcPts val="0"/>
              </a:spcAft>
              <a:buFont typeface="Arial" panose="020B0604020202020204" pitchFamily="34" charset="0"/>
              <a:buChar char="•"/>
            </a:pPr>
            <a:r>
              <a:rPr lang="en-US" sz="2800" dirty="0">
                <a:solidFill>
                  <a:srgbClr val="000000"/>
                </a:solidFill>
                <a:latin typeface="Times New Roman" panose="02020603050405020304" pitchFamily="18" charset="0"/>
              </a:rPr>
              <a:t> Neglect of quality of work</a:t>
            </a:r>
          </a:p>
          <a:p>
            <a:pPr algn="just">
              <a:lnSpc>
                <a:spcPct val="100000"/>
              </a:lnSpc>
              <a:spcBef>
                <a:spcPts val="0"/>
              </a:spcBef>
              <a:spcAft>
                <a:spcPts val="0"/>
              </a:spcAft>
              <a:buFont typeface="Arial" panose="020B0604020202020204" pitchFamily="34" charset="0"/>
              <a:buChar char="•"/>
            </a:pPr>
            <a:r>
              <a:rPr lang="en-US" sz="2800" dirty="0">
                <a:solidFill>
                  <a:srgbClr val="000000"/>
                </a:solidFill>
                <a:latin typeface="Times New Roman" panose="02020603050405020304" pitchFamily="18" charset="0"/>
              </a:rPr>
              <a:t> Decisions are not taken at right time or not taken at all</a:t>
            </a:r>
          </a:p>
          <a:p>
            <a:pPr algn="just">
              <a:lnSpc>
                <a:spcPct val="100000"/>
              </a:lnSpc>
              <a:spcBef>
                <a:spcPts val="0"/>
              </a:spcBef>
              <a:spcAft>
                <a:spcPts val="0"/>
              </a:spcAft>
              <a:buFont typeface="Arial" panose="020B0604020202020204" pitchFamily="34" charset="0"/>
              <a:buChar char="•"/>
            </a:pPr>
            <a:r>
              <a:rPr lang="en-US" sz="2800" dirty="0">
                <a:solidFill>
                  <a:srgbClr val="000000"/>
                </a:solidFill>
                <a:latin typeface="Times New Roman" panose="02020603050405020304" pitchFamily="18" charset="0"/>
              </a:rPr>
              <a:t> Leads to delay in payment, approvals leading to claims</a:t>
            </a:r>
          </a:p>
          <a:p>
            <a:pPr algn="just">
              <a:lnSpc>
                <a:spcPct val="100000"/>
              </a:lnSpc>
              <a:spcBef>
                <a:spcPts val="0"/>
              </a:spcBef>
              <a:spcAft>
                <a:spcPts val="0"/>
              </a:spcAft>
              <a:buFont typeface="Arial" panose="020B0604020202020204" pitchFamily="34" charset="0"/>
              <a:buChar char="•"/>
            </a:pPr>
            <a:r>
              <a:rPr lang="en-US" sz="2800" dirty="0">
                <a:solidFill>
                  <a:srgbClr val="000000"/>
                </a:solidFill>
                <a:latin typeface="Times New Roman" panose="02020603050405020304" pitchFamily="18" charset="0"/>
              </a:rPr>
              <a:t> Slow progress</a:t>
            </a:r>
          </a:p>
          <a:p>
            <a:pPr algn="just">
              <a:lnSpc>
                <a:spcPct val="100000"/>
              </a:lnSpc>
              <a:spcBef>
                <a:spcPts val="0"/>
              </a:spcBef>
              <a:spcAft>
                <a:spcPts val="0"/>
              </a:spcAft>
              <a:buFont typeface="Arial" panose="020B0604020202020204" pitchFamily="34" charset="0"/>
              <a:buChar char="•"/>
            </a:pPr>
            <a:r>
              <a:rPr lang="en-US" sz="2800" dirty="0">
                <a:solidFill>
                  <a:srgbClr val="000000"/>
                </a:solidFill>
                <a:latin typeface="Times New Roman" panose="02020603050405020304" pitchFamily="18" charset="0"/>
              </a:rPr>
              <a:t> Time and cost overrun.</a:t>
            </a: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50123B7C-FB4B-2429-BC56-05C68DF54A20}"/>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19D4D1EC-3965-5ED0-8FD7-97FCED1473AB}"/>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54802207-C63D-7AA3-1A78-DA9EF6D883A9}"/>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C806AD64-7F39-D10D-1B86-F1F61CE9578B}"/>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52E488C8-AC28-424B-AB3A-8B4167018029}"/>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830B40C7-DF55-4412-6F46-E5F6C5848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BBF6BE9E-EF43-C3F3-2E9F-FDC77921C7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BF040BC6-16CB-103D-B223-D7BA2E00B7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73055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76" y="1344390"/>
            <a:ext cx="9720072" cy="843534"/>
          </a:xfrm>
        </p:spPr>
        <p:txBody>
          <a:bodyPr>
            <a:noAutofit/>
          </a:bodyPr>
          <a:lstStyle/>
          <a:p>
            <a:pPr algn="ctr"/>
            <a:r>
              <a:rPr lang="en-IN" sz="4000" dirty="0">
                <a:solidFill>
                  <a:srgbClr val="0070C0"/>
                </a:solidFill>
                <a:latin typeface="Times New Roman" panose="02020603050405020304" pitchFamily="18" charset="0"/>
                <a:cs typeface="Times New Roman" panose="02020603050405020304" pitchFamily="18" charset="0"/>
              </a:rPr>
              <a:t>Role of communication in contract management</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2487675"/>
            <a:ext cx="9720073" cy="4338278"/>
          </a:xfrm>
        </p:spPr>
        <p:txBody>
          <a:bodyPr>
            <a:noAutofit/>
          </a:bodyPr>
          <a:lstStyle/>
          <a:p>
            <a:pPr algn="just">
              <a:lnSpc>
                <a:spcPct val="100000"/>
              </a:lnSpc>
              <a:spcBef>
                <a:spcPts val="0"/>
              </a:spcBef>
              <a:spcAft>
                <a:spcPts val="0"/>
              </a:spcAft>
            </a:pPr>
            <a:r>
              <a:rPr lang="en-US" sz="2800" dirty="0">
                <a:solidFill>
                  <a:srgbClr val="000000"/>
                </a:solidFill>
                <a:latin typeface="Times New Roman" panose="02020603050405020304" pitchFamily="18" charset="0"/>
              </a:rPr>
              <a:t>The key of successful contract execution is clear, timely  and adequate </a:t>
            </a:r>
            <a:r>
              <a:rPr lang="en-US" sz="2800" dirty="0">
                <a:solidFill>
                  <a:srgbClr val="FF0000"/>
                </a:solidFill>
                <a:latin typeface="Times New Roman" panose="02020603050405020304" pitchFamily="18" charset="0"/>
              </a:rPr>
              <a:t>communication between employer and contractor</a:t>
            </a:r>
            <a:r>
              <a:rPr lang="en-US" sz="2800" dirty="0">
                <a:solidFill>
                  <a:srgbClr val="000000"/>
                </a:solidFill>
                <a:latin typeface="Times New Roman" panose="02020603050405020304" pitchFamily="18" charset="0"/>
              </a:rPr>
              <a:t> at all times. Communication helps in  more openness between the parties. Good management requires proactive and assertive people, and not passive and submissive. </a:t>
            </a:r>
            <a:r>
              <a:rPr lang="en-US" sz="2800" dirty="0">
                <a:solidFill>
                  <a:srgbClr val="FF0000"/>
                </a:solidFill>
                <a:latin typeface="Times New Roman" panose="02020603050405020304" pitchFamily="18" charset="0"/>
              </a:rPr>
              <a:t>Negotiation</a:t>
            </a:r>
            <a:r>
              <a:rPr lang="en-US" sz="2800" dirty="0">
                <a:solidFill>
                  <a:srgbClr val="000000"/>
                </a:solidFill>
                <a:latin typeface="Times New Roman" panose="02020603050405020304" pitchFamily="18" charset="0"/>
              </a:rPr>
              <a:t> whether formal or informal are valuable means of resolving any problem, dispute or outstanding issues. </a:t>
            </a:r>
            <a:endParaRPr lang="en-IN" sz="2800" cap="small" dirty="0"/>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0047A923-E978-92C9-8BD6-950B784C34A2}"/>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D0F687A9-6263-2F4D-493C-786DBB69F4DD}"/>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C756EC45-C2C4-B73A-B416-46562A66E4E6}"/>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EEE9FF9-8028-8F23-0741-4E4EE724AC48}"/>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32F13148-8941-A339-A42F-218AABD6757A}"/>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39981DD7-1330-74E3-87A0-24A595163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6D80A8B1-2696-B086-0294-139639E709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6CA7E6F9-10B0-9B7F-B569-8AC9CC9E20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46470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151198"/>
            <a:ext cx="9720072" cy="843534"/>
          </a:xfrm>
        </p:spPr>
        <p:txBody>
          <a:bodyPr>
            <a:normAutofit/>
          </a:bodyPr>
          <a:lstStyle/>
          <a:p>
            <a:pPr algn="ctr"/>
            <a:r>
              <a:rPr lang="en-IN" sz="3200" b="1" dirty="0">
                <a:solidFill>
                  <a:srgbClr val="0070C0"/>
                </a:solidFill>
                <a:latin typeface="Times New Roman" panose="02020603050405020304" pitchFamily="18" charset="0"/>
                <a:cs typeface="Times New Roman" panose="02020603050405020304" pitchFamily="18" charset="0"/>
              </a:rPr>
              <a:t>Importance of Contract management</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2061241"/>
            <a:ext cx="9720073" cy="4023360"/>
          </a:xfrm>
        </p:spPr>
        <p:txBody>
          <a:bodyPr>
            <a:noAutofit/>
          </a:bodyPr>
          <a:lstStyle/>
          <a:p>
            <a:pPr algn="just">
              <a:lnSpc>
                <a:spcPct val="100000"/>
              </a:lnSpc>
              <a:spcBef>
                <a:spcPts val="0"/>
              </a:spcBef>
              <a:spcAft>
                <a:spcPts val="0"/>
              </a:spcAft>
            </a:pPr>
            <a:r>
              <a:rPr lang="en-US" sz="2800" dirty="0">
                <a:solidFill>
                  <a:srgbClr val="000000"/>
                </a:solidFill>
                <a:latin typeface="Times New Roman" panose="02020603050405020304" pitchFamily="18" charset="0"/>
              </a:rPr>
              <a:t>Over the years it was observed that in majority of the projects there were large numbers of </a:t>
            </a:r>
            <a:r>
              <a:rPr lang="en-US" sz="2800" dirty="0">
                <a:solidFill>
                  <a:srgbClr val="FF0000"/>
                </a:solidFill>
                <a:latin typeface="Times New Roman" panose="02020603050405020304" pitchFamily="18" charset="0"/>
              </a:rPr>
              <a:t>complaints/arbitrations/disputes</a:t>
            </a:r>
            <a:r>
              <a:rPr lang="en-US" sz="2800" dirty="0">
                <a:solidFill>
                  <a:srgbClr val="000000"/>
                </a:solidFill>
                <a:latin typeface="Times New Roman" panose="02020603050405020304" pitchFamily="18" charset="0"/>
              </a:rPr>
              <a:t> during the contract implementation. These </a:t>
            </a:r>
            <a:r>
              <a:rPr lang="en-US" sz="2800" dirty="0">
                <a:solidFill>
                  <a:srgbClr val="FF0000"/>
                </a:solidFill>
                <a:latin typeface="Times New Roman" panose="02020603050405020304" pitchFamily="18" charset="0"/>
              </a:rPr>
              <a:t>led to </a:t>
            </a:r>
            <a:r>
              <a:rPr lang="en-US" sz="2800" dirty="0">
                <a:solidFill>
                  <a:srgbClr val="000000"/>
                </a:solidFill>
                <a:latin typeface="Times New Roman" panose="02020603050405020304" pitchFamily="18" charset="0"/>
              </a:rPr>
              <a:t>areas of great concern and sometimes </a:t>
            </a:r>
            <a:r>
              <a:rPr lang="en-US" sz="2800" dirty="0">
                <a:solidFill>
                  <a:srgbClr val="FF0000"/>
                </a:solidFill>
                <a:latin typeface="Times New Roman" panose="02020603050405020304" pitchFamily="18" charset="0"/>
              </a:rPr>
              <a:t>delays, excessive cost overruns and non-completion of contracts.</a:t>
            </a:r>
          </a:p>
          <a:p>
            <a:pPr algn="just"/>
            <a:r>
              <a:rPr lang="en-US" sz="2800" dirty="0">
                <a:solidFill>
                  <a:srgbClr val="000000"/>
                </a:solidFill>
                <a:latin typeface="Times New Roman" panose="02020603050405020304" pitchFamily="18" charset="0"/>
              </a:rPr>
              <a:t>The primary objective of this session is to disseminate best practices in contract management, to </a:t>
            </a:r>
            <a:r>
              <a:rPr lang="en-US" sz="2800" dirty="0">
                <a:solidFill>
                  <a:srgbClr val="333333"/>
                </a:solidFill>
                <a:latin typeface="Times New Roman" panose="02020603050405020304" pitchFamily="18" charset="0"/>
              </a:rPr>
              <a:t>understand </a:t>
            </a:r>
            <a:r>
              <a:rPr lang="en-US" sz="2800" dirty="0">
                <a:solidFill>
                  <a:srgbClr val="000000"/>
                </a:solidFill>
                <a:latin typeface="Times New Roman" panose="02020603050405020304" pitchFamily="18" charset="0"/>
              </a:rPr>
              <a:t>the concepts, principles and procedures of the process of contract management and improve contract management practices.</a:t>
            </a:r>
            <a:endParaRPr lang="en-IN" sz="2800" cap="small" dirty="0"/>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0B024CBE-889C-7F4E-4FC8-2EA326640100}"/>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66739F75-B1D2-6E9A-B9AE-A3CC9C98FEF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E52E31C9-F37C-638B-E932-2902E22E092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A61D31D6-DAF9-7143-7BC2-8EF904B5BB7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6CACC1AA-446F-9A04-E454-8A80579336E7}"/>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7BCCB6C2-6DE3-F193-2CB0-4A1A56AA5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66B970F0-6827-71E5-4239-3E304E688E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ED5F9F11-78F5-5A11-7FF4-9834DE85459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12408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90963"/>
            <a:ext cx="9720072" cy="843534"/>
          </a:xfrm>
        </p:spPr>
        <p:txBody>
          <a:bodyPr>
            <a:noAutofit/>
          </a:bodyPr>
          <a:lstStyle/>
          <a:p>
            <a:pPr algn="ctr"/>
            <a:r>
              <a:rPr lang="en-IN" sz="3200" dirty="0">
                <a:solidFill>
                  <a:srgbClr val="0070C0"/>
                </a:solidFill>
                <a:latin typeface="Times New Roman" panose="02020603050405020304" pitchFamily="18" charset="0"/>
                <a:cs typeface="Times New Roman" panose="02020603050405020304" pitchFamily="18" charset="0"/>
              </a:rPr>
              <a:t>Contract management in World bank projects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2099702"/>
            <a:ext cx="9720073" cy="4458016"/>
          </a:xfrm>
        </p:spPr>
        <p:txBody>
          <a:bodyPr>
            <a:noAutofit/>
          </a:bodyPr>
          <a:lstStyle/>
          <a:p>
            <a:pPr algn="just"/>
            <a:r>
              <a:rPr lang="en-US" sz="2800" dirty="0">
                <a:latin typeface="Times New Roman" panose="02020603050405020304" pitchFamily="18" charset="0"/>
                <a:cs typeface="Times New Roman" panose="02020603050405020304" pitchFamily="18" charset="0"/>
              </a:rPr>
              <a:t>Project, financed by the World Bank, is governed by a “</a:t>
            </a:r>
            <a:r>
              <a:rPr lang="en-US" sz="2800" dirty="0">
                <a:solidFill>
                  <a:srgbClr val="FF0000"/>
                </a:solidFill>
                <a:latin typeface="Times New Roman" panose="02020603050405020304" pitchFamily="18" charset="0"/>
                <a:cs typeface="Times New Roman" panose="02020603050405020304" pitchFamily="18" charset="0"/>
              </a:rPr>
              <a:t>Loan Agreement</a:t>
            </a:r>
            <a:r>
              <a:rPr lang="en-US" sz="2800" dirty="0">
                <a:latin typeface="Times New Roman" panose="02020603050405020304" pitchFamily="18" charset="0"/>
                <a:cs typeface="Times New Roman" panose="02020603050405020304" pitchFamily="18" charset="0"/>
              </a:rPr>
              <a:t>” between the World Bank and the loan receiving agency. The World Bank has established </a:t>
            </a:r>
            <a:r>
              <a:rPr lang="en-US" sz="2800" dirty="0">
                <a:solidFill>
                  <a:srgbClr val="FF0000"/>
                </a:solidFill>
                <a:latin typeface="Times New Roman" panose="02020603050405020304" pitchFamily="18" charset="0"/>
                <a:cs typeface="Times New Roman" panose="02020603050405020304" pitchFamily="18" charset="0"/>
              </a:rPr>
              <a:t>Procurement Regulations  </a:t>
            </a:r>
            <a:r>
              <a:rPr lang="en-US" sz="2800" dirty="0">
                <a:latin typeface="Times New Roman" panose="02020603050405020304" pitchFamily="18" charset="0"/>
                <a:cs typeface="Times New Roman" panose="02020603050405020304" pitchFamily="18" charset="0"/>
              </a:rPr>
              <a:t>with detailed procedures for implementation of the project. The </a:t>
            </a:r>
            <a:r>
              <a:rPr lang="en-US" sz="2800" dirty="0">
                <a:solidFill>
                  <a:srgbClr val="FF0000"/>
                </a:solidFill>
                <a:latin typeface="Times New Roman" panose="02020603050405020304" pitchFamily="18" charset="0"/>
                <a:cs typeface="Times New Roman" panose="02020603050405020304" pitchFamily="18" charset="0"/>
              </a:rPr>
              <a:t>Bank Reviews </a:t>
            </a:r>
            <a:r>
              <a:rPr lang="en-US" sz="2800" dirty="0">
                <a:latin typeface="Times New Roman" panose="02020603050405020304" pitchFamily="18" charset="0"/>
                <a:cs typeface="Times New Roman" panose="02020603050405020304" pitchFamily="18" charset="0"/>
              </a:rPr>
              <a:t>the Borrower’s procurement procedures, documents, bid evaluations, award recommendations, and contracts </a:t>
            </a:r>
            <a:r>
              <a:rPr lang="en-US" sz="2800" dirty="0">
                <a:solidFill>
                  <a:srgbClr val="FF0000"/>
                </a:solidFill>
                <a:latin typeface="Times New Roman" panose="02020603050405020304" pitchFamily="18" charset="0"/>
                <a:cs typeface="Times New Roman" panose="02020603050405020304" pitchFamily="18" charset="0"/>
              </a:rPr>
              <a:t>to ensure that the procurement process is carried out in accordance with the agreed procedures</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Inadequate understanding of </a:t>
            </a:r>
            <a:r>
              <a:rPr lang="en-US" sz="2800" dirty="0">
                <a:solidFill>
                  <a:srgbClr val="FF0000"/>
                </a:solidFill>
                <a:latin typeface="Times New Roman" panose="02020603050405020304" pitchFamily="18" charset="0"/>
                <a:cs typeface="Times New Roman" panose="02020603050405020304" pitchFamily="18" charset="0"/>
              </a:rPr>
              <a:t>contractual provisions </a:t>
            </a:r>
            <a:r>
              <a:rPr lang="en-US" sz="2800" dirty="0">
                <a:latin typeface="Times New Roman" panose="02020603050405020304" pitchFamily="18" charset="0"/>
                <a:cs typeface="Times New Roman" panose="02020603050405020304" pitchFamily="18" charset="0"/>
              </a:rPr>
              <a:t>by the implementing officials often lead to problems in contractor’s performance, cost and time overruns. </a:t>
            </a:r>
            <a:endParaRPr lang="en-IN" sz="2800" cap="small" dirty="0">
              <a:latin typeface="Times New Roman" panose="02020603050405020304" pitchFamily="18" charset="0"/>
              <a:cs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995D05E3-FD74-AC1F-D34B-110D049FF85B}"/>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F5CDDFE8-54D4-AEEE-83D4-EE22247EA32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71CD1576-FA4A-BDEE-B2B3-546D4D306BF8}"/>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1A50668A-4FAA-B9C1-B345-70A1C06D4521}"/>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C0C5D12C-AD8C-120A-1160-E77448DBCF0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5FE7255-3CA2-FC69-5AD1-73078A1BE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16E9BF19-766D-5036-D7C3-64AD9A90CC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4AE46B58-29F1-8986-2E55-43048F447D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22235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86" y="1097176"/>
            <a:ext cx="9687415" cy="538190"/>
          </a:xfrm>
        </p:spPr>
        <p:txBody>
          <a:bodyPr>
            <a:no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EXTENSION OF TIME (EOT)</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856249"/>
            <a:ext cx="9720073" cy="4833257"/>
          </a:xfrm>
        </p:spPr>
        <p:txBody>
          <a:bodyPr>
            <a:noAutofit/>
          </a:bodyPr>
          <a:lstStyle/>
          <a:p>
            <a:pPr algn="just"/>
            <a:r>
              <a:rPr lang="en-US" dirty="0">
                <a:solidFill>
                  <a:srgbClr val="000000"/>
                </a:solidFill>
                <a:latin typeface="Andes"/>
              </a:rPr>
              <a:t>Every contract provides for EOT of the project for </a:t>
            </a:r>
            <a:r>
              <a:rPr lang="en-US" dirty="0">
                <a:solidFill>
                  <a:srgbClr val="FF0000"/>
                </a:solidFill>
                <a:latin typeface="Andes"/>
              </a:rPr>
              <a:t>reasons beyond the control of the contractor</a:t>
            </a:r>
            <a:r>
              <a:rPr lang="en-US" dirty="0">
                <a:solidFill>
                  <a:srgbClr val="000000"/>
                </a:solidFill>
                <a:latin typeface="Andes"/>
              </a:rPr>
              <a:t>. Contractor has to report delays occurring in the project which entitles for extension. If Engineer is satisfied that delays are not due to contractor, Engineer shall give certificate of extension. Examples of extension causes:</a:t>
            </a:r>
          </a:p>
          <a:p>
            <a:pPr algn="just"/>
            <a:r>
              <a:rPr lang="en-US" dirty="0">
                <a:solidFill>
                  <a:srgbClr val="000000"/>
                </a:solidFill>
                <a:latin typeface="Andes"/>
              </a:rPr>
              <a:t>1. Variation</a:t>
            </a:r>
          </a:p>
          <a:p>
            <a:pPr algn="just"/>
            <a:r>
              <a:rPr lang="en-US" dirty="0">
                <a:solidFill>
                  <a:srgbClr val="000000"/>
                </a:solidFill>
                <a:latin typeface="Andes"/>
              </a:rPr>
              <a:t>2. Adverse climatic conditions</a:t>
            </a:r>
          </a:p>
          <a:p>
            <a:pPr algn="just"/>
            <a:r>
              <a:rPr lang="en-US" dirty="0">
                <a:solidFill>
                  <a:srgbClr val="000000"/>
                </a:solidFill>
                <a:latin typeface="Andes"/>
              </a:rPr>
              <a:t>3. Site possession</a:t>
            </a:r>
          </a:p>
          <a:p>
            <a:pPr algn="just"/>
            <a:r>
              <a:rPr lang="en-US" dirty="0">
                <a:solidFill>
                  <a:srgbClr val="000000"/>
                </a:solidFill>
                <a:latin typeface="Andes"/>
              </a:rPr>
              <a:t>4. Delay in supply of drawings</a:t>
            </a:r>
          </a:p>
          <a:p>
            <a:pPr algn="just"/>
            <a:r>
              <a:rPr lang="en-US" dirty="0">
                <a:solidFill>
                  <a:srgbClr val="000000"/>
                </a:solidFill>
                <a:latin typeface="Andes"/>
              </a:rPr>
              <a:t>5. Unforeseen shortage of personal or goods</a:t>
            </a:r>
          </a:p>
          <a:p>
            <a:pPr algn="just"/>
            <a:r>
              <a:rPr lang="en-US" dirty="0">
                <a:solidFill>
                  <a:srgbClr val="000000"/>
                </a:solidFill>
                <a:latin typeface="Andes"/>
              </a:rPr>
              <a:t>6. Any other delays attributable to the employer. </a:t>
            </a:r>
          </a:p>
          <a:p>
            <a:pPr algn="just"/>
            <a:r>
              <a:rPr lang="en-US" dirty="0">
                <a:solidFill>
                  <a:srgbClr val="000000"/>
                </a:solidFill>
                <a:latin typeface="Andes"/>
              </a:rPr>
              <a:t>7. Force Majeure </a:t>
            </a:r>
            <a:endParaRPr lang="en-IN" dirty="0">
              <a:solidFill>
                <a:srgbClr val="000000"/>
              </a:solidFill>
              <a:latin typeface="Andes"/>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E822077A-DA07-F49D-9F33-A70E84674AD7}"/>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A1DB825E-2129-CE69-681A-C6D3B573E80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B9F49745-898F-E922-7FD0-B2A695BEF526}"/>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800EEFAB-3FA3-618D-E886-AE81EDC7DE4F}"/>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FE5222EF-225E-B605-86AE-658BC1DF0080}"/>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A48486B7-E938-FFD4-3B6A-BDBD71FF0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2A4DD283-0341-9084-689A-E971C9B14B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8F1F1B96-71B0-47DD-80F2-3737A7AF9E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62173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48" y="1349669"/>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Liquidated Damage</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2446833"/>
            <a:ext cx="9720073" cy="3637768"/>
          </a:xfrm>
        </p:spPr>
        <p:txBody>
          <a:bodyPr>
            <a:noAutofit/>
          </a:bodyPr>
          <a:lstStyle/>
          <a:p>
            <a:pPr algn="just"/>
            <a:r>
              <a:rPr lang="en-US" sz="2400" b="1" dirty="0">
                <a:solidFill>
                  <a:srgbClr val="000000"/>
                </a:solidFill>
                <a:latin typeface="Andes"/>
              </a:rPr>
              <a:t>Liquidated Damage: </a:t>
            </a:r>
            <a:r>
              <a:rPr lang="en-US" sz="2400" dirty="0">
                <a:solidFill>
                  <a:srgbClr val="000000"/>
                </a:solidFill>
                <a:latin typeface="Andes"/>
              </a:rPr>
              <a:t>A </a:t>
            </a:r>
            <a:r>
              <a:rPr lang="en-US" sz="2400" dirty="0">
                <a:solidFill>
                  <a:srgbClr val="FF0000"/>
                </a:solidFill>
                <a:latin typeface="Andes"/>
              </a:rPr>
              <a:t>predetermined amount </a:t>
            </a:r>
            <a:r>
              <a:rPr lang="en-US" sz="2400" dirty="0">
                <a:solidFill>
                  <a:srgbClr val="000000"/>
                </a:solidFill>
                <a:latin typeface="Andes"/>
              </a:rPr>
              <a:t>to be </a:t>
            </a:r>
            <a:r>
              <a:rPr lang="en-US" sz="2400" dirty="0">
                <a:solidFill>
                  <a:srgbClr val="FF0000"/>
                </a:solidFill>
                <a:latin typeface="Andes"/>
              </a:rPr>
              <a:t>paid by the contractor </a:t>
            </a:r>
            <a:r>
              <a:rPr lang="en-US" sz="2400" dirty="0">
                <a:solidFill>
                  <a:srgbClr val="000000"/>
                </a:solidFill>
                <a:latin typeface="Andes"/>
              </a:rPr>
              <a:t>to the employer for the delay in completion. This is not source of revenue to the employer nor a penalty to the contractor. </a:t>
            </a:r>
          </a:p>
          <a:p>
            <a:pPr algn="just"/>
            <a:r>
              <a:rPr lang="en-US" sz="2400" dirty="0">
                <a:solidFill>
                  <a:srgbClr val="000000"/>
                </a:solidFill>
                <a:latin typeface="Andes"/>
              </a:rPr>
              <a:t>Liquidated damages are prescribed in the contract as an amount to be paid per day or per week of delay and maximum percentage of LD is also prescribed in the contract.</a:t>
            </a: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B6FD425B-32FB-2618-60A8-D7FC2969BC0C}"/>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7DBDA57B-1AE4-E46F-FD9F-40EB5DA536A7}"/>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03E77821-F1FC-5DF2-D99B-D208D4495612}"/>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88BC96DE-AFEB-0F1D-949C-FE92B247172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220949CF-ACE7-B266-E151-F5600D32281E}"/>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31C5B36D-821A-59F4-A01C-4EBB7A50A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483FCA3F-07BC-AC84-2637-149CEEFA1F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5A220AA6-6B4A-DC64-FC15-654644305F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98936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70" y="1171970"/>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Change control</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975140" y="1789942"/>
            <a:ext cx="9720073" cy="4859220"/>
          </a:xfrm>
        </p:spPr>
        <p:txBody>
          <a:bodyPr>
            <a:noAutofit/>
          </a:bodyPr>
          <a:lstStyle/>
          <a:p>
            <a:pPr algn="just"/>
            <a:r>
              <a:rPr lang="en-US" sz="2400" dirty="0">
                <a:solidFill>
                  <a:srgbClr val="000000"/>
                </a:solidFill>
                <a:latin typeface="Andes"/>
              </a:rPr>
              <a:t>Change during the performance of the contract can come from a range of sources, both internal and external. Change is easier to deal with when preparations are made. It is desired that contract includes some </a:t>
            </a:r>
            <a:r>
              <a:rPr lang="en-US" sz="2400" dirty="0">
                <a:solidFill>
                  <a:srgbClr val="FF0000"/>
                </a:solidFill>
                <a:latin typeface="Andes"/>
              </a:rPr>
              <a:t>flexibility</a:t>
            </a:r>
            <a:r>
              <a:rPr lang="en-US" sz="2400" dirty="0">
                <a:solidFill>
                  <a:srgbClr val="000000"/>
                </a:solidFill>
                <a:latin typeface="Andes"/>
              </a:rPr>
              <a:t> as well as the necessary </a:t>
            </a:r>
            <a:r>
              <a:rPr lang="en-US" sz="2400" dirty="0">
                <a:solidFill>
                  <a:srgbClr val="FF0000"/>
                </a:solidFill>
                <a:latin typeface="Andes"/>
              </a:rPr>
              <a:t>procedures for handling changes</a:t>
            </a:r>
            <a:r>
              <a:rPr lang="en-US" sz="2400" dirty="0">
                <a:solidFill>
                  <a:srgbClr val="000000"/>
                </a:solidFill>
                <a:latin typeface="Andes"/>
              </a:rPr>
              <a:t>. A </a:t>
            </a:r>
            <a:r>
              <a:rPr lang="en-US" sz="2400" dirty="0">
                <a:solidFill>
                  <a:srgbClr val="FF0000"/>
                </a:solidFill>
                <a:latin typeface="Andes"/>
              </a:rPr>
              <a:t>properly managed change can be good opportunity to alter or improve the project</a:t>
            </a:r>
            <a:r>
              <a:rPr lang="en-US" sz="2400" dirty="0">
                <a:solidFill>
                  <a:srgbClr val="000000"/>
                </a:solidFill>
                <a:latin typeface="Andes"/>
              </a:rPr>
              <a:t>. Change control procedures should be included in the contract. Change control procedure steps are:</a:t>
            </a:r>
          </a:p>
          <a:p>
            <a:pPr algn="just">
              <a:lnSpc>
                <a:spcPct val="100000"/>
              </a:lnSpc>
              <a:spcBef>
                <a:spcPts val="0"/>
              </a:spcBef>
              <a:spcAft>
                <a:spcPts val="0"/>
              </a:spcAft>
              <a:buFont typeface="Arial" panose="020B0604020202020204" pitchFamily="34" charset="0"/>
              <a:buChar char="•"/>
            </a:pPr>
            <a:r>
              <a:rPr lang="en-US" sz="2400" dirty="0">
                <a:solidFill>
                  <a:srgbClr val="000000"/>
                </a:solidFill>
                <a:latin typeface="Andes"/>
              </a:rPr>
              <a:t> Requesting changes</a:t>
            </a:r>
          </a:p>
          <a:p>
            <a:pPr algn="just">
              <a:lnSpc>
                <a:spcPct val="100000"/>
              </a:lnSpc>
              <a:spcBef>
                <a:spcPts val="0"/>
              </a:spcBef>
              <a:spcAft>
                <a:spcPts val="0"/>
              </a:spcAft>
              <a:buFont typeface="Arial" panose="020B0604020202020204" pitchFamily="34" charset="0"/>
              <a:buChar char="•"/>
            </a:pPr>
            <a:r>
              <a:rPr lang="en-US" sz="2400" dirty="0">
                <a:solidFill>
                  <a:srgbClr val="000000"/>
                </a:solidFill>
                <a:latin typeface="Andes"/>
              </a:rPr>
              <a:t> Assessment of  Impact</a:t>
            </a:r>
          </a:p>
          <a:p>
            <a:pPr algn="just">
              <a:lnSpc>
                <a:spcPct val="100000"/>
              </a:lnSpc>
              <a:spcBef>
                <a:spcPts val="0"/>
              </a:spcBef>
              <a:spcAft>
                <a:spcPts val="0"/>
              </a:spcAft>
              <a:buFont typeface="Arial" panose="020B0604020202020204" pitchFamily="34" charset="0"/>
              <a:buChar char="•"/>
            </a:pPr>
            <a:r>
              <a:rPr lang="en-US" sz="2400" dirty="0">
                <a:solidFill>
                  <a:srgbClr val="000000"/>
                </a:solidFill>
                <a:latin typeface="Andes"/>
              </a:rPr>
              <a:t> prioritization and authorization</a:t>
            </a:r>
          </a:p>
          <a:p>
            <a:pPr algn="just">
              <a:lnSpc>
                <a:spcPct val="100000"/>
              </a:lnSpc>
              <a:spcBef>
                <a:spcPts val="0"/>
              </a:spcBef>
              <a:spcAft>
                <a:spcPts val="0"/>
              </a:spcAft>
              <a:buFont typeface="Arial" panose="020B0604020202020204" pitchFamily="34" charset="0"/>
              <a:buChar char="•"/>
            </a:pPr>
            <a:r>
              <a:rPr lang="en-US" sz="2400" dirty="0">
                <a:solidFill>
                  <a:srgbClr val="000000"/>
                </a:solidFill>
                <a:latin typeface="Andes"/>
              </a:rPr>
              <a:t> agreement with contractor</a:t>
            </a:r>
          </a:p>
          <a:p>
            <a:pPr algn="just">
              <a:lnSpc>
                <a:spcPct val="100000"/>
              </a:lnSpc>
              <a:spcBef>
                <a:spcPts val="0"/>
              </a:spcBef>
              <a:spcAft>
                <a:spcPts val="0"/>
              </a:spcAft>
              <a:buFont typeface="Arial" panose="020B0604020202020204" pitchFamily="34" charset="0"/>
              <a:buChar char="•"/>
            </a:pPr>
            <a:r>
              <a:rPr lang="en-US" sz="2400" dirty="0">
                <a:solidFill>
                  <a:srgbClr val="000000"/>
                </a:solidFill>
                <a:latin typeface="Andes"/>
              </a:rPr>
              <a:t>Control of implementation</a:t>
            </a:r>
          </a:p>
          <a:p>
            <a:pPr algn="just">
              <a:lnSpc>
                <a:spcPct val="100000"/>
              </a:lnSpc>
              <a:spcBef>
                <a:spcPts val="0"/>
              </a:spcBef>
              <a:spcAft>
                <a:spcPts val="0"/>
              </a:spcAft>
              <a:buFont typeface="Arial" panose="020B0604020202020204" pitchFamily="34" charset="0"/>
              <a:buChar char="•"/>
            </a:pPr>
            <a:r>
              <a:rPr lang="en-US" sz="2400" dirty="0">
                <a:solidFill>
                  <a:srgbClr val="000000"/>
                </a:solidFill>
                <a:latin typeface="Andes"/>
              </a:rPr>
              <a:t> documentation of change assessments and variation</a:t>
            </a:r>
            <a:endParaRPr lang="en-US" sz="2400" b="1" dirty="0">
              <a:solidFill>
                <a:srgbClr val="000000"/>
              </a:solidFill>
              <a:latin typeface="Andes"/>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97C3E8B0-4DC4-3EAD-00E1-F5FE50CE4F6A}"/>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355254D1-8BEA-BA60-1BDE-8EC0F961E7F6}"/>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D083FC47-AE16-C417-7BAA-D3D5BFD4EFF6}"/>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F447443C-4F73-8D7A-FE26-A1F6ACA58393}"/>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6C03A1EF-E72A-C22D-6569-E49B3166862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A850458A-F948-2477-8167-CC9FC854D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AA50DF5A-3420-3C8A-5876-492F937030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005443AB-CAD0-BA47-A1B4-F14D24FBEF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459798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64644"/>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Variation - Works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490119"/>
            <a:ext cx="9720073" cy="5087958"/>
          </a:xfrm>
        </p:spPr>
        <p:txBody>
          <a:bodyPr>
            <a:noAutofit/>
          </a:bodyPr>
          <a:lstStyle/>
          <a:p>
            <a:pPr algn="just"/>
            <a:r>
              <a:rPr lang="en-IN" sz="2400" dirty="0">
                <a:latin typeface="Times New Roman" panose="02020603050405020304" pitchFamily="18" charset="0"/>
                <a:ea typeface="Times New Roman" panose="02020603050405020304" pitchFamily="18" charset="0"/>
              </a:rPr>
              <a:t>A</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Variation is an instruction given by the Project Manager which varies the Works.</a:t>
            </a:r>
            <a:r>
              <a:rPr lang="en-US" sz="2400" dirty="0">
                <a:latin typeface="Times New Roman" panose="02020603050405020304" pitchFamily="18" charset="0"/>
                <a:cs typeface="Times New Roman" panose="02020603050405020304" pitchFamily="18" charset="0"/>
              </a:rPr>
              <a:t> In variation applicability of a </a:t>
            </a:r>
            <a:r>
              <a:rPr lang="en-US" sz="2400" dirty="0">
                <a:solidFill>
                  <a:srgbClr val="FF0000"/>
                </a:solidFill>
                <a:latin typeface="Times New Roman" panose="02020603050405020304" pitchFamily="18" charset="0"/>
                <a:cs typeface="Times New Roman" panose="02020603050405020304" pitchFamily="18" charset="0"/>
              </a:rPr>
              <a:t>tender rate to the new or varied item is</a:t>
            </a:r>
            <a:r>
              <a:rPr lang="en-US" sz="2400" dirty="0">
                <a:latin typeface="Times New Roman" panose="02020603050405020304" pitchFamily="18" charset="0"/>
                <a:cs typeface="Times New Roman" panose="02020603050405020304" pitchFamily="18" charset="0"/>
              </a:rPr>
              <a:t> always a </a:t>
            </a:r>
            <a:r>
              <a:rPr lang="en-US" sz="2400" dirty="0">
                <a:solidFill>
                  <a:srgbClr val="FF0000"/>
                </a:solidFill>
                <a:latin typeface="Times New Roman" panose="02020603050405020304" pitchFamily="18" charset="0"/>
                <a:cs typeface="Times New Roman" panose="02020603050405020304" pitchFamily="18" charset="0"/>
              </a:rPr>
              <a:t>contentious issue</a:t>
            </a:r>
            <a:r>
              <a:rPr lang="en-US" sz="2400"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Extension of Intended Completion date: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The Project Manager shall decide within 21 days.</a:t>
            </a:r>
          </a:p>
          <a:p>
            <a:pPr algn="just"/>
            <a:r>
              <a:rPr lang="en-IN" sz="2400" b="1" dirty="0">
                <a:latin typeface="Times New Roman" panose="02020603050405020304" pitchFamily="18" charset="0"/>
                <a:cs typeface="Times New Roman" panose="02020603050405020304" pitchFamily="18" charset="0"/>
              </a:rPr>
              <a:t>Acceleration: </a:t>
            </a:r>
            <a:r>
              <a:rPr lang="en-IN" sz="2400" dirty="0">
                <a:latin typeface="Times New Roman" panose="02020603050405020304" pitchFamily="18" charset="0"/>
                <a:cs typeface="Times New Roman" panose="02020603050405020304" pitchFamily="18" charset="0"/>
              </a:rPr>
              <a:t>If on request of</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the Employer the Contractor finish the work before the Intended Completion Date is also treated as variation.</a:t>
            </a:r>
          </a:p>
          <a:p>
            <a:pPr algn="just"/>
            <a:r>
              <a:rPr lang="en-IN" sz="2400" b="1" dirty="0">
                <a:latin typeface="Times New Roman" panose="02020603050405020304" pitchFamily="18" charset="0"/>
                <a:ea typeface="Times New Roman" panose="02020603050405020304" pitchFamily="18" charset="0"/>
                <a:cs typeface="Times New Roman" panose="02020603050405020304" pitchFamily="18" charset="0"/>
              </a:rPr>
              <a:t>Changes in the Contract Price: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Details given in bid document.</a:t>
            </a:r>
          </a:p>
          <a:p>
            <a:pPr algn="just"/>
            <a:r>
              <a:rPr lang="en-IN" sz="2400" b="1" dirty="0">
                <a:latin typeface="Times New Roman" panose="02020603050405020304" pitchFamily="18" charset="0"/>
                <a:cs typeface="Times New Roman" panose="02020603050405020304" pitchFamily="18" charset="0"/>
              </a:rPr>
              <a:t>Variations: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All Variations shall be included in updated Programs,  produced by the Contractor. Rates are decided mutually. </a:t>
            </a:r>
          </a:p>
          <a:p>
            <a:pPr algn="just"/>
            <a:r>
              <a:rPr lang="en-IN" sz="2400" dirty="0">
                <a:latin typeface="Times New Roman" panose="02020603050405020304" pitchFamily="18" charset="0"/>
                <a:cs typeface="Times New Roman" panose="02020603050405020304" pitchFamily="18" charset="0"/>
              </a:rPr>
              <a:t>The engineer may initiate variations at any time prior to taking over the completed work.</a:t>
            </a:r>
            <a:endParaRPr lang="en-US" sz="2400" dirty="0">
              <a:latin typeface="Times New Roman" panose="02020603050405020304" pitchFamily="18" charset="0"/>
              <a:cs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34FCA473-9463-43F9-3A8C-84526D09338D}"/>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0B59152C-3718-D847-7A41-D7A2818CA8EF}"/>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AF9B98DA-66A6-0947-D9EA-4EB3EA7D75DB}"/>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8E991252-A96F-35FF-2033-B33B566A6C0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0732AD8B-99FC-5074-60A3-8205F93EC53C}"/>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1120F8BD-369A-51E2-7059-5AF63E81F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77C5EA6D-F796-4123-DA88-00434EAB5C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3B942356-1AD6-F0C4-0663-BE5ADC3C46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41458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98206"/>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Variation - Goods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447707"/>
            <a:ext cx="9720073" cy="5236779"/>
          </a:xfrm>
        </p:spPr>
        <p:txBody>
          <a:bodyPr>
            <a:noAutofit/>
          </a:bodyPr>
          <a:lstStyle/>
          <a:p>
            <a:pPr algn="just"/>
            <a:r>
              <a:rPr lang="en-IN" sz="2400" b="1" dirty="0">
                <a:latin typeface="Times New Roman" panose="02020603050405020304" pitchFamily="18" charset="0"/>
                <a:ea typeface="Times New Roman" panose="02020603050405020304" pitchFamily="18" charset="0"/>
              </a:rPr>
              <a:t>Bid Prices and Discounts:</a:t>
            </a:r>
            <a:r>
              <a:rPr lang="en-US" sz="2400" dirty="0">
                <a:solidFill>
                  <a:srgbClr val="FF0000"/>
                </a:solidFill>
                <a:latin typeface="Times New Roman" panose="02020603050405020304" pitchFamily="18" charset="0"/>
                <a:ea typeface="Times New Roman" panose="02020603050405020304" pitchFamily="18" charset="0"/>
              </a:rPr>
              <a:t>Prices</a:t>
            </a:r>
            <a:r>
              <a:rPr lang="en-US" sz="2400" dirty="0">
                <a:latin typeface="Times New Roman" panose="02020603050405020304" pitchFamily="18" charset="0"/>
                <a:ea typeface="Times New Roman" panose="02020603050405020304" pitchFamily="18" charset="0"/>
              </a:rPr>
              <a:t> quoted by the Bidder shall be </a:t>
            </a:r>
            <a:r>
              <a:rPr lang="en-US" sz="2400" dirty="0">
                <a:solidFill>
                  <a:srgbClr val="FF0000"/>
                </a:solidFill>
                <a:latin typeface="Times New Roman" panose="02020603050405020304" pitchFamily="18" charset="0"/>
                <a:ea typeface="Times New Roman" panose="02020603050405020304" pitchFamily="18" charset="0"/>
              </a:rPr>
              <a:t>fixed</a:t>
            </a:r>
            <a:r>
              <a:rPr lang="en-US" sz="2400" dirty="0">
                <a:latin typeface="Times New Roman" panose="02020603050405020304" pitchFamily="18" charset="0"/>
                <a:ea typeface="Times New Roman" panose="02020603050405020304" pitchFamily="18" charset="0"/>
              </a:rPr>
              <a:t> during the Bidder’s performance of the Contract and not subject to variation on any account</a:t>
            </a:r>
          </a:p>
          <a:p>
            <a:pPr algn="just"/>
            <a:r>
              <a:rPr lang="en-US" sz="2400" b="1" dirty="0">
                <a:latin typeface="Times New Roman" panose="02020603050405020304" pitchFamily="18" charset="0"/>
                <a:cs typeface="Times New Roman" panose="02020603050405020304" pitchFamily="18" charset="0"/>
              </a:rPr>
              <a:t>Purchaser’s Right to Vary Quantities at Time of Award: </a:t>
            </a:r>
            <a:r>
              <a:rPr lang="en-US" sz="2400" dirty="0">
                <a:latin typeface="Times New Roman" panose="02020603050405020304" pitchFamily="18" charset="0"/>
                <a:ea typeface="Times New Roman" panose="02020603050405020304" pitchFamily="18" charset="0"/>
              </a:rPr>
              <a:t>At the time the Contract is awarded, the Purchaser reserves the right to </a:t>
            </a:r>
            <a:r>
              <a:rPr lang="en-US" sz="2400" dirty="0">
                <a:solidFill>
                  <a:srgbClr val="FF0000"/>
                </a:solidFill>
                <a:latin typeface="Times New Roman" panose="02020603050405020304" pitchFamily="18" charset="0"/>
                <a:ea typeface="Times New Roman" panose="02020603050405020304" pitchFamily="18" charset="0"/>
              </a:rPr>
              <a:t>increase or decrease the quantity of Goods and Related Services </a:t>
            </a:r>
            <a:r>
              <a:rPr lang="en-US" sz="2400" dirty="0">
                <a:latin typeface="Times New Roman" panose="02020603050405020304" pitchFamily="18" charset="0"/>
                <a:ea typeface="Times New Roman" panose="02020603050405020304" pitchFamily="18" charset="0"/>
              </a:rPr>
              <a:t>originally specified provided it does not exceed the percentage specified in BDS and without any change in unit prices or other T&amp;C of the contract..</a:t>
            </a:r>
          </a:p>
          <a:p>
            <a:pPr algn="just"/>
            <a:r>
              <a:rPr lang="en-US" sz="2400" b="1" dirty="0">
                <a:latin typeface="Times New Roman" panose="02020603050405020304" pitchFamily="18" charset="0"/>
                <a:ea typeface="Times New Roman" panose="02020603050405020304" pitchFamily="18" charset="0"/>
              </a:rPr>
              <a:t>Contract Price: </a:t>
            </a:r>
            <a:r>
              <a:rPr lang="en-US" sz="2400" dirty="0">
                <a:latin typeface="Times New Roman" panose="02020603050405020304" pitchFamily="18" charset="0"/>
                <a:ea typeface="Times New Roman" panose="02020603050405020304" pitchFamily="18" charset="0"/>
              </a:rPr>
              <a:t>Prices charged by the Supplier for the Goods supplied and the Related Services </a:t>
            </a:r>
            <a:r>
              <a:rPr lang="en-US" sz="2400" dirty="0">
                <a:solidFill>
                  <a:srgbClr val="FF0000"/>
                </a:solidFill>
                <a:latin typeface="Times New Roman" panose="02020603050405020304" pitchFamily="18" charset="0"/>
                <a:ea typeface="Times New Roman" panose="02020603050405020304" pitchFamily="18" charset="0"/>
              </a:rPr>
              <a:t>shall not vary from the prices</a:t>
            </a:r>
            <a:r>
              <a:rPr lang="en-US" sz="2400" dirty="0">
                <a:latin typeface="Times New Roman" panose="02020603050405020304" pitchFamily="18" charset="0"/>
                <a:ea typeface="Times New Roman" panose="02020603050405020304" pitchFamily="18" charset="0"/>
              </a:rPr>
              <a:t>, with the </a:t>
            </a:r>
            <a:r>
              <a:rPr lang="en-US" sz="2400" dirty="0">
                <a:solidFill>
                  <a:srgbClr val="FF0000"/>
                </a:solidFill>
                <a:latin typeface="Times New Roman" panose="02020603050405020304" pitchFamily="18" charset="0"/>
                <a:ea typeface="Times New Roman" panose="02020603050405020304" pitchFamily="18" charset="0"/>
              </a:rPr>
              <a:t>exception</a:t>
            </a:r>
            <a:r>
              <a:rPr lang="en-US" sz="2400" dirty="0">
                <a:latin typeface="Times New Roman" panose="02020603050405020304" pitchFamily="18" charset="0"/>
                <a:ea typeface="Times New Roman" panose="02020603050405020304" pitchFamily="18" charset="0"/>
              </a:rPr>
              <a:t> of any </a:t>
            </a:r>
            <a:r>
              <a:rPr lang="en-US" sz="2400" dirty="0">
                <a:solidFill>
                  <a:srgbClr val="FF0000"/>
                </a:solidFill>
                <a:latin typeface="Times New Roman" panose="02020603050405020304" pitchFamily="18" charset="0"/>
                <a:ea typeface="Times New Roman" panose="02020603050405020304" pitchFamily="18" charset="0"/>
              </a:rPr>
              <a:t>price adjustments </a:t>
            </a:r>
            <a:r>
              <a:rPr lang="en-US" sz="2400" dirty="0">
                <a:latin typeface="Times New Roman" panose="02020603050405020304" pitchFamily="18" charset="0"/>
                <a:ea typeface="Times New Roman" panose="02020603050405020304" pitchFamily="18" charset="0"/>
              </a:rPr>
              <a:t>authorized in the </a:t>
            </a:r>
            <a:r>
              <a:rPr lang="en-US" sz="2400" b="1" dirty="0">
                <a:latin typeface="Times New Roman" panose="02020603050405020304" pitchFamily="18" charset="0"/>
                <a:ea typeface="Times New Roman" panose="02020603050405020304" pitchFamily="18" charset="0"/>
              </a:rPr>
              <a:t>SCC.</a:t>
            </a:r>
          </a:p>
          <a:p>
            <a:pPr algn="just"/>
            <a:r>
              <a:rPr lang="en-US" sz="2400" b="1" dirty="0">
                <a:latin typeface="Andes"/>
              </a:rPr>
              <a:t>Change Orders and Contract Amendments: </a:t>
            </a:r>
            <a:r>
              <a:rPr lang="en-US" sz="2400" dirty="0">
                <a:latin typeface="Times New Roman" panose="02020603050405020304" pitchFamily="18" charset="0"/>
                <a:ea typeface="Times New Roman" panose="02020603050405020304" pitchFamily="18" charset="0"/>
              </a:rPr>
              <a:t>If changes in scope of contract cause an increase or decrease in the cost </a:t>
            </a:r>
            <a:r>
              <a:rPr lang="en-US" sz="2400" dirty="0">
                <a:solidFill>
                  <a:srgbClr val="FF0000"/>
                </a:solidFill>
                <a:latin typeface="Times New Roman" panose="02020603050405020304" pitchFamily="18" charset="0"/>
                <a:ea typeface="Times New Roman" panose="02020603050405020304" pitchFamily="18" charset="0"/>
              </a:rPr>
              <a:t>equitable adjustment shall be made in contract price</a:t>
            </a:r>
            <a:r>
              <a:rPr lang="en-US" sz="2400" dirty="0">
                <a:latin typeface="Times New Roman" panose="02020603050405020304" pitchFamily="18" charset="0"/>
                <a:ea typeface="Times New Roman" panose="02020603050405020304" pitchFamily="18" charset="0"/>
              </a:rPr>
              <a:t> or in </a:t>
            </a:r>
            <a:r>
              <a:rPr lang="en-US" sz="2400" dirty="0">
                <a:solidFill>
                  <a:srgbClr val="FF0000"/>
                </a:solidFill>
                <a:latin typeface="Times New Roman" panose="02020603050405020304" pitchFamily="18" charset="0"/>
                <a:ea typeface="Times New Roman" panose="02020603050405020304" pitchFamily="18" charset="0"/>
              </a:rPr>
              <a:t>completion</a:t>
            </a:r>
            <a:r>
              <a:rPr lang="en-US" sz="2400" dirty="0">
                <a:latin typeface="Times New Roman" panose="02020603050405020304" pitchFamily="18" charset="0"/>
                <a:ea typeface="Times New Roman" panose="02020603050405020304" pitchFamily="18" charset="0"/>
              </a:rPr>
              <a:t> schedule or both</a:t>
            </a:r>
            <a:endParaRPr lang="en-US" sz="2400" b="1" dirty="0">
              <a:latin typeface="Andes"/>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A8451810-A1F4-1B10-8027-33BE701E6C5B}"/>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073225CF-5F30-70FE-AA9E-7B46EF31EC06}"/>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E4B98198-9C02-6624-1E25-70B14ADB08F0}"/>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82BC86F-9595-EDFB-F4E6-C0B44E7001E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E422E8BF-3019-BA22-D374-EB1EF5AC12C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4B199FDC-DB47-989A-E9CB-F65C9EA3D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8482B1EC-C0D9-083E-D7AA-B35E2C398E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95200636-22BC-1D2C-2739-8814804545D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411110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72598"/>
            <a:ext cx="9687415" cy="538190"/>
          </a:xfrm>
        </p:spPr>
        <p:txBody>
          <a:bodyP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Performance Security - Works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410788"/>
            <a:ext cx="9720073" cy="4959405"/>
          </a:xfrm>
        </p:spPr>
        <p:txBody>
          <a:bodyPr>
            <a:noAutofit/>
          </a:bodyPr>
          <a:lstStyle/>
          <a:p>
            <a:pPr algn="just"/>
            <a:r>
              <a:rPr lang="en-IN" sz="2800" dirty="0">
                <a:latin typeface="Times New Roman" panose="02020603050405020304" pitchFamily="18" charset="0"/>
                <a:ea typeface="Times New Roman" panose="02020603050405020304" pitchFamily="18" charset="0"/>
              </a:rPr>
              <a:t>This is the </a:t>
            </a:r>
            <a:r>
              <a:rPr lang="en-IN" sz="2800" dirty="0">
                <a:solidFill>
                  <a:srgbClr val="FF0000"/>
                </a:solidFill>
                <a:latin typeface="Times New Roman" panose="02020603050405020304" pitchFamily="18" charset="0"/>
                <a:ea typeface="Times New Roman" panose="02020603050405020304" pitchFamily="18" charset="0"/>
              </a:rPr>
              <a:t>amount to be paid </a:t>
            </a:r>
            <a:r>
              <a:rPr lang="en-IN" sz="2800" dirty="0">
                <a:latin typeface="Times New Roman" panose="02020603050405020304" pitchFamily="18" charset="0"/>
                <a:ea typeface="Times New Roman" panose="02020603050405020304" pitchFamily="18" charset="0"/>
              </a:rPr>
              <a:t>by the contractor to the Employer </a:t>
            </a:r>
            <a:r>
              <a:rPr lang="en-IN" sz="2800" dirty="0">
                <a:solidFill>
                  <a:srgbClr val="FF0000"/>
                </a:solidFill>
                <a:latin typeface="Times New Roman" panose="02020603050405020304" pitchFamily="18" charset="0"/>
                <a:ea typeface="Times New Roman" panose="02020603050405020304" pitchFamily="18" charset="0"/>
              </a:rPr>
              <a:t>before signing of contract </a:t>
            </a:r>
            <a:r>
              <a:rPr lang="en-IN" sz="2800" dirty="0">
                <a:latin typeface="Times New Roman" panose="02020603050405020304" pitchFamily="18" charset="0"/>
                <a:ea typeface="Times New Roman" panose="02020603050405020304" pitchFamily="18" charset="0"/>
              </a:rPr>
              <a:t>as a security against performance. The amount varies from </a:t>
            </a:r>
            <a:r>
              <a:rPr lang="en-IN" sz="2800" dirty="0">
                <a:solidFill>
                  <a:srgbClr val="FF0000"/>
                </a:solidFill>
                <a:latin typeface="Times New Roman" panose="02020603050405020304" pitchFamily="18" charset="0"/>
                <a:ea typeface="Times New Roman" panose="02020603050405020304" pitchFamily="18" charset="0"/>
              </a:rPr>
              <a:t>5% to 10% </a:t>
            </a:r>
            <a:r>
              <a:rPr lang="en-IN" sz="2800" dirty="0">
                <a:latin typeface="Times New Roman" panose="02020603050405020304" pitchFamily="18" charset="0"/>
                <a:ea typeface="Times New Roman" panose="02020603050405020304" pitchFamily="18" charset="0"/>
              </a:rPr>
              <a:t>of the contract amount. Performance Security has to be </a:t>
            </a:r>
            <a:r>
              <a:rPr lang="en-IN" sz="2800" dirty="0">
                <a:solidFill>
                  <a:srgbClr val="FF0000"/>
                </a:solidFill>
                <a:latin typeface="Times New Roman" panose="02020603050405020304" pitchFamily="18" charset="0"/>
                <a:ea typeface="Times New Roman" panose="02020603050405020304" pitchFamily="18" charset="0"/>
              </a:rPr>
              <a:t>valid until a date 28 days </a:t>
            </a:r>
            <a:r>
              <a:rPr lang="en-IN" sz="2800" dirty="0">
                <a:latin typeface="Times New Roman" panose="02020603050405020304" pitchFamily="18" charset="0"/>
                <a:ea typeface="Times New Roman" panose="02020603050405020304" pitchFamily="18" charset="0"/>
              </a:rPr>
              <a:t>from discharge of all obligations.</a:t>
            </a:r>
          </a:p>
          <a:p>
            <a:pPr algn="just"/>
            <a:r>
              <a:rPr lang="en-IN" sz="2800" b="1" dirty="0">
                <a:latin typeface="Times New Roman" panose="02020603050405020304" pitchFamily="18" charset="0"/>
                <a:ea typeface="Times New Roman" panose="02020603050405020304" pitchFamily="18" charset="0"/>
              </a:rPr>
              <a:t>Performance Security : </a:t>
            </a:r>
            <a:r>
              <a:rPr lang="en-IN" sz="2800" dirty="0">
                <a:solidFill>
                  <a:srgbClr val="FF0000"/>
                </a:solidFill>
                <a:latin typeface="Times New Roman" panose="02020603050405020304" pitchFamily="18" charset="0"/>
                <a:ea typeface="Times New Roman" panose="02020603050405020304" pitchFamily="18" charset="0"/>
              </a:rPr>
              <a:t>Within twenty-one (21) </a:t>
            </a:r>
            <a:r>
              <a:rPr lang="en-IN" sz="2800" dirty="0">
                <a:latin typeface="Times New Roman" panose="02020603050405020304" pitchFamily="18" charset="0"/>
                <a:ea typeface="Times New Roman" panose="02020603050405020304" pitchFamily="18" charset="0"/>
              </a:rPr>
              <a:t>days of the receipt of notification of award from the </a:t>
            </a:r>
            <a:r>
              <a:rPr lang="en-IN" sz="2800" dirty="0">
                <a:latin typeface="Times New Roman" panose="02020603050405020304" pitchFamily="18" charset="0"/>
                <a:ea typeface="Times New Roman" panose="02020603050405020304" pitchFamily="18" charset="0"/>
                <a:cs typeface="Arial" panose="020B0604020202020204" pitchFamily="34" charset="0"/>
              </a:rPr>
              <a:t>Employer</a:t>
            </a:r>
            <a:r>
              <a:rPr lang="en-IN" sz="2800" dirty="0">
                <a:latin typeface="Times New Roman" panose="02020603050405020304" pitchFamily="18" charset="0"/>
                <a:ea typeface="Times New Roman" panose="02020603050405020304" pitchFamily="18" charset="0"/>
              </a:rPr>
              <a:t>, the successful Bidder shall furnish the performance security. Upon the successful Bidder’s signing the Agreement and furnishing of the Performance Security, the Employer shall promptly notify the name of the winning bidder to each unsuccessful bidder and shall </a:t>
            </a:r>
            <a:r>
              <a:rPr lang="en-IN" sz="2800" dirty="0">
                <a:solidFill>
                  <a:srgbClr val="FF0000"/>
                </a:solidFill>
                <a:latin typeface="Times New Roman" panose="02020603050405020304" pitchFamily="18" charset="0"/>
                <a:ea typeface="Times New Roman" panose="02020603050405020304" pitchFamily="18" charset="0"/>
              </a:rPr>
              <a:t>discharge the Bid Securities of other bidders</a:t>
            </a:r>
            <a:r>
              <a:rPr lang="en-IN" sz="2800" dirty="0">
                <a:latin typeface="Times New Roman" panose="02020603050405020304" pitchFamily="18" charset="0"/>
                <a:ea typeface="Times New Roman" panose="02020603050405020304" pitchFamily="18" charset="0"/>
              </a:rPr>
              <a:t>.</a:t>
            </a:r>
          </a:p>
          <a:p>
            <a:pPr algn="just"/>
            <a:endParaRPr lang="en-IN" sz="2400"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0C07DC51-05E3-D130-1253-792FF975F86E}"/>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DBDFCDDA-0FB8-6E78-37B8-709FAB46D71C}"/>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9C40F6F2-1471-63A0-6AA9-C365DFF9EFE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F4C936EE-3CC9-8BFB-9D34-9D838CD6FFE4}"/>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6AF9310F-DFE4-815B-203E-0C3BDCD282E9}"/>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53727F20-0527-6BC3-6907-C367B8733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2BB2A9D7-E740-5D15-F769-6A08A47458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82548372-A548-424A-4354-C7DD07ABCF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28341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806F5-605B-51B3-8786-3F5F94EFB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8C3D5-3C58-42C4-2793-906C874D4CF9}"/>
              </a:ext>
            </a:extLst>
          </p:cNvPr>
          <p:cNvSpPr>
            <a:spLocks noGrp="1"/>
          </p:cNvSpPr>
          <p:nvPr>
            <p:ph type="title"/>
          </p:nvPr>
        </p:nvSpPr>
        <p:spPr>
          <a:xfrm>
            <a:off x="1024128" y="667769"/>
            <a:ext cx="7351350" cy="656776"/>
          </a:xfrm>
        </p:spPr>
        <p:txBody>
          <a:bodyPr>
            <a:normAutofit fontScale="90000"/>
          </a:bodyPr>
          <a:lstStyle/>
          <a:p>
            <a:pPr algn="ctr"/>
            <a:r>
              <a:rPr lang="en-IN" sz="2800" b="1" dirty="0">
                <a:solidFill>
                  <a:srgbClr val="C45911"/>
                </a:solidFill>
                <a:effectLst/>
                <a:latin typeface="TimesNewRomanPS-BoldMT"/>
              </a:rPr>
              <a:t>Using E-Procurement portals for World Bank Procurements</a:t>
            </a:r>
            <a:endParaRPr lang="en-US" sz="2800" dirty="0"/>
          </a:p>
        </p:txBody>
      </p:sp>
      <p:sp>
        <p:nvSpPr>
          <p:cNvPr id="7" name="Title 1">
            <a:extLst>
              <a:ext uri="{FF2B5EF4-FFF2-40B4-BE49-F238E27FC236}">
                <a16:creationId xmlns:a16="http://schemas.microsoft.com/office/drawing/2014/main" id="{3179CE37-25B0-1502-4FC2-C6250F6ED151}"/>
              </a:ext>
            </a:extLst>
          </p:cNvPr>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a:extLst>
              <a:ext uri="{FF2B5EF4-FFF2-40B4-BE49-F238E27FC236}">
                <a16:creationId xmlns:a16="http://schemas.microsoft.com/office/drawing/2014/main" id="{0219397C-56EB-76DD-AD6B-D8ECD1A75A3D}"/>
              </a:ext>
            </a:extLst>
          </p:cNvPr>
          <p:cNvSpPr>
            <a:spLocks noGrp="1"/>
          </p:cNvSpPr>
          <p:nvPr>
            <p:ph idx="1"/>
          </p:nvPr>
        </p:nvSpPr>
        <p:spPr>
          <a:xfrm>
            <a:off x="947928" y="1266824"/>
            <a:ext cx="10253472" cy="5172075"/>
          </a:xfrm>
        </p:spPr>
        <p:txBody>
          <a:bodyPr>
            <a:normAutofit lnSpcReduction="10000"/>
          </a:bodyPr>
          <a:lstStyle/>
          <a:p>
            <a:pPr marL="699516" lvl="2" indent="-342900" algn="just">
              <a:lnSpc>
                <a:spcPct val="110000"/>
              </a:lnSpc>
              <a:buFont typeface="Arial" panose="020B0604020202020204" pitchFamily="34" charset="0"/>
              <a:buChar char="•"/>
            </a:pPr>
            <a:r>
              <a:rPr lang="en-US" sz="2200" dirty="0">
                <a:solidFill>
                  <a:srgbClr val="00B0F0"/>
                </a:solidFill>
                <a:latin typeface="Abadi" panose="020B0604020104020204" pitchFamily="34" charset="0"/>
              </a:rPr>
              <a:t>Certain features of normal account of procurement portals are not compatible with World Bank requirements:</a:t>
            </a:r>
          </a:p>
          <a:p>
            <a:pPr marL="699516" lvl="2" indent="-342900" algn="just">
              <a:lnSpc>
                <a:spcPct val="110000"/>
              </a:lnSpc>
              <a:buFont typeface="Wingdings" panose="05000000000000000000" pitchFamily="2" charset="2"/>
              <a:buChar char="Ø"/>
            </a:pPr>
            <a:r>
              <a:rPr lang="en-US" sz="2200" dirty="0">
                <a:solidFill>
                  <a:srgbClr val="00B0F0"/>
                </a:solidFill>
                <a:latin typeface="Abadi" panose="020B0604020104020204" pitchFamily="34" charset="0"/>
              </a:rPr>
              <a:t>Estimated Amounts of procurement other than Works are not required to be disclosed.</a:t>
            </a:r>
          </a:p>
          <a:p>
            <a:pPr marL="699516" lvl="2" indent="-342900" algn="just">
              <a:lnSpc>
                <a:spcPct val="110000"/>
              </a:lnSpc>
              <a:buFont typeface="Wingdings" panose="05000000000000000000" pitchFamily="2" charset="2"/>
              <a:buChar char="Ø"/>
            </a:pPr>
            <a:r>
              <a:rPr lang="en-US" sz="2200" dirty="0">
                <a:solidFill>
                  <a:srgbClr val="00B0F0"/>
                </a:solidFill>
                <a:latin typeface="Abadi" panose="020B0604020104020204" pitchFamily="34" charset="0"/>
              </a:rPr>
              <a:t>For domestic procurements, no relaxations are available to MSME, Make in India, Startups etc.</a:t>
            </a:r>
          </a:p>
          <a:p>
            <a:pPr marL="699516" lvl="2" indent="-342900" algn="just">
              <a:lnSpc>
                <a:spcPct val="110000"/>
              </a:lnSpc>
              <a:buFont typeface="Wingdings" panose="05000000000000000000" pitchFamily="2" charset="2"/>
              <a:buChar char="Ø"/>
            </a:pPr>
            <a:r>
              <a:rPr lang="en-US" sz="2200" dirty="0">
                <a:solidFill>
                  <a:srgbClr val="00B0F0"/>
                </a:solidFill>
                <a:latin typeface="Abadi" panose="020B0604020104020204" pitchFamily="34" charset="0"/>
              </a:rPr>
              <a:t>No exemption for Bid Security for any type of bidders.</a:t>
            </a:r>
          </a:p>
          <a:p>
            <a:pPr marL="699516" lvl="2" indent="-342900" algn="just">
              <a:lnSpc>
                <a:spcPct val="110000"/>
              </a:lnSpc>
              <a:buFont typeface="Wingdings" panose="05000000000000000000" pitchFamily="2" charset="2"/>
              <a:buChar char="Ø"/>
            </a:pPr>
            <a:r>
              <a:rPr lang="en-US" sz="2200" dirty="0">
                <a:solidFill>
                  <a:srgbClr val="FF0000"/>
                </a:solidFill>
                <a:latin typeface="Abadi" panose="020B0604020104020204" pitchFamily="34" charset="0"/>
              </a:rPr>
              <a:t>Procurement through GeM is optional for World Bank projects in lieu of procurement through RFQ</a:t>
            </a:r>
            <a:r>
              <a:rPr lang="en-US" sz="2200" dirty="0">
                <a:solidFill>
                  <a:srgbClr val="00B0F0"/>
                </a:solidFill>
                <a:latin typeface="Abadi" panose="020B0604020104020204" pitchFamily="34" charset="0"/>
              </a:rPr>
              <a:t>. Whereas in government it is mandatory, and you need to upload justifications.</a:t>
            </a:r>
          </a:p>
          <a:p>
            <a:pPr marL="699516" lvl="2" indent="-342900" algn="just">
              <a:lnSpc>
                <a:spcPct val="110000"/>
              </a:lnSpc>
              <a:buFont typeface="Wingdings" panose="05000000000000000000" pitchFamily="2" charset="2"/>
              <a:buChar char="Ø"/>
            </a:pPr>
            <a:r>
              <a:rPr lang="en-US" sz="2200" dirty="0">
                <a:solidFill>
                  <a:srgbClr val="00B0F0"/>
                </a:solidFill>
                <a:latin typeface="Abadi" panose="020B0604020104020204" pitchFamily="34" charset="0"/>
              </a:rPr>
              <a:t>In normal registration E-Procurement Portals bids submitted by bidders are </a:t>
            </a:r>
            <a:r>
              <a:rPr lang="en-US" sz="2200" b="1" dirty="0">
                <a:solidFill>
                  <a:srgbClr val="FF0000"/>
                </a:solidFill>
                <a:latin typeface="Abadi" panose="020B0604020104020204" pitchFamily="34" charset="0"/>
              </a:rPr>
              <a:t>visible to each other after opening</a:t>
            </a:r>
            <a:r>
              <a:rPr lang="en-US" sz="2200" dirty="0">
                <a:solidFill>
                  <a:srgbClr val="00B0F0"/>
                </a:solidFill>
                <a:latin typeface="Abadi" panose="020B0604020104020204" pitchFamily="34" charset="0"/>
              </a:rPr>
              <a:t>. But this is not allowed in WB cases.</a:t>
            </a:r>
          </a:p>
          <a:p>
            <a:pPr marL="699516" lvl="2" indent="-342900" algn="just">
              <a:lnSpc>
                <a:spcPct val="110000"/>
              </a:lnSpc>
              <a:buFont typeface="Wingdings" panose="05000000000000000000" pitchFamily="2" charset="2"/>
              <a:buChar char="Ø"/>
            </a:pPr>
            <a:r>
              <a:rPr lang="en-US" sz="2200" dirty="0">
                <a:solidFill>
                  <a:srgbClr val="00B0F0"/>
                </a:solidFill>
                <a:latin typeface="Abadi" panose="020B0604020104020204" pitchFamily="34" charset="0"/>
              </a:rPr>
              <a:t>Hence, all IAs are requested to </a:t>
            </a:r>
            <a:r>
              <a:rPr lang="en-US" sz="2200" dirty="0">
                <a:solidFill>
                  <a:srgbClr val="FF0000"/>
                </a:solidFill>
                <a:latin typeface="Abadi" panose="020B0604020104020204" pitchFamily="34" charset="0"/>
              </a:rPr>
              <a:t>new registration for externally funded projects.</a:t>
            </a:r>
          </a:p>
          <a:p>
            <a:pPr marL="699516" lvl="2" indent="-342900" algn="just">
              <a:lnSpc>
                <a:spcPct val="110000"/>
              </a:lnSpc>
              <a:buFont typeface="Arial" panose="020B0604020202020204" pitchFamily="34" charset="0"/>
              <a:buChar char="•"/>
            </a:pPr>
            <a:endParaRPr lang="en-IN" sz="2200" dirty="0">
              <a:solidFill>
                <a:srgbClr val="00B0F0"/>
              </a:solidFill>
              <a:latin typeface="Abadi" panose="020B0604020104020204" pitchFamily="34" charset="0"/>
            </a:endParaRPr>
          </a:p>
        </p:txBody>
      </p:sp>
      <p:sp>
        <p:nvSpPr>
          <p:cNvPr id="13" name="Footer Placeholder 12">
            <a:extLst>
              <a:ext uri="{FF2B5EF4-FFF2-40B4-BE49-F238E27FC236}">
                <a16:creationId xmlns:a16="http://schemas.microsoft.com/office/drawing/2014/main" id="{41D246DF-7E26-CBD3-8CFD-AE88165CB38B}"/>
              </a:ext>
            </a:extLst>
          </p:cNvPr>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7E9F1E13-F8EC-AE1E-7482-7049759D6EFF}"/>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03FC0777-F5D5-989C-858D-443B49E641BD}"/>
                </a:ext>
              </a:extLst>
            </p:cNvPr>
            <p:cNvGrpSpPr/>
            <p:nvPr/>
          </p:nvGrpSpPr>
          <p:grpSpPr>
            <a:xfrm>
              <a:off x="11383373" y="173513"/>
              <a:ext cx="841269" cy="5911088"/>
              <a:chOff x="11350731" y="0"/>
              <a:chExt cx="841269" cy="5911088"/>
            </a:xfrm>
          </p:grpSpPr>
          <p:grpSp>
            <p:nvGrpSpPr>
              <p:cNvPr id="11" name="Group 10">
                <a:extLst>
                  <a:ext uri="{FF2B5EF4-FFF2-40B4-BE49-F238E27FC236}">
                    <a16:creationId xmlns:a16="http://schemas.microsoft.com/office/drawing/2014/main" id="{49F67CEC-46B7-7D5B-BDDD-8818F7194056}"/>
                  </a:ext>
                </a:extLst>
              </p:cNvPr>
              <p:cNvGrpSpPr/>
              <p:nvPr/>
            </p:nvGrpSpPr>
            <p:grpSpPr>
              <a:xfrm>
                <a:off x="11350731" y="0"/>
                <a:ext cx="841269" cy="5911088"/>
                <a:chOff x="11350731" y="0"/>
                <a:chExt cx="841269" cy="5911088"/>
              </a:xfrm>
            </p:grpSpPr>
            <p:sp>
              <p:nvSpPr>
                <p:cNvPr id="15" name="AutoShape 5">
                  <a:extLst>
                    <a:ext uri="{FF2B5EF4-FFF2-40B4-BE49-F238E27FC236}">
                      <a16:creationId xmlns:a16="http://schemas.microsoft.com/office/drawing/2014/main" id="{D3991C24-F706-5076-80DB-48E5147A9514}"/>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6" name="TextBox 15">
                  <a:extLst>
                    <a:ext uri="{FF2B5EF4-FFF2-40B4-BE49-F238E27FC236}">
                      <a16:creationId xmlns:a16="http://schemas.microsoft.com/office/drawing/2014/main" id="{3D70E4BC-777A-3D5C-FC07-4F3AE6831C6D}"/>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4" name="Picture 13">
                <a:extLst>
                  <a:ext uri="{FF2B5EF4-FFF2-40B4-BE49-F238E27FC236}">
                    <a16:creationId xmlns:a16="http://schemas.microsoft.com/office/drawing/2014/main" id="{D2877C8A-DABD-DB1C-A494-87111C4F4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9" name="Picture 8" descr="A logo with a globe and text&#10;&#10;Description automatically generated">
              <a:extLst>
                <a:ext uri="{FF2B5EF4-FFF2-40B4-BE49-F238E27FC236}">
                  <a16:creationId xmlns:a16="http://schemas.microsoft.com/office/drawing/2014/main" id="{BC800414-F0D0-BFE2-BA97-4A89D055B3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10" name="Picture 9">
              <a:extLst>
                <a:ext uri="{FF2B5EF4-FFF2-40B4-BE49-F238E27FC236}">
                  <a16:creationId xmlns:a16="http://schemas.microsoft.com/office/drawing/2014/main" id="{F121D4FF-E587-7FCC-6337-C924C93E20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405723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43254"/>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Performance Security - Goods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598312"/>
            <a:ext cx="9720073" cy="4959405"/>
          </a:xfrm>
        </p:spPr>
        <p:txBody>
          <a:bodyPr>
            <a:noAutofit/>
          </a:bodyPr>
          <a:lstStyle/>
          <a:p>
            <a:pPr algn="just"/>
            <a:r>
              <a:rPr lang="en-IN" sz="2400" dirty="0">
                <a:latin typeface="Times New Roman" panose="02020603050405020304" pitchFamily="18" charset="0"/>
                <a:ea typeface="Times New Roman" panose="02020603050405020304" pitchFamily="18" charset="0"/>
              </a:rPr>
              <a:t>This is the </a:t>
            </a:r>
            <a:r>
              <a:rPr lang="en-IN" sz="2400" dirty="0">
                <a:solidFill>
                  <a:srgbClr val="FF0000"/>
                </a:solidFill>
                <a:latin typeface="Times New Roman" panose="02020603050405020304" pitchFamily="18" charset="0"/>
                <a:ea typeface="Times New Roman" panose="02020603050405020304" pitchFamily="18" charset="0"/>
              </a:rPr>
              <a:t>amount to be paid by the contractor</a:t>
            </a:r>
            <a:r>
              <a:rPr lang="en-IN" sz="2400" dirty="0">
                <a:latin typeface="Times New Roman" panose="02020603050405020304" pitchFamily="18" charset="0"/>
                <a:ea typeface="Times New Roman" panose="02020603050405020304" pitchFamily="18" charset="0"/>
              </a:rPr>
              <a:t> to the Employer before signing of contract as a security against performance. The amount varies from </a:t>
            </a:r>
            <a:r>
              <a:rPr lang="en-IN" sz="2400" dirty="0">
                <a:solidFill>
                  <a:srgbClr val="FF0000"/>
                </a:solidFill>
                <a:latin typeface="Times New Roman" panose="02020603050405020304" pitchFamily="18" charset="0"/>
                <a:ea typeface="Times New Roman" panose="02020603050405020304" pitchFamily="18" charset="0"/>
              </a:rPr>
              <a:t>5% to 10%</a:t>
            </a:r>
            <a:r>
              <a:rPr lang="en-IN" sz="2400" dirty="0">
                <a:latin typeface="Times New Roman" panose="02020603050405020304" pitchFamily="18" charset="0"/>
                <a:ea typeface="Times New Roman" panose="02020603050405020304" pitchFamily="18" charset="0"/>
              </a:rPr>
              <a:t> of the contract amount. Performance Security has to be </a:t>
            </a:r>
            <a:r>
              <a:rPr lang="en-IN" sz="2400" dirty="0">
                <a:solidFill>
                  <a:srgbClr val="FF0000"/>
                </a:solidFill>
                <a:latin typeface="Times New Roman" panose="02020603050405020304" pitchFamily="18" charset="0"/>
                <a:ea typeface="Times New Roman" panose="02020603050405020304" pitchFamily="18" charset="0"/>
              </a:rPr>
              <a:t>valid until a date 28 days from discharge of all obligations.</a:t>
            </a:r>
          </a:p>
          <a:p>
            <a:pPr algn="just"/>
            <a:r>
              <a:rPr lang="en-IN" sz="2400" b="1" dirty="0">
                <a:latin typeface="Times New Roman" panose="02020603050405020304" pitchFamily="18" charset="0"/>
                <a:ea typeface="Times New Roman" panose="02020603050405020304" pitchFamily="18" charset="0"/>
              </a:rPr>
              <a:t>Performance Security : </a:t>
            </a:r>
            <a:r>
              <a:rPr lang="en-IN" sz="2400" dirty="0">
                <a:solidFill>
                  <a:srgbClr val="FF0000"/>
                </a:solidFill>
                <a:latin typeface="Times New Roman" panose="02020603050405020304" pitchFamily="18" charset="0"/>
                <a:ea typeface="Times New Roman" panose="02020603050405020304" pitchFamily="18" charset="0"/>
              </a:rPr>
              <a:t>Within twenty-one (21) days </a:t>
            </a:r>
            <a:r>
              <a:rPr lang="en-IN" sz="2400" dirty="0">
                <a:latin typeface="Times New Roman" panose="02020603050405020304" pitchFamily="18" charset="0"/>
                <a:ea typeface="Times New Roman" panose="02020603050405020304" pitchFamily="18" charset="0"/>
              </a:rPr>
              <a:t>of the receipt of notification of award from the </a:t>
            </a:r>
            <a:r>
              <a:rPr lang="en-IN" sz="2400" dirty="0">
                <a:latin typeface="Times New Roman" panose="02020603050405020304" pitchFamily="18" charset="0"/>
                <a:ea typeface="Times New Roman" panose="02020603050405020304" pitchFamily="18" charset="0"/>
                <a:cs typeface="Arial" panose="020B0604020202020204" pitchFamily="34" charset="0"/>
              </a:rPr>
              <a:t>Employer</a:t>
            </a:r>
            <a:r>
              <a:rPr lang="en-IN" sz="2400" dirty="0">
                <a:latin typeface="Times New Roman" panose="02020603050405020304" pitchFamily="18" charset="0"/>
                <a:ea typeface="Times New Roman" panose="02020603050405020304" pitchFamily="18" charset="0"/>
              </a:rPr>
              <a:t>, the successful Bidder shall furnish the performance security. Upon the successful Bidder’s signing the Agreement and furnishing of the Performance Security, the Employer shall promptly notify the name of the winning bidder to each unsuccessful bidder and </a:t>
            </a:r>
            <a:r>
              <a:rPr lang="en-IN" sz="2400" dirty="0">
                <a:solidFill>
                  <a:srgbClr val="FF0000"/>
                </a:solidFill>
                <a:latin typeface="Times New Roman" panose="02020603050405020304" pitchFamily="18" charset="0"/>
                <a:ea typeface="Times New Roman" panose="02020603050405020304" pitchFamily="18" charset="0"/>
              </a:rPr>
              <a:t>shall discharge the Bid Securities of other bidders</a:t>
            </a:r>
            <a:r>
              <a:rPr lang="en-IN" sz="2400" dirty="0">
                <a:latin typeface="Times New Roman" panose="02020603050405020304" pitchFamily="18" charset="0"/>
                <a:ea typeface="Times New Roman" panose="02020603050405020304" pitchFamily="18" charset="0"/>
              </a:rPr>
              <a:t>.</a:t>
            </a:r>
          </a:p>
          <a:p>
            <a:pPr algn="just"/>
            <a:r>
              <a:rPr lang="en-IN" sz="2400" b="1" dirty="0">
                <a:latin typeface="Times New Roman" panose="02020603050405020304" pitchFamily="18" charset="0"/>
                <a:ea typeface="Times New Roman" panose="02020603050405020304" pitchFamily="18" charset="0"/>
              </a:rPr>
              <a:t>Performance Security</a:t>
            </a:r>
            <a:r>
              <a:rPr lang="en-IN" sz="2400" dirty="0">
                <a:latin typeface="Times New Roman" panose="02020603050405020304" pitchFamily="18" charset="0"/>
                <a:ea typeface="Times New Roman" panose="02020603050405020304" pitchFamily="18" charset="0"/>
              </a:rPr>
              <a:t>: T</a:t>
            </a:r>
            <a:r>
              <a:rPr lang="en-US" sz="2400" dirty="0">
                <a:latin typeface="Times New Roman" panose="02020603050405020304" pitchFamily="18" charset="0"/>
                <a:ea typeface="Times New Roman" panose="02020603050405020304" pitchFamily="18" charset="0"/>
              </a:rPr>
              <a:t>he Performance Security shall be discharged by the Purchaser and returned to the Supplier not later than twenty-eight (28) days following the date of Completion of the Supplier’s performance obligations i/c including any warranty obligations.</a:t>
            </a:r>
            <a:endParaRPr lang="en-IN" sz="2400"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0DED7FC7-542E-B223-53C2-D3284A0096CC}"/>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9272CD04-0A69-A2DF-039D-6A26F291385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C21F097-1C16-AC5E-BE62-DB33E2E7916D}"/>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88F2F1C-4E12-EFDA-8E03-79C8F17EF66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A99DAEFD-C04E-47EB-E0C5-7E3C5BEF1F16}"/>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32908AD0-22F4-7E00-DA78-44315EC5E8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5BBC9E62-6923-E019-E0A2-6270015BD9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0E1DE837-6F66-8F07-17F4-6C255BE4DC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025904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47649"/>
            <a:ext cx="9687415" cy="538190"/>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Insurance - works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598312"/>
            <a:ext cx="9720073" cy="4959405"/>
          </a:xfrm>
        </p:spPr>
        <p:txBody>
          <a:bodyPr>
            <a:noAutofit/>
          </a:bodyPr>
          <a:lstStyle/>
          <a:p>
            <a:pPr algn="just"/>
            <a:r>
              <a:rPr lang="en-IN" sz="2400" b="1" dirty="0">
                <a:latin typeface="Times New Roman" panose="02020603050405020304" pitchFamily="18" charset="0"/>
                <a:ea typeface="Times New Roman" panose="02020603050405020304" pitchFamily="18" charset="0"/>
              </a:rPr>
              <a:t>Insurance : </a:t>
            </a:r>
            <a:r>
              <a:rPr lang="en-IN" sz="2400" dirty="0">
                <a:latin typeface="Times New Roman" panose="02020603050405020304" pitchFamily="18" charset="0"/>
                <a:ea typeface="Times New Roman" panose="02020603050405020304" pitchFamily="18" charset="0"/>
              </a:rPr>
              <a:t>The Contractor shall provide, in the </a:t>
            </a:r>
            <a:r>
              <a:rPr lang="en-IN" sz="2400" dirty="0">
                <a:solidFill>
                  <a:srgbClr val="FF0000"/>
                </a:solidFill>
                <a:latin typeface="Times New Roman" panose="02020603050405020304" pitchFamily="18" charset="0"/>
                <a:ea typeface="Times New Roman" panose="02020603050405020304" pitchFamily="18" charset="0"/>
              </a:rPr>
              <a:t>joint names</a:t>
            </a:r>
            <a:r>
              <a:rPr lang="en-IN" sz="2400" dirty="0">
                <a:latin typeface="Times New Roman" panose="02020603050405020304" pitchFamily="18" charset="0"/>
                <a:ea typeface="Times New Roman" panose="02020603050405020304" pitchFamily="18" charset="0"/>
              </a:rPr>
              <a:t> of the Employer and the Contractor, insurance cover from the </a:t>
            </a:r>
            <a:r>
              <a:rPr lang="en-IN" sz="2400" dirty="0">
                <a:solidFill>
                  <a:srgbClr val="FF0000"/>
                </a:solidFill>
                <a:latin typeface="Times New Roman" panose="02020603050405020304" pitchFamily="18" charset="0"/>
                <a:ea typeface="Times New Roman" panose="02020603050405020304" pitchFamily="18" charset="0"/>
              </a:rPr>
              <a:t>Start Date to the end of the Defects Liability Period</a:t>
            </a:r>
            <a:r>
              <a:rPr lang="en-IN" sz="2400" dirty="0">
                <a:latin typeface="Times New Roman" panose="02020603050405020304" pitchFamily="18" charset="0"/>
                <a:ea typeface="Times New Roman" panose="02020603050405020304" pitchFamily="18" charset="0"/>
              </a:rPr>
              <a:t>, in the amounts and deductibles </a:t>
            </a:r>
            <a:r>
              <a:rPr lang="en-IN" sz="2400" b="1" dirty="0">
                <a:latin typeface="Times New Roman" panose="02020603050405020304" pitchFamily="18" charset="0"/>
                <a:ea typeface="Times New Roman" panose="02020603050405020304" pitchFamily="18" charset="0"/>
              </a:rPr>
              <a:t>stated in the PCC </a:t>
            </a:r>
            <a:r>
              <a:rPr lang="en-IN" sz="2400" dirty="0">
                <a:latin typeface="Times New Roman" panose="02020603050405020304" pitchFamily="18" charset="0"/>
                <a:ea typeface="Times New Roman" panose="02020603050405020304" pitchFamily="18" charset="0"/>
              </a:rPr>
              <a:t>for the following events </a:t>
            </a:r>
            <a:r>
              <a:rPr lang="en-IN" sz="2400" b="1" dirty="0">
                <a:latin typeface="Times New Roman" panose="02020603050405020304" pitchFamily="18" charset="0"/>
                <a:ea typeface="Times New Roman" panose="02020603050405020304" pitchFamily="18" charset="0"/>
              </a:rPr>
              <a:t>before the start date </a:t>
            </a:r>
            <a:r>
              <a:rPr lang="en-IN" sz="2400" dirty="0">
                <a:latin typeface="Times New Roman" panose="02020603050405020304" pitchFamily="18" charset="0"/>
                <a:ea typeface="Times New Roman" panose="02020603050405020304" pitchFamily="18" charset="0"/>
              </a:rPr>
              <a:t>:</a:t>
            </a:r>
          </a:p>
          <a:p>
            <a:pPr marL="342900" lvl="0" indent="-342900" algn="just" fontAlgn="base" hangingPunct="0">
              <a:spcAft>
                <a:spcPts val="1000"/>
              </a:spcAft>
              <a:buFont typeface="+mj-lt"/>
              <a:buAutoNum type="alphaLcParenBoth"/>
              <a:tabLst>
                <a:tab pos="685800" algn="l"/>
              </a:tabLst>
            </a:pPr>
            <a:r>
              <a:rPr lang="en-IN" sz="2400" dirty="0">
                <a:latin typeface="Times New Roman" panose="02020603050405020304" pitchFamily="18" charset="0"/>
                <a:ea typeface="Times New Roman" panose="02020603050405020304" pitchFamily="18" charset="0"/>
              </a:rPr>
              <a:t>loss of or damage to the Works, Plant, and Materials </a:t>
            </a:r>
          </a:p>
          <a:p>
            <a:pPr marL="342900" lvl="0" indent="-342900" algn="just" fontAlgn="base" hangingPunct="0">
              <a:spcAft>
                <a:spcPts val="1000"/>
              </a:spcAft>
              <a:buFont typeface="+mj-lt"/>
              <a:buAutoNum type="alphaLcParenBoth"/>
              <a:tabLst>
                <a:tab pos="685800" algn="l"/>
              </a:tabLst>
            </a:pPr>
            <a:r>
              <a:rPr lang="en-IN" sz="2400" dirty="0">
                <a:latin typeface="Times New Roman" panose="02020603050405020304" pitchFamily="18" charset="0"/>
                <a:ea typeface="Times New Roman" panose="02020603050405020304" pitchFamily="18" charset="0"/>
              </a:rPr>
              <a:t>loss of or damage to Construction Equipment;</a:t>
            </a:r>
          </a:p>
          <a:p>
            <a:pPr marL="342900" lvl="0" indent="-342900" algn="just" fontAlgn="base" hangingPunct="0">
              <a:spcAft>
                <a:spcPts val="1000"/>
              </a:spcAft>
              <a:buFont typeface="+mj-lt"/>
              <a:buAutoNum type="alphaLcParenBoth"/>
              <a:tabLst>
                <a:tab pos="685800" algn="l"/>
              </a:tabLst>
            </a:pPr>
            <a:r>
              <a:rPr lang="en-IN" sz="2400" dirty="0">
                <a:latin typeface="Times New Roman" panose="02020603050405020304" pitchFamily="18" charset="0"/>
                <a:ea typeface="Times New Roman" panose="02020603050405020304" pitchFamily="18" charset="0"/>
              </a:rPr>
              <a:t>loss of or damage to property in connection with the Contract; and</a:t>
            </a:r>
          </a:p>
          <a:p>
            <a:pPr marL="342900" lvl="0" indent="-342900" algn="just" fontAlgn="base" hangingPunct="0">
              <a:spcAft>
                <a:spcPts val="1000"/>
              </a:spcAft>
              <a:buFont typeface="+mj-lt"/>
              <a:buAutoNum type="alphaLcParenBoth"/>
              <a:tabLst>
                <a:tab pos="685800" algn="l"/>
              </a:tabLst>
            </a:pPr>
            <a:r>
              <a:rPr lang="en-IN" sz="2400" dirty="0">
                <a:latin typeface="Times New Roman" panose="02020603050405020304" pitchFamily="18" charset="0"/>
                <a:ea typeface="Times New Roman" panose="02020603050405020304" pitchFamily="18" charset="0"/>
              </a:rPr>
              <a:t>personal injury or death.</a:t>
            </a:r>
          </a:p>
          <a:p>
            <a:pPr marL="0" lvl="0" indent="0" algn="just" fontAlgn="base" hangingPunct="0">
              <a:spcAft>
                <a:spcPts val="1000"/>
              </a:spcAft>
              <a:buNone/>
              <a:tabLst>
                <a:tab pos="685800" algn="l"/>
              </a:tabLst>
            </a:pPr>
            <a:r>
              <a:rPr lang="en-IN" dirty="0">
                <a:solidFill>
                  <a:srgbClr val="FF0000"/>
                </a:solidFill>
                <a:latin typeface="Times New Roman" panose="02020603050405020304" pitchFamily="18" charset="0"/>
                <a:ea typeface="Times New Roman" panose="02020603050405020304" pitchFamily="18" charset="0"/>
              </a:rPr>
              <a:t>If the Contractor does not provide </a:t>
            </a:r>
            <a:r>
              <a:rPr lang="en-IN" dirty="0">
                <a:latin typeface="Times New Roman" panose="02020603050405020304" pitchFamily="18" charset="0"/>
                <a:ea typeface="Times New Roman" panose="02020603050405020304" pitchFamily="18" charset="0"/>
              </a:rPr>
              <a:t>any of the policies and certificates required, the </a:t>
            </a:r>
            <a:r>
              <a:rPr lang="en-IN" dirty="0">
                <a:solidFill>
                  <a:srgbClr val="FF0000"/>
                </a:solidFill>
                <a:latin typeface="Times New Roman" panose="02020603050405020304" pitchFamily="18" charset="0"/>
                <a:ea typeface="Times New Roman" panose="02020603050405020304" pitchFamily="18" charset="0"/>
              </a:rPr>
              <a:t>Employer may affect the insurance </a:t>
            </a:r>
            <a:r>
              <a:rPr lang="en-IN" dirty="0">
                <a:latin typeface="Times New Roman" panose="02020603050405020304" pitchFamily="18" charset="0"/>
                <a:ea typeface="Times New Roman" panose="02020603050405020304" pitchFamily="18" charset="0"/>
              </a:rPr>
              <a:t>which the Contractor should have provided and </a:t>
            </a:r>
            <a:r>
              <a:rPr lang="en-IN" dirty="0">
                <a:solidFill>
                  <a:srgbClr val="FF0000"/>
                </a:solidFill>
                <a:latin typeface="Times New Roman" panose="02020603050405020304" pitchFamily="18" charset="0"/>
                <a:ea typeface="Times New Roman" panose="02020603050405020304" pitchFamily="18" charset="0"/>
              </a:rPr>
              <a:t>recover the premiums from the contractor</a:t>
            </a:r>
            <a:r>
              <a:rPr lang="en-IN" dirty="0">
                <a:latin typeface="Times New Roman" panose="02020603050405020304" pitchFamily="18" charset="0"/>
                <a:ea typeface="Times New Roman" panose="02020603050405020304" pitchFamily="18" charset="0"/>
              </a:rPr>
              <a:t>. </a:t>
            </a:r>
            <a:endParaRPr lang="en-IN" sz="2400" dirty="0">
              <a:latin typeface="Times New Roman" panose="02020603050405020304" pitchFamily="18" charset="0"/>
              <a:ea typeface="Times New Roman" panose="02020603050405020304" pitchFamily="18" charset="0"/>
            </a:endParaRPr>
          </a:p>
          <a:p>
            <a:pPr algn="just"/>
            <a:endParaRPr lang="en-IN" sz="2400" dirty="0">
              <a:latin typeface="Times New Roman" panose="02020603050405020304" pitchFamily="18" charset="0"/>
              <a:ea typeface="Times New Roman" panose="02020603050405020304" pitchFamily="18" charset="0"/>
            </a:endParaRPr>
          </a:p>
          <a:p>
            <a:pPr algn="just"/>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EBC22283-E77F-630D-E085-0FB6E1CC06C3}"/>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9D3D5405-6888-7DA9-9181-8FAB7AC7A397}"/>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09C10323-DA73-D71F-87C7-F3B91CD62ABD}"/>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4B52FE4F-903E-8295-2F1D-56471BF2015F}"/>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0ABF21EB-06C6-0297-1C3E-EA62C768B07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8CC79AA4-067C-88DB-F1B6-4353B398F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0C6B4608-8F98-56E6-871A-DEF8683EB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AF04F6C4-0D0B-B7BE-D1D2-5807C623A07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486721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118" y="1235737"/>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Insurance - goods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7" y="1951708"/>
            <a:ext cx="9720073" cy="4373493"/>
          </a:xfrm>
        </p:spPr>
        <p:txBody>
          <a:bodyPr>
            <a:noAutofit/>
          </a:bodyPr>
          <a:lstStyle/>
          <a:p>
            <a:pPr algn="just"/>
            <a:endParaRPr lang="en-IN" sz="2400" b="1" dirty="0">
              <a:latin typeface="Times New Roman" panose="02020603050405020304" pitchFamily="18" charset="0"/>
              <a:ea typeface="Times New Roman" panose="02020603050405020304" pitchFamily="18" charset="0"/>
            </a:endParaRPr>
          </a:p>
          <a:p>
            <a:pPr algn="just"/>
            <a:r>
              <a:rPr lang="en-IN" sz="2400" b="1" dirty="0">
                <a:latin typeface="Times New Roman" panose="02020603050405020304" pitchFamily="18" charset="0"/>
                <a:ea typeface="Times New Roman" panose="02020603050405020304" pitchFamily="18" charset="0"/>
              </a:rPr>
              <a:t>Insurance : </a:t>
            </a:r>
            <a:r>
              <a:rPr lang="en-US" sz="2400" dirty="0">
                <a:latin typeface="Times New Roman" panose="02020603050405020304" pitchFamily="18" charset="0"/>
                <a:ea typeface="Times New Roman" panose="02020603050405020304" pitchFamily="18" charset="0"/>
              </a:rPr>
              <a:t>Unless otherwise specified in the </a:t>
            </a:r>
            <a:r>
              <a:rPr lang="en-US" sz="2400" b="1" dirty="0">
                <a:latin typeface="Times New Roman" panose="02020603050405020304" pitchFamily="18" charset="0"/>
                <a:ea typeface="Times New Roman" panose="02020603050405020304" pitchFamily="18" charset="0"/>
              </a:rPr>
              <a:t>SCC,</a:t>
            </a:r>
            <a:r>
              <a:rPr lang="en-US" sz="2400" dirty="0">
                <a:latin typeface="Times New Roman" panose="02020603050405020304" pitchFamily="18" charset="0"/>
                <a:ea typeface="Times New Roman" panose="02020603050405020304" pitchFamily="18" charset="0"/>
              </a:rPr>
              <a:t> the Goods supplied under the Contract shall be </a:t>
            </a:r>
            <a:r>
              <a:rPr lang="en-US" sz="2400" dirty="0">
                <a:solidFill>
                  <a:srgbClr val="FF0000"/>
                </a:solidFill>
                <a:latin typeface="Times New Roman" panose="02020603050405020304" pitchFamily="18" charset="0"/>
                <a:ea typeface="Times New Roman" panose="02020603050405020304" pitchFamily="18" charset="0"/>
              </a:rPr>
              <a:t>fully insured </a:t>
            </a:r>
            <a:r>
              <a:rPr lang="en-US" sz="2400" dirty="0">
                <a:latin typeface="Times New Roman" panose="02020603050405020304" pitchFamily="18" charset="0"/>
                <a:ea typeface="Times New Roman" panose="02020603050405020304" pitchFamily="18" charset="0"/>
              </a:rPr>
              <a:t>—against loss or damage incidental to manufacture or acquisition, transportation, storage, and delivery, in accordance with the applicable Incoterms or in the manner specified in the </a:t>
            </a:r>
            <a:r>
              <a:rPr lang="en-US" sz="2400" b="1" dirty="0">
                <a:latin typeface="Times New Roman" panose="02020603050405020304" pitchFamily="18" charset="0"/>
                <a:ea typeface="Times New Roman" panose="02020603050405020304" pitchFamily="18" charset="0"/>
              </a:rPr>
              <a:t>SCC.</a:t>
            </a:r>
            <a:endParaRPr lang="en-US" sz="2400" dirty="0">
              <a:latin typeface="Times New Roman" panose="02020603050405020304" pitchFamily="18" charset="0"/>
              <a:ea typeface="Times New Roman" panose="02020603050405020304" pitchFamily="18" charset="0"/>
            </a:endParaRPr>
          </a:p>
          <a:p>
            <a:pPr>
              <a:spcAft>
                <a:spcPts val="0"/>
              </a:spcAft>
              <a:tabLst>
                <a:tab pos="274320" algn="l"/>
                <a:tab pos="4549140" algn="r"/>
              </a:tabLst>
            </a:pPr>
            <a:r>
              <a:rPr lang="en-US" sz="2400" dirty="0">
                <a:latin typeface="Times New Roman" panose="02020603050405020304" pitchFamily="18" charset="0"/>
                <a:ea typeface="Times New Roman" panose="02020603050405020304" pitchFamily="18" charset="0"/>
              </a:rPr>
              <a:t>The insurance shall be paid in an amount equal to </a:t>
            </a:r>
            <a:r>
              <a:rPr lang="en-US" sz="2400" b="1" dirty="0">
                <a:solidFill>
                  <a:srgbClr val="FF0000"/>
                </a:solidFill>
                <a:latin typeface="Times New Roman" panose="02020603050405020304" pitchFamily="18" charset="0"/>
                <a:ea typeface="Times New Roman" panose="02020603050405020304" pitchFamily="18" charset="0"/>
              </a:rPr>
              <a:t>110 percent of the EXW </a:t>
            </a:r>
            <a:r>
              <a:rPr lang="en-US" sz="2400" dirty="0">
                <a:latin typeface="Times New Roman" panose="02020603050405020304" pitchFamily="18" charset="0"/>
                <a:ea typeface="Times New Roman" panose="02020603050405020304" pitchFamily="18" charset="0"/>
              </a:rPr>
              <a:t>value of the Goods from “</a:t>
            </a:r>
            <a:r>
              <a:rPr lang="en-US" sz="2400" dirty="0">
                <a:solidFill>
                  <a:srgbClr val="FF0000"/>
                </a:solidFill>
                <a:latin typeface="Times New Roman" panose="02020603050405020304" pitchFamily="18" charset="0"/>
                <a:ea typeface="Times New Roman" panose="02020603050405020304" pitchFamily="18" charset="0"/>
              </a:rPr>
              <a:t>Warehouse to warehouse </a:t>
            </a:r>
            <a:r>
              <a:rPr lang="en-US" sz="2400" dirty="0">
                <a:latin typeface="Times New Roman" panose="02020603050405020304" pitchFamily="18" charset="0"/>
                <a:ea typeface="Times New Roman" panose="02020603050405020304" pitchFamily="18" charset="0"/>
              </a:rPr>
              <a:t>(final destination)” on “All Risks” basis including War Risks and Strikes.</a:t>
            </a:r>
            <a:endParaRPr lang="en-IN" sz="2400" dirty="0">
              <a:latin typeface="Times New Roman" panose="02020603050405020304" pitchFamily="18" charset="0"/>
              <a:ea typeface="Times New Roman" panose="02020603050405020304" pitchFamily="18" charset="0"/>
            </a:endParaRPr>
          </a:p>
          <a:p>
            <a:pPr algn="just"/>
            <a:endParaRPr lang="en-IN" sz="2400" dirty="0">
              <a:latin typeface="Times New Roman" panose="02020603050405020304" pitchFamily="18" charset="0"/>
              <a:ea typeface="Times New Roman" panose="02020603050405020304" pitchFamily="18" charset="0"/>
            </a:endParaRPr>
          </a:p>
          <a:p>
            <a:pPr algn="just"/>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7A90C0F2-253F-8B42-E62B-D6B042475341}"/>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3F09165B-D623-9183-F0C8-281A63E734E4}"/>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D30CFA4E-EC86-DD75-3304-AEDEB704B8BB}"/>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A274E24E-F938-6C7A-02DF-6E5EDE870106}"/>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963C5DE3-DD8F-A24B-EB24-39446112ED1E}"/>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90138BC0-D227-C2C6-899A-BD8455456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8AFF258F-012F-ED5D-CC39-F8A16B3E97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9B2EC621-D567-289C-2CF1-09E99B78CD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83758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56" y="993196"/>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Running bills - Works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6" y="1655689"/>
            <a:ext cx="9720073" cy="4959405"/>
          </a:xfrm>
        </p:spPr>
        <p:txBody>
          <a:bodyPr>
            <a:noAutofit/>
          </a:bodyPr>
          <a:lstStyle/>
          <a:p>
            <a:pPr algn="just"/>
            <a:r>
              <a:rPr lang="en-IN" sz="2400" b="1" dirty="0">
                <a:latin typeface="Times New Roman" panose="02020603050405020304" pitchFamily="18" charset="0"/>
                <a:ea typeface="Times New Roman" panose="02020603050405020304" pitchFamily="18" charset="0"/>
              </a:rPr>
              <a:t>Payment Certificate: </a:t>
            </a:r>
          </a:p>
          <a:p>
            <a:pPr marL="0" indent="0" algn="just">
              <a:lnSpc>
                <a:spcPct val="100000"/>
              </a:lnSpc>
              <a:spcBef>
                <a:spcPts val="0"/>
              </a:spcBef>
              <a:buNone/>
            </a:pPr>
            <a:r>
              <a:rPr lang="en-IN" sz="2400" dirty="0">
                <a:latin typeface="Times New Roman" panose="02020603050405020304" pitchFamily="18" charset="0"/>
                <a:ea typeface="Times New Roman" panose="02020603050405020304" pitchFamily="18" charset="0"/>
              </a:rPr>
              <a:t>The Contractor shall submit </a:t>
            </a:r>
            <a:r>
              <a:rPr lang="en-IN" sz="2400" dirty="0">
                <a:solidFill>
                  <a:srgbClr val="FF0000"/>
                </a:solidFill>
                <a:latin typeface="Times New Roman" panose="02020603050405020304" pitchFamily="18" charset="0"/>
                <a:ea typeface="Times New Roman" panose="02020603050405020304" pitchFamily="18" charset="0"/>
              </a:rPr>
              <a:t>monthly bills  </a:t>
            </a:r>
            <a:r>
              <a:rPr lang="en-IN" sz="2400" dirty="0">
                <a:latin typeface="Times New Roman" panose="02020603050405020304" pitchFamily="18" charset="0"/>
                <a:ea typeface="Times New Roman" panose="02020603050405020304" pitchFamily="18" charset="0"/>
              </a:rPr>
              <a:t>along with details of measurement of the quantity of works executed in a tabular form. </a:t>
            </a:r>
          </a:p>
          <a:p>
            <a:pPr marL="0" indent="0" algn="just" fontAlgn="base" hangingPunct="0">
              <a:lnSpc>
                <a:spcPct val="100000"/>
              </a:lnSpc>
              <a:spcBef>
                <a:spcPts val="0"/>
              </a:spcBef>
              <a:spcAft>
                <a:spcPts val="1100"/>
              </a:spcAft>
              <a:buNone/>
            </a:pPr>
            <a:r>
              <a:rPr lang="en-IN" sz="2400" dirty="0">
                <a:latin typeface="Times New Roman" panose="02020603050405020304" pitchFamily="18" charset="0"/>
                <a:ea typeface="Times New Roman" panose="02020603050405020304" pitchFamily="18" charset="0"/>
              </a:rPr>
              <a:t>The </a:t>
            </a:r>
            <a:r>
              <a:rPr lang="en-IN" sz="2400" dirty="0">
                <a:solidFill>
                  <a:srgbClr val="FF0000"/>
                </a:solidFill>
                <a:latin typeface="Times New Roman" panose="02020603050405020304" pitchFamily="18" charset="0"/>
                <a:ea typeface="Times New Roman" panose="02020603050405020304" pitchFamily="18" charset="0"/>
              </a:rPr>
              <a:t>Project Manager shall check </a:t>
            </a:r>
            <a:r>
              <a:rPr lang="en-IN" sz="2400" dirty="0">
                <a:latin typeface="Times New Roman" panose="02020603050405020304" pitchFamily="18" charset="0"/>
                <a:ea typeface="Times New Roman" panose="02020603050405020304" pitchFamily="18" charset="0"/>
              </a:rPr>
              <a:t>the details given in the Contractor’s monthly statement and </a:t>
            </a:r>
            <a:r>
              <a:rPr lang="en-IN" sz="2400" dirty="0">
                <a:solidFill>
                  <a:srgbClr val="FF0000"/>
                </a:solidFill>
                <a:latin typeface="Times New Roman" panose="02020603050405020304" pitchFamily="18" charset="0"/>
                <a:ea typeface="Times New Roman" panose="02020603050405020304" pitchFamily="18" charset="0"/>
              </a:rPr>
              <a:t>within 14 days </a:t>
            </a:r>
            <a:r>
              <a:rPr lang="en-IN" sz="2400" dirty="0">
                <a:latin typeface="Times New Roman" panose="02020603050405020304" pitchFamily="18" charset="0"/>
                <a:ea typeface="Times New Roman" panose="02020603050405020304" pitchFamily="18" charset="0"/>
              </a:rPr>
              <a:t>and certify the amounts to be paid to the Contractor. </a:t>
            </a:r>
          </a:p>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Payments: </a:t>
            </a:r>
            <a:r>
              <a:rPr lang="en-IN" sz="2400" dirty="0">
                <a:solidFill>
                  <a:srgbClr val="FF0000"/>
                </a:solidFill>
                <a:latin typeface="Times New Roman" panose="02020603050405020304" pitchFamily="18" charset="0"/>
                <a:ea typeface="Times New Roman" panose="02020603050405020304" pitchFamily="18" charset="0"/>
              </a:rPr>
              <a:t>Payments shall be adjusted for deductions for advance payments, retention, other recoveri</a:t>
            </a:r>
            <a:r>
              <a:rPr lang="en-IN" sz="2400" dirty="0">
                <a:latin typeface="Times New Roman" panose="02020603050405020304" pitchFamily="18" charset="0"/>
                <a:ea typeface="Times New Roman" panose="02020603050405020304" pitchFamily="18" charset="0"/>
              </a:rPr>
              <a:t>es. </a:t>
            </a:r>
            <a:r>
              <a:rPr lang="en-IN" sz="2400" dirty="0">
                <a:solidFill>
                  <a:srgbClr val="FF0000"/>
                </a:solidFill>
                <a:latin typeface="Times New Roman" panose="02020603050405020304" pitchFamily="18" charset="0"/>
                <a:ea typeface="Times New Roman" panose="02020603050405020304" pitchFamily="18" charset="0"/>
              </a:rPr>
              <a:t>The Employer shall pay </a:t>
            </a:r>
            <a:r>
              <a:rPr lang="en-IN" sz="2400" dirty="0">
                <a:latin typeface="Times New Roman" panose="02020603050405020304" pitchFamily="18" charset="0"/>
                <a:ea typeface="Times New Roman" panose="02020603050405020304" pitchFamily="18" charset="0"/>
              </a:rPr>
              <a:t>the Contractor the amounts certified by the Project Manager within </a:t>
            </a:r>
            <a:r>
              <a:rPr lang="en-IN" sz="2400" dirty="0">
                <a:solidFill>
                  <a:srgbClr val="FF0000"/>
                </a:solidFill>
                <a:latin typeface="Times New Roman" panose="02020603050405020304" pitchFamily="18" charset="0"/>
                <a:ea typeface="Times New Roman" panose="02020603050405020304" pitchFamily="18" charset="0"/>
              </a:rPr>
              <a:t>28 days</a:t>
            </a:r>
            <a:r>
              <a:rPr lang="en-IN" sz="2400" dirty="0">
                <a:latin typeface="Times New Roman" panose="02020603050405020304" pitchFamily="18" charset="0"/>
                <a:ea typeface="Times New Roman" panose="02020603050405020304" pitchFamily="18" charset="0"/>
              </a:rPr>
              <a:t> of the date of each certificate.  If the Employer makes a </a:t>
            </a:r>
            <a:r>
              <a:rPr lang="en-IN" sz="2400" dirty="0">
                <a:solidFill>
                  <a:srgbClr val="FF0000"/>
                </a:solidFill>
                <a:latin typeface="Times New Roman" panose="02020603050405020304" pitchFamily="18" charset="0"/>
                <a:ea typeface="Times New Roman" panose="02020603050405020304" pitchFamily="18" charset="0"/>
              </a:rPr>
              <a:t>late payment</a:t>
            </a:r>
            <a:r>
              <a:rPr lang="en-IN" sz="2400" dirty="0">
                <a:latin typeface="Times New Roman" panose="02020603050405020304" pitchFamily="18" charset="0"/>
                <a:ea typeface="Times New Roman" panose="02020603050405020304" pitchFamily="18" charset="0"/>
              </a:rPr>
              <a:t>, the Contractor shall be </a:t>
            </a:r>
            <a:r>
              <a:rPr lang="en-IN" sz="2400" dirty="0">
                <a:solidFill>
                  <a:srgbClr val="FF0000"/>
                </a:solidFill>
                <a:latin typeface="Times New Roman" panose="02020603050405020304" pitchFamily="18" charset="0"/>
                <a:ea typeface="Times New Roman" panose="02020603050405020304" pitchFamily="18" charset="0"/>
              </a:rPr>
              <a:t>paid interest </a:t>
            </a:r>
            <a:r>
              <a:rPr lang="en-IN" sz="2400" dirty="0">
                <a:latin typeface="Times New Roman" panose="02020603050405020304" pitchFamily="18" charset="0"/>
                <a:ea typeface="Times New Roman" panose="02020603050405020304" pitchFamily="18" charset="0"/>
              </a:rPr>
              <a:t>on the late payment in the next payment. Interest shall be calculated from the date by which the payment should have been made </a:t>
            </a:r>
            <a:r>
              <a:rPr lang="en-IN" sz="2400" dirty="0" err="1">
                <a:latin typeface="Times New Roman" panose="02020603050405020304" pitchFamily="18" charset="0"/>
                <a:ea typeface="Times New Roman" panose="02020603050405020304" pitchFamily="18" charset="0"/>
              </a:rPr>
              <a:t>upto</a:t>
            </a:r>
            <a:r>
              <a:rPr lang="en-IN" sz="2400" dirty="0">
                <a:latin typeface="Times New Roman" panose="02020603050405020304" pitchFamily="18" charset="0"/>
                <a:ea typeface="Times New Roman" panose="02020603050405020304" pitchFamily="18" charset="0"/>
              </a:rPr>
              <a:t> the date when the late payment is made at the rate </a:t>
            </a:r>
            <a:r>
              <a:rPr lang="en-IN" sz="2400" b="1" dirty="0">
                <a:latin typeface="Times New Roman" panose="02020603050405020304" pitchFamily="18" charset="0"/>
                <a:ea typeface="Times New Roman" panose="02020603050405020304" pitchFamily="18" charset="0"/>
              </a:rPr>
              <a:t>stated in the PCC.</a:t>
            </a:r>
            <a:endParaRPr lang="en-IN" sz="2400"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endParaRPr lang="en-IN" sz="2400" b="1"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F19DB7BD-347F-F82A-4254-CBA65A02D629}"/>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D83E60BC-F460-719A-855F-7E09A650C19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C0DF12F6-4F6D-3C74-7147-F52A8303D738}"/>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89838DCF-7D3D-5609-800B-1B004942160B}"/>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CB826AE8-901A-8700-2C57-846509496A5D}"/>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DAEEF21D-6BAB-D549-DF51-87BBA3075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761FAC34-BFD0-9A10-98A3-9055FC00E1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794CE215-DF2F-8506-C85C-239C837323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699193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62278"/>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Retention money - works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410788"/>
            <a:ext cx="9720073" cy="4959405"/>
          </a:xfrm>
        </p:spPr>
        <p:txBody>
          <a:bodyPr>
            <a:noAutofit/>
          </a:bodyPr>
          <a:lstStyle/>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Retention Money </a:t>
            </a:r>
            <a:r>
              <a:rPr lang="en-IN" sz="2400" dirty="0">
                <a:latin typeface="Times New Roman" panose="02020603050405020304" pitchFamily="18" charset="0"/>
                <a:ea typeface="Times New Roman" panose="02020603050405020304" pitchFamily="18" charset="0"/>
              </a:rPr>
              <a:t>means the accumulated retention moneys which the employer retains from the payments </a:t>
            </a:r>
            <a:r>
              <a:rPr lang="en-US" sz="2400" dirty="0">
                <a:solidFill>
                  <a:srgbClr val="FF0000"/>
                </a:solidFill>
                <a:latin typeface="Times New Roman" panose="02020603050405020304" pitchFamily="18" charset="0"/>
                <a:ea typeface="Times New Roman" panose="02020603050405020304" pitchFamily="18" charset="0"/>
              </a:rPr>
              <a:t>the retention amount is usually close to 5 percent and in no case exceeds 10 percent </a:t>
            </a:r>
            <a:r>
              <a:rPr lang="en-IN" sz="2400" dirty="0">
                <a:latin typeface="Times New Roman" panose="02020603050405020304" pitchFamily="18" charset="0"/>
                <a:ea typeface="Times New Roman" panose="02020603050405020304" pitchFamily="18" charset="0"/>
              </a:rPr>
              <a:t>of the interim payment for remedying the defect in the work. After the defect liability period retention money paid to the contractor.</a:t>
            </a:r>
          </a:p>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GCC 46 Retention: </a:t>
            </a:r>
            <a:r>
              <a:rPr lang="en-IN" sz="2400" dirty="0">
                <a:latin typeface="Times New Roman" panose="02020603050405020304" pitchFamily="18" charset="0"/>
                <a:ea typeface="Times New Roman" panose="02020603050405020304" pitchFamily="18" charset="0"/>
              </a:rPr>
              <a:t>The Employer shall retain from each payment due to the Contractor the proportion </a:t>
            </a:r>
            <a:r>
              <a:rPr lang="en-IN" sz="2400" b="1" dirty="0">
                <a:latin typeface="Times New Roman" panose="02020603050405020304" pitchFamily="18" charset="0"/>
                <a:ea typeface="Times New Roman" panose="02020603050405020304" pitchFamily="18" charset="0"/>
              </a:rPr>
              <a:t>stated in the PCC</a:t>
            </a:r>
            <a:r>
              <a:rPr lang="en-IN" sz="2400" dirty="0">
                <a:latin typeface="Times New Roman" panose="02020603050405020304" pitchFamily="18" charset="0"/>
                <a:ea typeface="Times New Roman" panose="02020603050405020304" pitchFamily="18" charset="0"/>
              </a:rPr>
              <a:t> until Completion of the whole of the Works. </a:t>
            </a:r>
          </a:p>
          <a:p>
            <a:pPr marL="0" indent="0" algn="just" fontAlgn="base" hangingPunct="0">
              <a:spcAft>
                <a:spcPts val="1100"/>
              </a:spcAft>
              <a:buNone/>
            </a:pPr>
            <a:r>
              <a:rPr lang="en-IN" sz="2400" dirty="0">
                <a:solidFill>
                  <a:srgbClr val="FF0000"/>
                </a:solidFill>
                <a:latin typeface="Times New Roman" panose="02020603050405020304" pitchFamily="18" charset="0"/>
                <a:ea typeface="Times New Roman" panose="02020603050405020304" pitchFamily="18" charset="0"/>
              </a:rPr>
              <a:t>Upon the issue of a Certificate of Completion</a:t>
            </a:r>
            <a:r>
              <a:rPr lang="en-IN" sz="2400" dirty="0">
                <a:latin typeface="Times New Roman" panose="02020603050405020304" pitchFamily="18" charset="0"/>
                <a:ea typeface="Times New Roman" panose="02020603050405020304" pitchFamily="18" charset="0"/>
              </a:rPr>
              <a:t>, </a:t>
            </a:r>
            <a:r>
              <a:rPr lang="en-IN" sz="2400" dirty="0">
                <a:solidFill>
                  <a:srgbClr val="FF0000"/>
                </a:solidFill>
                <a:latin typeface="Times New Roman" panose="02020603050405020304" pitchFamily="18" charset="0"/>
                <a:ea typeface="Times New Roman" panose="02020603050405020304" pitchFamily="18" charset="0"/>
              </a:rPr>
              <a:t>half the total amount </a:t>
            </a:r>
            <a:r>
              <a:rPr lang="en-IN" sz="2400" dirty="0">
                <a:latin typeface="Times New Roman" panose="02020603050405020304" pitchFamily="18" charset="0"/>
                <a:ea typeface="Times New Roman" panose="02020603050405020304" pitchFamily="18" charset="0"/>
              </a:rPr>
              <a:t>retained shall be </a:t>
            </a:r>
            <a:r>
              <a:rPr lang="en-IN" sz="2400" dirty="0">
                <a:solidFill>
                  <a:srgbClr val="FF0000"/>
                </a:solidFill>
                <a:latin typeface="Times New Roman" panose="02020603050405020304" pitchFamily="18" charset="0"/>
                <a:ea typeface="Times New Roman" panose="02020603050405020304" pitchFamily="18" charset="0"/>
              </a:rPr>
              <a:t>repaid</a:t>
            </a:r>
            <a:r>
              <a:rPr lang="en-IN" sz="2400" dirty="0">
                <a:latin typeface="Times New Roman" panose="02020603050405020304" pitchFamily="18" charset="0"/>
                <a:ea typeface="Times New Roman" panose="02020603050405020304" pitchFamily="18" charset="0"/>
              </a:rPr>
              <a:t> to the Contractor and </a:t>
            </a:r>
            <a:r>
              <a:rPr lang="en-IN" sz="2400" dirty="0">
                <a:solidFill>
                  <a:srgbClr val="FF0000"/>
                </a:solidFill>
                <a:latin typeface="Times New Roman" panose="02020603050405020304" pitchFamily="18" charset="0"/>
                <a:ea typeface="Times New Roman" panose="02020603050405020304" pitchFamily="18" charset="0"/>
              </a:rPr>
              <a:t>half when the Defects Liability Period has passed</a:t>
            </a:r>
            <a:r>
              <a:rPr lang="en-IN" sz="2400" dirty="0">
                <a:latin typeface="Times New Roman" panose="02020603050405020304" pitchFamily="18" charset="0"/>
                <a:ea typeface="Times New Roman" panose="02020603050405020304" pitchFamily="18" charset="0"/>
              </a:rPr>
              <a:t> and the Project Manager has certified that all Defects notified by the Project Manager to the Contractor before the end of this period have been corrected. </a:t>
            </a:r>
            <a:r>
              <a:rPr lang="en-IN" sz="2400" dirty="0">
                <a:solidFill>
                  <a:srgbClr val="FF0000"/>
                </a:solidFill>
                <a:latin typeface="Times New Roman" panose="02020603050405020304" pitchFamily="18" charset="0"/>
                <a:ea typeface="Times New Roman" panose="02020603050405020304" pitchFamily="18" charset="0"/>
              </a:rPr>
              <a:t>On completion </a:t>
            </a:r>
            <a:r>
              <a:rPr lang="en-IN" sz="2400" dirty="0">
                <a:latin typeface="Times New Roman" panose="02020603050405020304" pitchFamily="18" charset="0"/>
                <a:ea typeface="Times New Roman" panose="02020603050405020304" pitchFamily="18" charset="0"/>
              </a:rPr>
              <a:t>of the whole works the </a:t>
            </a:r>
            <a:r>
              <a:rPr lang="en-IN" sz="2400" dirty="0">
                <a:solidFill>
                  <a:srgbClr val="FF0000"/>
                </a:solidFill>
                <a:latin typeface="Times New Roman" panose="02020603050405020304" pitchFamily="18" charset="0"/>
                <a:ea typeface="Times New Roman" panose="02020603050405020304" pitchFamily="18" charset="0"/>
              </a:rPr>
              <a:t>Contractor may substitute the balance retention money with an “on demand” Bank guarantee</a:t>
            </a:r>
            <a:r>
              <a:rPr lang="en-IN" sz="2400" dirty="0">
                <a:latin typeface="Times New Roman" panose="02020603050405020304" pitchFamily="18" charset="0"/>
                <a:ea typeface="Times New Roman" panose="02020603050405020304" pitchFamily="18" charset="0"/>
              </a:rPr>
              <a:t>.</a:t>
            </a:r>
            <a:endParaRPr lang="en-IN" sz="2400" b="1"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44C8587A-41C5-D4F5-885D-83ECF052E41B}"/>
              </a:ext>
            </a:extLst>
          </p:cNvPr>
          <p:cNvGrpSpPr/>
          <p:nvPr/>
        </p:nvGrpSpPr>
        <p:grpSpPr>
          <a:xfrm>
            <a:off x="8472703" y="184271"/>
            <a:ext cx="3751939" cy="5911088"/>
            <a:chOff x="8472703" y="173513"/>
            <a:chExt cx="3751939" cy="5911088"/>
          </a:xfrm>
        </p:grpSpPr>
        <p:grpSp>
          <p:nvGrpSpPr>
            <p:cNvPr id="5" name="Group 4">
              <a:extLst>
                <a:ext uri="{FF2B5EF4-FFF2-40B4-BE49-F238E27FC236}">
                  <a16:creationId xmlns:a16="http://schemas.microsoft.com/office/drawing/2014/main" id="{30E5F339-A8FF-7206-B86C-F514E24CF3BB}"/>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E4BD5102-A9DF-FDE5-AD94-0F425381AB89}"/>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2452C498-52C6-BF61-20EE-4179026F1646}"/>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E0E1D318-FEC1-F108-7E45-0B6E5747E033}"/>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69631633-16D6-A67E-4481-534BCC4BD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EC891CEC-C8FE-1525-2E56-1A42DA2659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60D156F9-1897-A9B4-0799-1776754153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27785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82862"/>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Terms of payment - goods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598312"/>
            <a:ext cx="9720073" cy="4959405"/>
          </a:xfrm>
        </p:spPr>
        <p:txBody>
          <a:bodyPr>
            <a:noAutofit/>
          </a:bodyPr>
          <a:lstStyle/>
          <a:p>
            <a:pPr marL="0" indent="0" algn="just" fontAlgn="base" hangingPunct="0">
              <a:spcAft>
                <a:spcPts val="1100"/>
              </a:spcAft>
              <a:buNone/>
            </a:pPr>
            <a:r>
              <a:rPr lang="en-IN" b="1" dirty="0">
                <a:latin typeface="Times New Roman" panose="02020603050405020304" pitchFamily="18" charset="0"/>
                <a:ea typeface="Times New Roman" panose="02020603050405020304" pitchFamily="18" charset="0"/>
              </a:rPr>
              <a:t>Terms of Payment :</a:t>
            </a:r>
          </a:p>
          <a:p>
            <a:pPr marL="0" indent="0" algn="just" fontAlgn="base" hangingPunct="0">
              <a:spcAft>
                <a:spcPts val="1100"/>
              </a:spcAft>
              <a:buNone/>
            </a:pPr>
            <a:r>
              <a:rPr lang="en-US" dirty="0">
                <a:latin typeface="Times New Roman" panose="02020603050405020304" pitchFamily="18" charset="0"/>
                <a:ea typeface="Times New Roman" panose="02020603050405020304" pitchFamily="18" charset="0"/>
              </a:rPr>
              <a:t>The Contract Price, including any Advance Payments, if applicable, shall be paid as specified in the </a:t>
            </a:r>
            <a:r>
              <a:rPr lang="en-US" b="1" dirty="0">
                <a:latin typeface="Times New Roman" panose="02020603050405020304" pitchFamily="18" charset="0"/>
                <a:ea typeface="Times New Roman" panose="02020603050405020304" pitchFamily="18" charset="0"/>
              </a:rPr>
              <a:t>SCC.</a:t>
            </a:r>
          </a:p>
          <a:p>
            <a:pPr marL="0" indent="0" algn="just" fontAlgn="base" hangingPunct="0">
              <a:spcAft>
                <a:spcPts val="1100"/>
              </a:spcAft>
              <a:buNone/>
            </a:pPr>
            <a:r>
              <a:rPr lang="en-US" dirty="0">
                <a:latin typeface="Times New Roman" panose="02020603050405020304" pitchFamily="18" charset="0"/>
                <a:ea typeface="Times New Roman" panose="02020603050405020304" pitchFamily="18" charset="0"/>
              </a:rPr>
              <a:t>The Supplier’s request for payment shall be made to the Purchaser in writing, accompanied by invoices describing, as appropriate, the Goods delivered and Related Services performed, and by the documents submitted upon fulfillment of all other obligations stipulated in the Contract.</a:t>
            </a:r>
          </a:p>
          <a:p>
            <a:pPr marL="0" indent="0" algn="just" fontAlgn="base" hangingPunct="0">
              <a:spcAft>
                <a:spcPts val="1100"/>
              </a:spcAft>
              <a:buNone/>
            </a:pPr>
            <a:r>
              <a:rPr lang="en-US" dirty="0">
                <a:latin typeface="Times New Roman" panose="02020603050405020304" pitchFamily="18" charset="0"/>
                <a:ea typeface="Times New Roman" panose="02020603050405020304" pitchFamily="18" charset="0"/>
              </a:rPr>
              <a:t>Payments shall be made promptly by the Purchaser, but </a:t>
            </a:r>
            <a:r>
              <a:rPr lang="en-US" dirty="0">
                <a:solidFill>
                  <a:srgbClr val="FF0000"/>
                </a:solidFill>
                <a:latin typeface="Times New Roman" panose="02020603050405020304" pitchFamily="18" charset="0"/>
                <a:ea typeface="Times New Roman" panose="02020603050405020304" pitchFamily="18" charset="0"/>
              </a:rPr>
              <a:t>in no case later than sixty (60) days after submission of an invoice. </a:t>
            </a:r>
          </a:p>
          <a:p>
            <a:pPr marL="0" indent="0" algn="just" fontAlgn="base" hangingPunct="0">
              <a:spcAft>
                <a:spcPts val="1100"/>
              </a:spcAft>
              <a:buNone/>
            </a:pPr>
            <a:r>
              <a:rPr lang="en-US" dirty="0">
                <a:solidFill>
                  <a:srgbClr val="FF0000"/>
                </a:solidFill>
                <a:latin typeface="Times New Roman" panose="02020603050405020304" pitchFamily="18" charset="0"/>
                <a:ea typeface="Times New Roman" panose="02020603050405020304" pitchFamily="18" charset="0"/>
              </a:rPr>
              <a:t>In the event that the Purchaser fails to pay </a:t>
            </a:r>
            <a:r>
              <a:rPr lang="en-US" dirty="0">
                <a:latin typeface="Times New Roman" panose="02020603050405020304" pitchFamily="18" charset="0"/>
                <a:ea typeface="Times New Roman" panose="02020603050405020304" pitchFamily="18" charset="0"/>
              </a:rPr>
              <a:t>the Supplier any payment by its due date or within the period set forth in the </a:t>
            </a:r>
            <a:r>
              <a:rPr lang="en-US" b="1" dirty="0">
                <a:latin typeface="Times New Roman" panose="02020603050405020304" pitchFamily="18" charset="0"/>
                <a:ea typeface="Times New Roman" panose="02020603050405020304" pitchFamily="18" charset="0"/>
              </a:rPr>
              <a:t>SCC,</a:t>
            </a:r>
            <a:r>
              <a:rPr lang="en-US" dirty="0">
                <a:latin typeface="Times New Roman" panose="02020603050405020304" pitchFamily="18" charset="0"/>
                <a:ea typeface="Times New Roman" panose="02020603050405020304" pitchFamily="18" charset="0"/>
              </a:rPr>
              <a:t> the </a:t>
            </a:r>
            <a:r>
              <a:rPr lang="en-US" dirty="0">
                <a:solidFill>
                  <a:srgbClr val="FF0000"/>
                </a:solidFill>
                <a:latin typeface="Times New Roman" panose="02020603050405020304" pitchFamily="18" charset="0"/>
                <a:ea typeface="Times New Roman" panose="02020603050405020304" pitchFamily="18" charset="0"/>
              </a:rPr>
              <a:t>Purchaser shall pay to the Supplier interest on the amount of such delayed payment </a:t>
            </a:r>
            <a:r>
              <a:rPr lang="en-US" dirty="0">
                <a:latin typeface="Times New Roman" panose="02020603050405020304" pitchFamily="18" charset="0"/>
                <a:ea typeface="Times New Roman" panose="02020603050405020304" pitchFamily="18" charset="0"/>
              </a:rPr>
              <a:t>at the rate shown in the </a:t>
            </a:r>
            <a:r>
              <a:rPr lang="en-US" b="1" dirty="0">
                <a:latin typeface="Times New Roman" panose="02020603050405020304" pitchFamily="18" charset="0"/>
                <a:ea typeface="Times New Roman" panose="02020603050405020304" pitchFamily="18" charset="0"/>
              </a:rPr>
              <a:t>SCC</a:t>
            </a: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424B487C-8167-48F9-5968-99FF1956D604}"/>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0D2FB355-A461-0CD7-ACED-E76CED3F0BF2}"/>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F07CFDC-1650-9BE4-6C44-5CF26814CD7A}"/>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6066340C-ECE1-345B-413C-6E09FFB6C3F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01BFB136-795A-13A5-A31B-E8B70DC1F489}"/>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237D8723-00DF-7E79-2AF0-3BA9E8001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580E7607-F740-335A-E6E5-44AE5EFC72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A1DFC175-147F-14C0-79EF-5A9B7A44B6F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83470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7" name="Title 1"/>
          <p:cNvSpPr txBox="1">
            <a:spLocks/>
          </p:cNvSpPr>
          <p:nvPr/>
        </p:nvSpPr>
        <p:spPr>
          <a:xfrm>
            <a:off x="1061548" y="874776"/>
            <a:ext cx="9720072" cy="8435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0">
              <a:lnSpc>
                <a:spcPct val="80000"/>
              </a:lnSpc>
              <a:spcBef>
                <a:spcPct val="0"/>
              </a:spcBef>
              <a:spcAft>
                <a:spcPts val="0"/>
              </a:spcAft>
              <a:buClrTx/>
              <a:buSzTx/>
              <a:buFontTx/>
              <a:buNone/>
              <a:tabLst>
                <a:tab pos="228600" algn="l"/>
                <a:tab pos="228600" algn="l"/>
                <a:tab pos="381000" algn="l"/>
              </a:tabLst>
              <a:defRPr/>
            </a:pPr>
            <a:r>
              <a:rPr kumimoji="0" lang="en-IN" sz="4000" b="1" i="0" u="none" strike="noStrike" kern="1200" cap="all" spc="10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Compensation event - Works</a:t>
            </a:r>
          </a:p>
        </p:txBody>
      </p:sp>
      <p:sp>
        <p:nvSpPr>
          <p:cNvPr id="10"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aphicFrame>
        <p:nvGraphicFramePr>
          <p:cNvPr id="2" name="Table 1"/>
          <p:cNvGraphicFramePr>
            <a:graphicFrameLocks noGrp="1"/>
          </p:cNvGraphicFramePr>
          <p:nvPr>
            <p:extLst>
              <p:ext uri="{D42A27DB-BD31-4B8C-83A1-F6EECF244321}">
                <p14:modId xmlns:p14="http://schemas.microsoft.com/office/powerpoint/2010/main" val="2089030311"/>
              </p:ext>
            </p:extLst>
          </p:nvPr>
        </p:nvGraphicFramePr>
        <p:xfrm>
          <a:off x="1983057" y="1517193"/>
          <a:ext cx="8386353" cy="5419702"/>
        </p:xfrm>
        <a:graphic>
          <a:graphicData uri="http://schemas.openxmlformats.org/drawingml/2006/table">
            <a:tbl>
              <a:tblPr/>
              <a:tblGrid>
                <a:gridCol w="8386353">
                  <a:extLst>
                    <a:ext uri="{9D8B030D-6E8A-4147-A177-3AD203B41FA5}">
                      <a16:colId xmlns:a16="http://schemas.microsoft.com/office/drawing/2014/main" val="3157601721"/>
                    </a:ext>
                  </a:extLst>
                </a:gridCol>
              </a:tblGrid>
              <a:tr h="4599419">
                <a:tc>
                  <a:txBody>
                    <a:bodyPr/>
                    <a:lstStyle/>
                    <a:p>
                      <a:pPr marL="457200" indent="-457200" algn="just" fontAlgn="base" hangingPunct="0">
                        <a:spcAft>
                          <a:spcPts val="1000"/>
                        </a:spcAft>
                      </a:pPr>
                      <a:r>
                        <a:rPr lang="en-IN" sz="2000" dirty="0">
                          <a:solidFill>
                            <a:srgbClr val="FF0000"/>
                          </a:solidFill>
                          <a:effectLst/>
                          <a:latin typeface="Times New Roman" panose="02020603050405020304" pitchFamily="18" charset="0"/>
                          <a:ea typeface="Times New Roman" panose="02020603050405020304" pitchFamily="18" charset="0"/>
                        </a:rPr>
                        <a:t>If an</a:t>
                      </a:r>
                      <a:r>
                        <a:rPr lang="en-IN" sz="2000" baseline="0" dirty="0">
                          <a:solidFill>
                            <a:srgbClr val="FF0000"/>
                          </a:solidFill>
                          <a:effectLst/>
                          <a:latin typeface="Times New Roman" panose="02020603050405020304" pitchFamily="18" charset="0"/>
                          <a:ea typeface="Times New Roman" panose="02020603050405020304" pitchFamily="18" charset="0"/>
                        </a:rPr>
                        <a:t> </a:t>
                      </a:r>
                      <a:r>
                        <a:rPr lang="en-IN" sz="2000" dirty="0">
                          <a:solidFill>
                            <a:srgbClr val="FF0000"/>
                          </a:solidFill>
                          <a:effectLst/>
                          <a:latin typeface="Times New Roman" panose="02020603050405020304" pitchFamily="18" charset="0"/>
                          <a:ea typeface="Times New Roman" panose="02020603050405020304" pitchFamily="18" charset="0"/>
                        </a:rPr>
                        <a:t>Event causes additional cost or would prevent the work</a:t>
                      </a:r>
                      <a:r>
                        <a:rPr lang="en-IN" sz="2000" baseline="0" dirty="0">
                          <a:solidFill>
                            <a:srgbClr val="FF0000"/>
                          </a:solidFill>
                          <a:effectLst/>
                          <a:latin typeface="Times New Roman" panose="02020603050405020304" pitchFamily="18" charset="0"/>
                          <a:ea typeface="Times New Roman" panose="02020603050405020304" pitchFamily="18" charset="0"/>
                        </a:rPr>
                        <a:t> </a:t>
                      </a:r>
                      <a:r>
                        <a:rPr lang="en-IN" sz="2000" dirty="0">
                          <a:solidFill>
                            <a:srgbClr val="FF0000"/>
                          </a:solidFill>
                          <a:effectLst/>
                          <a:latin typeface="Times New Roman" panose="02020603050405020304" pitchFamily="18" charset="0"/>
                          <a:ea typeface="Times New Roman" panose="02020603050405020304" pitchFamily="18" charset="0"/>
                        </a:rPr>
                        <a:t>being completed</a:t>
                      </a:r>
                      <a:r>
                        <a:rPr lang="en-IN" sz="2000" baseline="0" dirty="0">
                          <a:solidFill>
                            <a:srgbClr val="FF0000"/>
                          </a:solidFill>
                          <a:effectLst/>
                          <a:latin typeface="Times New Roman" panose="02020603050405020304" pitchFamily="18" charset="0"/>
                          <a:ea typeface="Times New Roman" panose="02020603050405020304" pitchFamily="18" charset="0"/>
                        </a:rPr>
                        <a:t> </a:t>
                      </a:r>
                      <a:r>
                        <a:rPr lang="en-IN" sz="2000" dirty="0">
                          <a:solidFill>
                            <a:srgbClr val="FF0000"/>
                          </a:solidFill>
                          <a:effectLst/>
                          <a:latin typeface="Times New Roman" panose="02020603050405020304" pitchFamily="18" charset="0"/>
                          <a:ea typeface="Times New Roman" panose="02020603050405020304" pitchFamily="18" charset="0"/>
                        </a:rPr>
                        <a:t>before the Intended Completion Date, the Contract Price shall be increased and/or the Intended Completion Date shall be extended.  </a:t>
                      </a:r>
                      <a:r>
                        <a:rPr lang="en-IN" sz="2000" dirty="0">
                          <a:effectLst/>
                          <a:latin typeface="Times New Roman" panose="02020603050405020304" pitchFamily="18" charset="0"/>
                          <a:ea typeface="Times New Roman" panose="02020603050405020304" pitchFamily="18" charset="0"/>
                        </a:rPr>
                        <a:t>The Project Manager shall decide whether and by how much the Contract Price shall be increased and whether and by how much the Intended Completion Date shall be extended.</a:t>
                      </a:r>
                    </a:p>
                    <a:p>
                      <a:pPr marL="457200" indent="-457200" algn="just" fontAlgn="base" hangingPunct="0">
                        <a:spcAft>
                          <a:spcPts val="1000"/>
                        </a:spcAft>
                      </a:pPr>
                      <a:r>
                        <a:rPr lang="en-IN" sz="2000" b="1" dirty="0">
                          <a:effectLst/>
                          <a:latin typeface="Times New Roman" panose="02020603050405020304" pitchFamily="18" charset="0"/>
                          <a:ea typeface="Times New Roman" panose="02020603050405020304" pitchFamily="18" charset="0"/>
                        </a:rPr>
                        <a:t>Compensation Events:</a:t>
                      </a:r>
                    </a:p>
                    <a:p>
                      <a:pPr marL="457200" indent="-457200" algn="just" fontAlgn="base" hangingPunct="0">
                        <a:spcAft>
                          <a:spcPts val="1000"/>
                        </a:spcAft>
                      </a:pPr>
                      <a:r>
                        <a:rPr lang="en-IN" sz="2000" b="1" dirty="0">
                          <a:effectLst/>
                          <a:latin typeface="Times New Roman" panose="02020603050405020304" pitchFamily="18" charset="0"/>
                          <a:ea typeface="Times New Roman" panose="02020603050405020304" pitchFamily="18" charset="0"/>
                        </a:rPr>
                        <a:t>Delay in giving Site Possession;</a:t>
                      </a:r>
                    </a:p>
                    <a:p>
                      <a:pPr marL="457200" indent="-457200" algn="just" fontAlgn="base" hangingPunct="0">
                        <a:spcAft>
                          <a:spcPts val="1000"/>
                        </a:spcAft>
                      </a:pPr>
                      <a:r>
                        <a:rPr lang="en-IN" sz="2000" b="1" dirty="0">
                          <a:effectLst/>
                          <a:latin typeface="Times New Roman" panose="02020603050405020304" pitchFamily="18" charset="0"/>
                          <a:ea typeface="Times New Roman" panose="02020603050405020304" pitchFamily="18" charset="0"/>
                        </a:rPr>
                        <a:t>Order delay or non issue of drawings, specifications;</a:t>
                      </a:r>
                    </a:p>
                    <a:p>
                      <a:pPr marL="457200" indent="-457200" algn="just" fontAlgn="base" hangingPunct="0">
                        <a:spcAft>
                          <a:spcPts val="1000"/>
                        </a:spcAft>
                      </a:pPr>
                      <a:r>
                        <a:rPr lang="en-IN" sz="2000" b="1" dirty="0">
                          <a:effectLst/>
                          <a:latin typeface="Times New Roman" panose="02020603050405020304" pitchFamily="18" charset="0"/>
                          <a:ea typeface="Times New Roman" panose="02020603050405020304" pitchFamily="18" charset="0"/>
                        </a:rPr>
                        <a:t>Non</a:t>
                      </a:r>
                      <a:r>
                        <a:rPr lang="en-IN" sz="2000" b="1" baseline="0" dirty="0">
                          <a:effectLst/>
                          <a:latin typeface="Times New Roman" panose="02020603050405020304" pitchFamily="18" charset="0"/>
                          <a:ea typeface="Times New Roman" panose="02020603050405020304" pitchFamily="18" charset="0"/>
                        </a:rPr>
                        <a:t> approval of sub-contract to be let;</a:t>
                      </a:r>
                    </a:p>
                    <a:p>
                      <a:pPr marL="457200" indent="-457200" algn="just" fontAlgn="base" hangingPunct="0">
                        <a:spcAft>
                          <a:spcPts val="1000"/>
                        </a:spcAft>
                      </a:pPr>
                      <a:r>
                        <a:rPr lang="en-IN" sz="2000" b="1" baseline="0" dirty="0">
                          <a:effectLst/>
                          <a:latin typeface="Times New Roman" panose="02020603050405020304" pitchFamily="18" charset="0"/>
                          <a:ea typeface="Times New Roman" panose="02020603050405020304" pitchFamily="18" charset="0"/>
                        </a:rPr>
                        <a:t>Ground conditions are more adverse than assumed;</a:t>
                      </a:r>
                    </a:p>
                    <a:p>
                      <a:pPr marL="457200" indent="-457200" algn="just" fontAlgn="base" hangingPunct="0">
                        <a:spcAft>
                          <a:spcPts val="1000"/>
                        </a:spcAft>
                      </a:pPr>
                      <a:r>
                        <a:rPr lang="en-IN" sz="2000" b="1" baseline="0" dirty="0">
                          <a:effectLst/>
                          <a:latin typeface="Times New Roman" panose="02020603050405020304" pitchFamily="18" charset="0"/>
                          <a:ea typeface="Times New Roman" panose="02020603050405020304" pitchFamily="18" charset="0"/>
                        </a:rPr>
                        <a:t>Delay in advance payment;</a:t>
                      </a:r>
                    </a:p>
                    <a:p>
                      <a:pPr marL="457200" indent="-457200" algn="just" fontAlgn="base" hangingPunct="0">
                        <a:spcAft>
                          <a:spcPts val="1000"/>
                        </a:spcAft>
                      </a:pPr>
                      <a:r>
                        <a:rPr lang="en-IN" sz="2000" b="1" baseline="0" dirty="0">
                          <a:effectLst/>
                          <a:latin typeface="Times New Roman" panose="02020603050405020304" pitchFamily="18" charset="0"/>
                          <a:ea typeface="Times New Roman" panose="02020603050405020304" pitchFamily="18" charset="0"/>
                        </a:rPr>
                        <a:t>Unreasonable delay in issue of Certificate of Completion</a:t>
                      </a:r>
                      <a:endParaRPr lang="en-IN" sz="2000" b="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13161812"/>
                  </a:ext>
                </a:extLst>
              </a:tr>
              <a:tr h="568302">
                <a:tc>
                  <a:txBody>
                    <a:bodyPr/>
                    <a:lstStyle/>
                    <a:p>
                      <a:pPr marL="342900" lvl="0" indent="-342900">
                        <a:spcAft>
                          <a:spcPts val="1000"/>
                        </a:spcAft>
                        <a:buSzPts val="1200"/>
                        <a:buFont typeface="+mj-lt"/>
                        <a:buAutoNum type="arabicPeriod"/>
                        <a:tabLst>
                          <a:tab pos="274320" algn="l"/>
                        </a:tabLst>
                      </a:pPr>
                      <a:endParaRPr lang="en-IN" sz="1200" b="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21005059"/>
                  </a:ext>
                </a:extLst>
              </a:tr>
            </a:tbl>
          </a:graphicData>
        </a:graphic>
      </p:graphicFrame>
      <p:grpSp>
        <p:nvGrpSpPr>
          <p:cNvPr id="4" name="Group 3">
            <a:extLst>
              <a:ext uri="{FF2B5EF4-FFF2-40B4-BE49-F238E27FC236}">
                <a16:creationId xmlns:a16="http://schemas.microsoft.com/office/drawing/2014/main" id="{C92DBC7A-8F9C-2686-6B41-B5C4528B4D1D}"/>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92EB59D8-B49E-D135-35BD-205E89837C7C}"/>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7C629D0A-DC06-5278-8BC6-7A833EE63B56}"/>
                  </a:ext>
                </a:extLst>
              </p:cNvPr>
              <p:cNvGrpSpPr/>
              <p:nvPr/>
            </p:nvGrpSpPr>
            <p:grpSpPr>
              <a:xfrm>
                <a:off x="11350731" y="0"/>
                <a:ext cx="841269" cy="5911088"/>
                <a:chOff x="11350731" y="0"/>
                <a:chExt cx="841269" cy="5911088"/>
              </a:xfrm>
            </p:grpSpPr>
            <p:sp>
              <p:nvSpPr>
                <p:cNvPr id="12" name="AutoShape 5">
                  <a:extLst>
                    <a:ext uri="{FF2B5EF4-FFF2-40B4-BE49-F238E27FC236}">
                      <a16:creationId xmlns:a16="http://schemas.microsoft.com/office/drawing/2014/main" id="{E504B370-19A1-A703-94DD-CC79377461E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3" name="TextBox 12">
                  <a:extLst>
                    <a:ext uri="{FF2B5EF4-FFF2-40B4-BE49-F238E27FC236}">
                      <a16:creationId xmlns:a16="http://schemas.microsoft.com/office/drawing/2014/main" id="{39679756-8146-9BE2-8DB5-C15D78BA4CCC}"/>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1" name="Picture 10">
                <a:extLst>
                  <a:ext uri="{FF2B5EF4-FFF2-40B4-BE49-F238E27FC236}">
                    <a16:creationId xmlns:a16="http://schemas.microsoft.com/office/drawing/2014/main" id="{F2FC2512-E1A5-5812-91D2-F10680A71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806607B1-7F83-6CF7-79A2-D22C13E902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EB21E81C-D13D-346B-6F17-D510EF0F06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81591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48" y="1423465"/>
            <a:ext cx="9687415" cy="538190"/>
          </a:xfrm>
        </p:spPr>
        <p:txBody>
          <a:bodyPr>
            <a:normAutofit fontScale="90000"/>
          </a:bodyPr>
          <a:lstStyle/>
          <a:p>
            <a:pPr algn="ctr"/>
            <a:r>
              <a:rPr lang="en-US" sz="4000" dirty="0">
                <a:solidFill>
                  <a:srgbClr val="0070C0"/>
                </a:solidFill>
                <a:latin typeface="Times New Roman" panose="02020603050405020304" pitchFamily="18" charset="0"/>
                <a:cs typeface="Times New Roman" panose="02020603050405020304" pitchFamily="18" charset="0"/>
              </a:rPr>
              <a:t>Termination of contract - works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2218508"/>
            <a:ext cx="9720073" cy="4959405"/>
          </a:xfrm>
        </p:spPr>
        <p:txBody>
          <a:bodyPr>
            <a:noAutofit/>
          </a:bodyPr>
          <a:lstStyle/>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Termination:   </a:t>
            </a:r>
            <a:r>
              <a:rPr lang="en-IN" sz="2400" dirty="0">
                <a:latin typeface="Times New Roman" panose="02020603050405020304" pitchFamily="18" charset="0"/>
                <a:ea typeface="Times New Roman" panose="02020603050405020304" pitchFamily="18" charset="0"/>
              </a:rPr>
              <a:t>The </a:t>
            </a:r>
            <a:r>
              <a:rPr lang="en-IN" sz="2400" dirty="0">
                <a:solidFill>
                  <a:srgbClr val="FF0000"/>
                </a:solidFill>
                <a:latin typeface="Times New Roman" panose="02020603050405020304" pitchFamily="18" charset="0"/>
                <a:ea typeface="Times New Roman" panose="02020603050405020304" pitchFamily="18" charset="0"/>
              </a:rPr>
              <a:t>Employer or the Contractor may terminate the Contract</a:t>
            </a:r>
            <a:r>
              <a:rPr lang="en-IN" sz="2400" dirty="0">
                <a:latin typeface="Times New Roman" panose="02020603050405020304" pitchFamily="18" charset="0"/>
                <a:ea typeface="Times New Roman" panose="02020603050405020304" pitchFamily="18" charset="0"/>
              </a:rPr>
              <a:t> if the other party causes a </a:t>
            </a:r>
            <a:r>
              <a:rPr lang="en-IN" sz="2400" dirty="0">
                <a:solidFill>
                  <a:srgbClr val="FF0000"/>
                </a:solidFill>
                <a:latin typeface="Times New Roman" panose="02020603050405020304" pitchFamily="18" charset="0"/>
                <a:ea typeface="Times New Roman" panose="02020603050405020304" pitchFamily="18" charset="0"/>
              </a:rPr>
              <a:t>fundamental breach of the Contract after giving fourteen (14) days written notice. </a:t>
            </a:r>
            <a:r>
              <a:rPr lang="en-IN" sz="2400" dirty="0">
                <a:latin typeface="Times New Roman" panose="02020603050405020304" pitchFamily="18" charset="0"/>
                <a:ea typeface="Times New Roman" panose="02020603050405020304" pitchFamily="18" charset="0"/>
              </a:rPr>
              <a:t>Fundamental breaches of Contract are as listed in bid document.</a:t>
            </a:r>
            <a:endParaRPr lang="en-IN" sz="2400" b="1" dirty="0">
              <a:latin typeface="Times New Roman" panose="02020603050405020304" pitchFamily="18" charset="0"/>
              <a:ea typeface="Times New Roman" panose="02020603050405020304" pitchFamily="18" charset="0"/>
            </a:endParaRPr>
          </a:p>
          <a:p>
            <a:pPr marL="0" indent="0" algn="just" fontAlgn="base" hangingPunct="0">
              <a:spcAft>
                <a:spcPts val="1000"/>
              </a:spcAft>
              <a:buNone/>
            </a:pPr>
            <a:r>
              <a:rPr lang="en-IN" sz="2400" b="1" dirty="0">
                <a:latin typeface="Times New Roman" panose="02020603050405020304" pitchFamily="18" charset="0"/>
                <a:ea typeface="Times New Roman" panose="02020603050405020304" pitchFamily="18" charset="0"/>
              </a:rPr>
              <a:t>Payment upon Termination: </a:t>
            </a:r>
            <a:r>
              <a:rPr lang="en-IN" sz="2400" dirty="0">
                <a:latin typeface="Times New Roman" panose="02020603050405020304" pitchFamily="18" charset="0"/>
                <a:ea typeface="Times New Roman" panose="02020603050405020304" pitchFamily="18" charset="0"/>
              </a:rPr>
              <a:t>If the Contract is terminated due to breach of Contract by the Contractor, the Project Manager shall issue a certificate for the value of the work done and Materials ordered less advance payments received </a:t>
            </a:r>
            <a:r>
              <a:rPr lang="en-IN" sz="2400" dirty="0" err="1">
                <a:latin typeface="Times New Roman" panose="02020603050405020304" pitchFamily="18" charset="0"/>
                <a:ea typeface="Times New Roman" panose="02020603050405020304" pitchFamily="18" charset="0"/>
              </a:rPr>
              <a:t>upto</a:t>
            </a:r>
            <a:r>
              <a:rPr lang="en-IN" sz="2400" dirty="0">
                <a:latin typeface="Times New Roman" panose="02020603050405020304" pitchFamily="18" charset="0"/>
                <a:ea typeface="Times New Roman" panose="02020603050405020304" pitchFamily="18" charset="0"/>
              </a:rPr>
              <a:t> the date of the issue of the certificate less other recoveries due in terms of contract, less taxes to be deducted at source, and less the percentage to apply to the value of the work not completed, as </a:t>
            </a:r>
            <a:r>
              <a:rPr lang="en-IN" sz="2400" b="1" dirty="0">
                <a:latin typeface="Times New Roman" panose="02020603050405020304" pitchFamily="18" charset="0"/>
                <a:ea typeface="Times New Roman" panose="02020603050405020304" pitchFamily="18" charset="0"/>
              </a:rPr>
              <a:t>indicated in the PCC.</a:t>
            </a:r>
            <a:r>
              <a:rPr lang="en-IN" sz="2400" dirty="0">
                <a:latin typeface="Times New Roman" panose="02020603050405020304" pitchFamily="18" charset="0"/>
                <a:ea typeface="Times New Roman" panose="02020603050405020304" pitchFamily="18" charset="0"/>
              </a:rPr>
              <a:t> </a:t>
            </a:r>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423FEE83-B6F1-A26A-C41A-23ACCE7F772D}"/>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7C7BC735-E07D-1593-5873-F01A420FFD6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AC669BA4-CA08-8C6B-670D-13DEEE259953}"/>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A4BF7E72-8855-DE0D-32C1-FE5BA1B6476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B987BFF9-6C12-51B3-240A-D89B443C73F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66490CB0-D2B2-3D17-5111-EACDF36B3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AF62187E-E2B1-117B-79AC-D07F9B9FB5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9B6AE20A-2824-3215-DF81-44CB818671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959719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305549"/>
            <a:ext cx="9687415" cy="538190"/>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Termination of contract - Goods</a:t>
            </a:r>
          </a:p>
        </p:txBody>
      </p:sp>
      <p:sp>
        <p:nvSpPr>
          <p:cNvPr id="7" name="Title 1"/>
          <p:cNvSpPr txBox="1">
            <a:spLocks/>
          </p:cNvSpPr>
          <p:nvPr/>
        </p:nvSpPr>
        <p:spPr>
          <a:xfrm>
            <a:off x="5191260" y="112886"/>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24128" y="1937783"/>
            <a:ext cx="9720073" cy="4959405"/>
          </a:xfrm>
        </p:spPr>
        <p:txBody>
          <a:bodyPr>
            <a:noAutofit/>
          </a:bodyPr>
          <a:lstStyle/>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Termination:  </a:t>
            </a:r>
          </a:p>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Termination for Default: </a:t>
            </a:r>
            <a:r>
              <a:rPr lang="en-US" sz="2400" dirty="0">
                <a:latin typeface="Times New Roman" panose="02020603050405020304" pitchFamily="18" charset="0"/>
                <a:ea typeface="Times New Roman" panose="02020603050405020304" pitchFamily="18" charset="0"/>
              </a:rPr>
              <a:t>The Purchaser, without prejudice to any other remedy for breach of Contract, by written notice of default sent to the Supplier, may terminate the Contract in whole or in part</a:t>
            </a:r>
            <a:endParaRPr lang="en-IN" sz="2400" b="1"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Termination for Insolvency: </a:t>
            </a:r>
            <a:r>
              <a:rPr lang="en-US" sz="2400" dirty="0">
                <a:latin typeface="Times New Roman" panose="02020603050405020304" pitchFamily="18" charset="0"/>
                <a:ea typeface="Times New Roman" panose="02020603050405020304" pitchFamily="18" charset="0"/>
              </a:rPr>
              <a:t>The Purchaser may at any time terminate the Contract by giving notice to the Supplier if the Supplier becomes bankrupt or otherwise insolvent.  </a:t>
            </a:r>
            <a:endParaRPr lang="en-IN" sz="2400" b="1"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Termination for Convenience: </a:t>
            </a:r>
            <a:r>
              <a:rPr lang="en-US" sz="2400" dirty="0">
                <a:latin typeface="Times New Roman" panose="02020603050405020304" pitchFamily="18" charset="0"/>
                <a:ea typeface="Times New Roman" panose="02020603050405020304" pitchFamily="18" charset="0"/>
              </a:rPr>
              <a:t>The Purchaser, by notice sent to the Supplier, may terminate the Contract, in whole or in part, at any time for its convenience. </a:t>
            </a:r>
            <a:endParaRPr lang="en-IN" sz="2400" b="1"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6D071CE3-9BD2-7244-DD7B-C9C11A48C0E0}"/>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1C4B2BFF-1EA1-1FB5-7B14-89583A19AFC7}"/>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DD6240D0-F5CF-C776-6C54-28BD3BB45825}"/>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D122DCBB-BA6A-85E4-D9BC-233918CDBAB6}"/>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5A65250D-1841-300F-97FA-55C456A1B48D}"/>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D32D6750-7AAC-3FA2-C6E1-2632CC828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1CA22616-9758-4FCD-5F96-83A2AD7CBC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D9401091-AB5A-FE0E-8523-24710C2873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542427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220915"/>
            <a:ext cx="9687415" cy="538190"/>
          </a:xfrm>
        </p:spPr>
        <p:txBody>
          <a:bodyPr>
            <a:noAutofit/>
          </a:bodyPr>
          <a:lstStyle/>
          <a:p>
            <a:pPr algn="ctr"/>
            <a:r>
              <a:rPr lang="en-US" sz="4000" b="1" cap="none" spc="0" dirty="0">
                <a:solidFill>
                  <a:srgbClr val="0070C0"/>
                </a:solidFill>
                <a:latin typeface="Times New Roman" panose="02020603050405020304" pitchFamily="18" charset="0"/>
                <a:cs typeface="Times New Roman" panose="02020603050405020304" pitchFamily="18" charset="0"/>
              </a:rPr>
              <a:t>MISPROCUREMENT</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991470" y="1853149"/>
            <a:ext cx="9720073" cy="4959405"/>
          </a:xfrm>
        </p:spPr>
        <p:txBody>
          <a:bodyPr>
            <a:noAutofit/>
          </a:bodyPr>
          <a:lstStyle/>
          <a:p>
            <a:pPr marL="0" lvl="0" indent="0" algn="just">
              <a:lnSpc>
                <a:spcPct val="100000"/>
              </a:lnSpc>
              <a:spcBef>
                <a:spcPct val="20000"/>
              </a:spcBef>
              <a:spcAft>
                <a:spcPts val="0"/>
              </a:spcAft>
              <a:buClrTx/>
              <a:buSzTx/>
              <a:buNone/>
            </a:pPr>
            <a:r>
              <a:rPr lang="en-US" sz="2700" dirty="0">
                <a:solidFill>
                  <a:prstClr val="black"/>
                </a:solidFill>
                <a:latin typeface="Calibri"/>
              </a:rPr>
              <a:t>Bank </a:t>
            </a:r>
            <a:r>
              <a:rPr lang="en-US" sz="2700" dirty="0">
                <a:solidFill>
                  <a:srgbClr val="FF0000"/>
                </a:solidFill>
                <a:latin typeface="Calibri"/>
              </a:rPr>
              <a:t>does not finance </a:t>
            </a:r>
            <a:r>
              <a:rPr lang="en-US" sz="2700" dirty="0">
                <a:solidFill>
                  <a:prstClr val="black"/>
                </a:solidFill>
                <a:latin typeface="Calibri"/>
              </a:rPr>
              <a:t>expenditures under a contract if it concludes that such contract:</a:t>
            </a:r>
          </a:p>
          <a:p>
            <a:pPr marL="725488" lvl="0" indent="-725488" algn="just">
              <a:lnSpc>
                <a:spcPct val="100000"/>
              </a:lnSpc>
              <a:spcBef>
                <a:spcPct val="20000"/>
              </a:spcBef>
              <a:spcAft>
                <a:spcPts val="0"/>
              </a:spcAft>
              <a:buClr>
                <a:srgbClr val="FF0000"/>
              </a:buClr>
              <a:buSzTx/>
              <a:buFont typeface="Wingdings" pitchFamily="2" charset="2"/>
              <a:buChar char="v"/>
            </a:pPr>
            <a:r>
              <a:rPr lang="en-US" sz="2700" dirty="0">
                <a:solidFill>
                  <a:srgbClr val="FF0000"/>
                </a:solidFill>
                <a:latin typeface="Calibri"/>
              </a:rPr>
              <a:t>has not been awarded in accordance with the provisions  of the Loan Agreement</a:t>
            </a:r>
            <a:endParaRPr lang="en-US" sz="2700" dirty="0">
              <a:solidFill>
                <a:prstClr val="black"/>
              </a:solidFill>
              <a:latin typeface="Calibri"/>
            </a:endParaRPr>
          </a:p>
          <a:p>
            <a:pPr marL="725488" lvl="0" indent="-725488" algn="just">
              <a:lnSpc>
                <a:spcPct val="100000"/>
              </a:lnSpc>
              <a:spcBef>
                <a:spcPct val="20000"/>
              </a:spcBef>
              <a:spcAft>
                <a:spcPts val="0"/>
              </a:spcAft>
              <a:buClr>
                <a:srgbClr val="FF0000"/>
              </a:buClr>
              <a:buSzTx/>
              <a:buFont typeface="Wingdings" pitchFamily="2" charset="2"/>
              <a:buChar char="v"/>
            </a:pPr>
            <a:r>
              <a:rPr lang="en-US" sz="2700" dirty="0">
                <a:solidFill>
                  <a:srgbClr val="FF0000"/>
                </a:solidFill>
                <a:latin typeface="Calibri"/>
              </a:rPr>
              <a:t>involves</a:t>
            </a:r>
            <a:r>
              <a:rPr lang="en-US" sz="2700" dirty="0">
                <a:solidFill>
                  <a:prstClr val="black"/>
                </a:solidFill>
                <a:latin typeface="Calibri"/>
              </a:rPr>
              <a:t> the engagement of a representative of the </a:t>
            </a:r>
            <a:r>
              <a:rPr lang="en-US" sz="2700" dirty="0">
                <a:solidFill>
                  <a:srgbClr val="FF0000"/>
                </a:solidFill>
                <a:latin typeface="Calibri"/>
              </a:rPr>
              <a:t>Borrower in fraud and corruption</a:t>
            </a:r>
            <a:r>
              <a:rPr lang="en-US" sz="2700" dirty="0">
                <a:solidFill>
                  <a:prstClr val="black"/>
                </a:solidFill>
                <a:latin typeface="Calibri"/>
              </a:rPr>
              <a:t>.</a:t>
            </a:r>
          </a:p>
          <a:p>
            <a:pPr marL="0" lvl="0" indent="0" algn="just">
              <a:lnSpc>
                <a:spcPct val="100000"/>
              </a:lnSpc>
              <a:spcBef>
                <a:spcPct val="20000"/>
              </a:spcBef>
              <a:spcAft>
                <a:spcPts val="0"/>
              </a:spcAft>
              <a:buClrTx/>
              <a:buSzTx/>
              <a:buNone/>
            </a:pPr>
            <a:r>
              <a:rPr lang="en-US" sz="2700" dirty="0">
                <a:solidFill>
                  <a:prstClr val="black"/>
                </a:solidFill>
                <a:latin typeface="Calibri"/>
              </a:rPr>
              <a:t>In such cases, whether under post or prior review, the Bank will </a:t>
            </a:r>
            <a:r>
              <a:rPr lang="en-US" sz="2700" dirty="0">
                <a:solidFill>
                  <a:srgbClr val="FF0000"/>
                </a:solidFill>
                <a:latin typeface="Calibri"/>
              </a:rPr>
              <a:t>declare </a:t>
            </a:r>
            <a:r>
              <a:rPr lang="en-US" sz="2700" dirty="0" err="1">
                <a:solidFill>
                  <a:srgbClr val="FF0000"/>
                </a:solidFill>
                <a:latin typeface="Calibri"/>
              </a:rPr>
              <a:t>mis</a:t>
            </a:r>
            <a:r>
              <a:rPr lang="en-US" sz="2700" dirty="0">
                <a:solidFill>
                  <a:srgbClr val="FF0000"/>
                </a:solidFill>
                <a:latin typeface="Calibri"/>
              </a:rPr>
              <a:t> procurement, and cancel that portion of the loan</a:t>
            </a:r>
            <a:r>
              <a:rPr lang="en-US" sz="2700" dirty="0">
                <a:solidFill>
                  <a:prstClr val="black"/>
                </a:solidFill>
                <a:latin typeface="Calibri"/>
              </a:rPr>
              <a:t> allocated to the goods, works or non-consulting services that have been </a:t>
            </a:r>
            <a:r>
              <a:rPr lang="en-US" sz="2700" dirty="0" err="1">
                <a:solidFill>
                  <a:prstClr val="black"/>
                </a:solidFill>
                <a:latin typeface="Calibri"/>
              </a:rPr>
              <a:t>mis</a:t>
            </a:r>
            <a:r>
              <a:rPr lang="en-US" sz="2700" dirty="0">
                <a:solidFill>
                  <a:prstClr val="black"/>
                </a:solidFill>
                <a:latin typeface="Calibri"/>
              </a:rPr>
              <a:t> procured.  </a:t>
            </a:r>
          </a:p>
          <a:p>
            <a:pPr marL="0" indent="0" algn="just" fontAlgn="base" hangingPunct="0">
              <a:spcAft>
                <a:spcPts val="1100"/>
              </a:spcAft>
              <a:buNone/>
            </a:pPr>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C210D03D-62FF-BF22-6D9B-66773416332F}"/>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1A9B6652-BEEF-6214-FC8D-5DB6728776A3}"/>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DFB78B45-45E1-F923-5975-28CD457BCCE1}"/>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82C05BC7-C0BB-AE17-C04A-7CA3694FB8DC}"/>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EC2A221B-5D3F-7377-8A0D-B23C134C64F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97822E0C-A9FB-9EDC-F132-BC4720D92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B5947622-6D12-871D-BAAD-2FC33658D1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BF748FD9-B58F-7AE8-7A5B-EE260FB5AE9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66755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8B3A-25FD-D09F-25C8-005EBB3B7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80914-E5C8-FBA3-2717-DE7F30E2AE09}"/>
              </a:ext>
            </a:extLst>
          </p:cNvPr>
          <p:cNvSpPr>
            <a:spLocks noGrp="1"/>
          </p:cNvSpPr>
          <p:nvPr>
            <p:ph type="title"/>
          </p:nvPr>
        </p:nvSpPr>
        <p:spPr>
          <a:xfrm>
            <a:off x="1024128" y="986648"/>
            <a:ext cx="9720072" cy="656776"/>
          </a:xfrm>
        </p:spPr>
        <p:txBody>
          <a:bodyPr>
            <a:normAutofit/>
          </a:bodyPr>
          <a:lstStyle/>
          <a:p>
            <a:pPr algn="ctr"/>
            <a:r>
              <a:rPr lang="en-IN" sz="2200" b="1" dirty="0">
                <a:solidFill>
                  <a:srgbClr val="C45911"/>
                </a:solidFill>
                <a:effectLst/>
                <a:latin typeface="TimesNewRomanPS-BoldMT"/>
              </a:rPr>
              <a:t>Using E-Procurement portals for World Bank Procurements</a:t>
            </a:r>
            <a:endParaRPr lang="en-US" sz="2200" dirty="0"/>
          </a:p>
        </p:txBody>
      </p:sp>
      <p:sp>
        <p:nvSpPr>
          <p:cNvPr id="7" name="Title 1">
            <a:extLst>
              <a:ext uri="{FF2B5EF4-FFF2-40B4-BE49-F238E27FC236}">
                <a16:creationId xmlns:a16="http://schemas.microsoft.com/office/drawing/2014/main" id="{F9D7E3AF-5748-541E-352D-0D7D08FB9263}"/>
              </a:ext>
            </a:extLst>
          </p:cNvPr>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pic>
        <p:nvPicPr>
          <p:cNvPr id="5" name="Content Placeholder 4">
            <a:extLst>
              <a:ext uri="{FF2B5EF4-FFF2-40B4-BE49-F238E27FC236}">
                <a16:creationId xmlns:a16="http://schemas.microsoft.com/office/drawing/2014/main" id="{D5770CE1-EF62-3299-C087-73C4F822BDFB}"/>
              </a:ext>
            </a:extLst>
          </p:cNvPr>
          <p:cNvPicPr>
            <a:picLocks noGrp="1" noChangeAspect="1"/>
          </p:cNvPicPr>
          <p:nvPr>
            <p:ph idx="1"/>
          </p:nvPr>
        </p:nvPicPr>
        <p:blipFill>
          <a:blip r:embed="rId3"/>
          <a:stretch>
            <a:fillRect/>
          </a:stretch>
        </p:blipFill>
        <p:spPr>
          <a:xfrm>
            <a:off x="1141711" y="1643424"/>
            <a:ext cx="8429802" cy="5041063"/>
          </a:xfrm>
        </p:spPr>
      </p:pic>
      <p:sp>
        <p:nvSpPr>
          <p:cNvPr id="13" name="Footer Placeholder 12">
            <a:extLst>
              <a:ext uri="{FF2B5EF4-FFF2-40B4-BE49-F238E27FC236}">
                <a16:creationId xmlns:a16="http://schemas.microsoft.com/office/drawing/2014/main" id="{11B56877-D97E-2638-7905-13585D369094}"/>
              </a:ext>
            </a:extLst>
          </p:cNvPr>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C0A01AAA-1A42-6D8C-22A4-9464DAC42869}"/>
              </a:ext>
            </a:extLst>
          </p:cNvPr>
          <p:cNvGrpSpPr/>
          <p:nvPr/>
        </p:nvGrpSpPr>
        <p:grpSpPr>
          <a:xfrm>
            <a:off x="8472703" y="173513"/>
            <a:ext cx="3751939" cy="5911088"/>
            <a:chOff x="8472703" y="173513"/>
            <a:chExt cx="3751939" cy="5911088"/>
          </a:xfrm>
        </p:grpSpPr>
        <p:grpSp>
          <p:nvGrpSpPr>
            <p:cNvPr id="9" name="Group 8">
              <a:extLst>
                <a:ext uri="{FF2B5EF4-FFF2-40B4-BE49-F238E27FC236}">
                  <a16:creationId xmlns:a16="http://schemas.microsoft.com/office/drawing/2014/main" id="{5B77E82A-D7A7-2736-F46B-1CEFB53E1C6A}"/>
                </a:ext>
              </a:extLst>
            </p:cNvPr>
            <p:cNvGrpSpPr/>
            <p:nvPr/>
          </p:nvGrpSpPr>
          <p:grpSpPr>
            <a:xfrm>
              <a:off x="11383373" y="173513"/>
              <a:ext cx="841269" cy="5911088"/>
              <a:chOff x="11350731" y="0"/>
              <a:chExt cx="841269" cy="5911088"/>
            </a:xfrm>
          </p:grpSpPr>
          <p:grpSp>
            <p:nvGrpSpPr>
              <p:cNvPr id="12" name="Group 11">
                <a:extLst>
                  <a:ext uri="{FF2B5EF4-FFF2-40B4-BE49-F238E27FC236}">
                    <a16:creationId xmlns:a16="http://schemas.microsoft.com/office/drawing/2014/main" id="{8C5E2EF8-65FA-760A-E12A-A5D466577703}"/>
                  </a:ext>
                </a:extLst>
              </p:cNvPr>
              <p:cNvGrpSpPr/>
              <p:nvPr/>
            </p:nvGrpSpPr>
            <p:grpSpPr>
              <a:xfrm>
                <a:off x="11350731" y="0"/>
                <a:ext cx="841269" cy="5911088"/>
                <a:chOff x="11350731" y="0"/>
                <a:chExt cx="841269" cy="5911088"/>
              </a:xfrm>
            </p:grpSpPr>
            <p:sp>
              <p:nvSpPr>
                <p:cNvPr id="15" name="AutoShape 5">
                  <a:extLst>
                    <a:ext uri="{FF2B5EF4-FFF2-40B4-BE49-F238E27FC236}">
                      <a16:creationId xmlns:a16="http://schemas.microsoft.com/office/drawing/2014/main" id="{81486E23-5EEA-4C85-A227-1AF3F666E37F}"/>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6" name="TextBox 15">
                  <a:extLst>
                    <a:ext uri="{FF2B5EF4-FFF2-40B4-BE49-F238E27FC236}">
                      <a16:creationId xmlns:a16="http://schemas.microsoft.com/office/drawing/2014/main" id="{99B31217-B7FE-C68F-423E-36AC33E1210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4" name="Picture 13">
                <a:extLst>
                  <a:ext uri="{FF2B5EF4-FFF2-40B4-BE49-F238E27FC236}">
                    <a16:creationId xmlns:a16="http://schemas.microsoft.com/office/drawing/2014/main" id="{0EC02F57-668C-77D2-96BA-717B663280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10" name="Picture 9" descr="A logo with a globe and text&#10;&#10;Description automatically generated">
              <a:extLst>
                <a:ext uri="{FF2B5EF4-FFF2-40B4-BE49-F238E27FC236}">
                  <a16:creationId xmlns:a16="http://schemas.microsoft.com/office/drawing/2014/main" id="{4BF29A42-CF33-909D-46AD-3E35043FFD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11" name="Picture 10">
              <a:extLst>
                <a:ext uri="{FF2B5EF4-FFF2-40B4-BE49-F238E27FC236}">
                  <a16:creationId xmlns:a16="http://schemas.microsoft.com/office/drawing/2014/main" id="{BD5D4F25-2B2B-CCDA-4F65-F81FB0CC8C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530992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869445" y="1359901"/>
            <a:ext cx="2876310" cy="1661993"/>
          </a:xfrm>
          <a:prstGeom prst="rect">
            <a:avLst/>
          </a:prstGeom>
        </p:spPr>
        <p:txBody>
          <a:bodyPr wrap="square" lIns="0" tIns="0" rIns="0" bIns="0" rtlCol="0" anchor="t">
            <a:spAutoFit/>
          </a:bodyPr>
          <a:lstStyle/>
          <a:p>
            <a:pPr algn="r" defTabSz="457223"/>
            <a:r>
              <a:rPr lang="en-US" sz="5400" b="1" dirty="0">
                <a:solidFill>
                  <a:srgbClr val="0A224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rPr>
              <a:t>THANK </a:t>
            </a:r>
          </a:p>
          <a:p>
            <a:pPr algn="r" defTabSz="457223"/>
            <a:r>
              <a:rPr lang="en-US" sz="5400" b="1" dirty="0">
                <a:solidFill>
                  <a:srgbClr val="0A224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rPr>
              <a:t>YOU</a:t>
            </a:r>
          </a:p>
        </p:txBody>
      </p:sp>
      <p:sp>
        <p:nvSpPr>
          <p:cNvPr id="17" name="AutoShape 5">
            <a:extLst>
              <a:ext uri="{FF2B5EF4-FFF2-40B4-BE49-F238E27FC236}">
                <a16:creationId xmlns:a16="http://schemas.microsoft.com/office/drawing/2014/main" id="{DF756FB5-84CE-79AF-0771-9E7BC6493F31}"/>
              </a:ext>
            </a:extLst>
          </p:cNvPr>
          <p:cNvSpPr/>
          <p:nvPr/>
        </p:nvSpPr>
        <p:spPr>
          <a:xfrm>
            <a:off x="10037049" y="5290568"/>
            <a:ext cx="630952" cy="710183"/>
          </a:xfrm>
          <a:prstGeom prst="rect">
            <a:avLst/>
          </a:prstGeom>
          <a:solidFill>
            <a:srgbClr val="221A14"/>
          </a:solidFill>
        </p:spPr>
        <p:txBody>
          <a:bodyPr/>
          <a:lstStyle/>
          <a:p>
            <a:endParaRPr lang="en-IN"/>
          </a:p>
        </p:txBody>
      </p:sp>
      <p:sp>
        <p:nvSpPr>
          <p:cNvPr id="18" name="TextBox 7">
            <a:extLst>
              <a:ext uri="{FF2B5EF4-FFF2-40B4-BE49-F238E27FC236}">
                <a16:creationId xmlns:a16="http://schemas.microsoft.com/office/drawing/2014/main" id="{7080CD3E-1DCA-7CFD-C8F8-B10C65859F84}"/>
              </a:ext>
            </a:extLst>
          </p:cNvPr>
          <p:cNvSpPr txBox="1"/>
          <p:nvPr/>
        </p:nvSpPr>
        <p:spPr>
          <a:xfrm>
            <a:off x="10225344" y="5528534"/>
            <a:ext cx="254360" cy="243656"/>
          </a:xfrm>
          <a:prstGeom prst="rect">
            <a:avLst/>
          </a:prstGeom>
        </p:spPr>
        <p:txBody>
          <a:bodyPr lIns="0" tIns="0" rIns="0" bIns="0" rtlCol="0" anchor="t">
            <a:spAutoFit/>
          </a:bodyPr>
          <a:lstStyle/>
          <a:p>
            <a:pPr defTabSz="457223">
              <a:lnSpc>
                <a:spcPts val="1919"/>
              </a:lnSpc>
            </a:pPr>
            <a:r>
              <a:rPr lang="en-US" b="1" dirty="0">
                <a:solidFill>
                  <a:schemeClr val="bg1"/>
                </a:solidFill>
                <a:latin typeface="Inter" panose="02000503000000020004" pitchFamily="2" charset="0"/>
                <a:ea typeface="Inter" panose="02000503000000020004" pitchFamily="2" charset="0"/>
                <a:cs typeface="Inter" panose="02000503000000020004" pitchFamily="2" charset="0"/>
              </a:rPr>
              <a:t>0x</a:t>
            </a:r>
          </a:p>
        </p:txBody>
      </p:sp>
      <p:grpSp>
        <p:nvGrpSpPr>
          <p:cNvPr id="2" name="Group 1">
            <a:extLst>
              <a:ext uri="{FF2B5EF4-FFF2-40B4-BE49-F238E27FC236}">
                <a16:creationId xmlns:a16="http://schemas.microsoft.com/office/drawing/2014/main" id="{DBADCBE7-E33B-A36A-8167-6D51487A39F1}"/>
              </a:ext>
            </a:extLst>
          </p:cNvPr>
          <p:cNvGrpSpPr/>
          <p:nvPr/>
        </p:nvGrpSpPr>
        <p:grpSpPr>
          <a:xfrm>
            <a:off x="10037048" y="196565"/>
            <a:ext cx="630952" cy="4433316"/>
            <a:chOff x="11350731" y="0"/>
            <a:chExt cx="841269" cy="5911088"/>
          </a:xfrm>
        </p:grpSpPr>
        <p:grpSp>
          <p:nvGrpSpPr>
            <p:cNvPr id="3" name="Group 2">
              <a:extLst>
                <a:ext uri="{FF2B5EF4-FFF2-40B4-BE49-F238E27FC236}">
                  <a16:creationId xmlns:a16="http://schemas.microsoft.com/office/drawing/2014/main" id="{64A4D986-84BE-0267-DD8A-E8DB272C24BD}"/>
                </a:ext>
              </a:extLst>
            </p:cNvPr>
            <p:cNvGrpSpPr/>
            <p:nvPr/>
          </p:nvGrpSpPr>
          <p:grpSpPr>
            <a:xfrm>
              <a:off x="11350731" y="0"/>
              <a:ext cx="841269" cy="5911088"/>
              <a:chOff x="11350731" y="0"/>
              <a:chExt cx="841269" cy="5911088"/>
            </a:xfrm>
          </p:grpSpPr>
          <p:sp>
            <p:nvSpPr>
              <p:cNvPr id="5" name="AutoShape 5">
                <a:extLst>
                  <a:ext uri="{FF2B5EF4-FFF2-40B4-BE49-F238E27FC236}">
                    <a16:creationId xmlns:a16="http://schemas.microsoft.com/office/drawing/2014/main" id="{21EA5F6C-BB84-0D83-A817-66F5445B99C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6" name="TextBox 8">
                <a:extLst>
                  <a:ext uri="{FF2B5EF4-FFF2-40B4-BE49-F238E27FC236}">
                    <a16:creationId xmlns:a16="http://schemas.microsoft.com/office/drawing/2014/main" id="{F2BA9078-08B5-C369-C21F-99302F9170AC}"/>
                  </a:ext>
                </a:extLst>
              </p:cNvPr>
              <p:cNvSpPr txBox="1"/>
              <p:nvPr/>
            </p:nvSpPr>
            <p:spPr>
              <a:xfrm rot="5400000">
                <a:off x="9953746" y="3503400"/>
                <a:ext cx="3628749" cy="178340"/>
              </a:xfrm>
              <a:prstGeom prst="rect">
                <a:avLst/>
              </a:prstGeom>
            </p:spPr>
            <p:txBody>
              <a:bodyPr wrap="square" lIns="0" tIns="0" rIns="0" bIns="0" rtlCol="0" anchor="t">
                <a:spAutoFit/>
              </a:bodyPr>
              <a:lstStyle/>
              <a:p>
                <a:pPr algn="r" defTabSz="457223">
                  <a:lnSpc>
                    <a:spcPts val="1080"/>
                  </a:lnSpc>
                </a:pPr>
                <a:r>
                  <a:rPr lang="en-US" sz="825"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4" name="Picture 3">
              <a:extLst>
                <a:ext uri="{FF2B5EF4-FFF2-40B4-BE49-F238E27FC236}">
                  <a16:creationId xmlns:a16="http://schemas.microsoft.com/office/drawing/2014/main" id="{87986F7D-2C1B-A549-8886-42C6B5059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25" name="Picture 24" descr="A logo with a globe and text&#10;&#10;Description automatically generated">
            <a:extLst>
              <a:ext uri="{FF2B5EF4-FFF2-40B4-BE49-F238E27FC236}">
                <a16:creationId xmlns:a16="http://schemas.microsoft.com/office/drawing/2014/main" id="{5D4D2817-3090-4574-0120-19DD0C638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8153400" y="179460"/>
            <a:ext cx="1716514" cy="800997"/>
          </a:xfrm>
          <a:prstGeom prst="rect">
            <a:avLst/>
          </a:prstGeom>
        </p:spPr>
      </p:pic>
      <p:pic>
        <p:nvPicPr>
          <p:cNvPr id="31" name="Picture 30">
            <a:extLst>
              <a:ext uri="{FF2B5EF4-FFF2-40B4-BE49-F238E27FC236}">
                <a16:creationId xmlns:a16="http://schemas.microsoft.com/office/drawing/2014/main" id="{A561977B-B790-AEBD-5157-E999D6D3E0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5" b="115"/>
          <a:stretch/>
        </p:blipFill>
        <p:spPr>
          <a:xfrm>
            <a:off x="1523999" y="3219451"/>
            <a:ext cx="8513048" cy="2781300"/>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56271C6A-625E-CAD9-17A5-10398B1D93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2838" y="179460"/>
            <a:ext cx="662058" cy="6474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AB6FC-7225-9059-78AB-B6F9B7D4E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B4048-3F9A-6197-A74A-2FB7C4C9F9AC}"/>
              </a:ext>
            </a:extLst>
          </p:cNvPr>
          <p:cNvSpPr>
            <a:spLocks noGrp="1"/>
          </p:cNvSpPr>
          <p:nvPr>
            <p:ph type="title"/>
          </p:nvPr>
        </p:nvSpPr>
        <p:spPr>
          <a:xfrm>
            <a:off x="1024128" y="211628"/>
            <a:ext cx="7351350" cy="714130"/>
          </a:xfrm>
        </p:spPr>
        <p:txBody>
          <a:bodyPr>
            <a:normAutofit/>
          </a:bodyPr>
          <a:lstStyle/>
          <a:p>
            <a:pPr algn="ctr"/>
            <a:r>
              <a:rPr lang="en-IN" sz="2500" b="1" dirty="0">
                <a:solidFill>
                  <a:srgbClr val="C45911"/>
                </a:solidFill>
                <a:latin typeface="TimesNewRomanPS-BoldMT"/>
              </a:rPr>
              <a:t>Things to note while UOLOADING bids on portal</a:t>
            </a:r>
            <a:endParaRPr lang="en-US" sz="2500" b="1" dirty="0">
              <a:solidFill>
                <a:srgbClr val="C45911"/>
              </a:solidFill>
              <a:latin typeface="TimesNewRomanPS-BoldMT"/>
            </a:endParaRPr>
          </a:p>
        </p:txBody>
      </p:sp>
      <p:sp>
        <p:nvSpPr>
          <p:cNvPr id="7" name="Title 1">
            <a:extLst>
              <a:ext uri="{FF2B5EF4-FFF2-40B4-BE49-F238E27FC236}">
                <a16:creationId xmlns:a16="http://schemas.microsoft.com/office/drawing/2014/main" id="{F3DEB444-617C-7016-892D-5BFC76D22AAB}"/>
              </a:ext>
            </a:extLst>
          </p:cNvPr>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a:extLst>
              <a:ext uri="{FF2B5EF4-FFF2-40B4-BE49-F238E27FC236}">
                <a16:creationId xmlns:a16="http://schemas.microsoft.com/office/drawing/2014/main" id="{0D3B09A3-48F8-81C6-7A78-DE731CFD52B7}"/>
              </a:ext>
            </a:extLst>
          </p:cNvPr>
          <p:cNvSpPr>
            <a:spLocks noGrp="1"/>
          </p:cNvSpPr>
          <p:nvPr>
            <p:ph idx="1"/>
          </p:nvPr>
        </p:nvSpPr>
        <p:spPr>
          <a:xfrm>
            <a:off x="950771" y="1043254"/>
            <a:ext cx="10253472" cy="5641233"/>
          </a:xfrm>
        </p:spPr>
        <p:txBody>
          <a:bodyPr>
            <a:noAutofit/>
          </a:bodyPr>
          <a:lstStyle/>
          <a:p>
            <a:pPr>
              <a:lnSpc>
                <a:spcPct val="150000"/>
              </a:lnSpc>
              <a:buFont typeface="Arial" panose="020B0604020202020204" pitchFamily="34" charset="0"/>
              <a:buChar char="•"/>
            </a:pPr>
            <a:r>
              <a:rPr lang="en-IN" sz="2000" dirty="0">
                <a:latin typeface="Abadi" panose="020B0604020104020204" pitchFamily="34" charset="0"/>
              </a:rPr>
              <a:t>For better response NIT should also have </a:t>
            </a:r>
            <a:r>
              <a:rPr lang="en-IN" sz="2000" dirty="0">
                <a:solidFill>
                  <a:srgbClr val="FF0000"/>
                </a:solidFill>
                <a:latin typeface="Abadi" panose="020B0604020104020204" pitchFamily="34" charset="0"/>
              </a:rPr>
              <a:t>bid identification number </a:t>
            </a:r>
            <a:r>
              <a:rPr lang="en-IN" sz="2000" dirty="0">
                <a:latin typeface="Abadi" panose="020B0604020104020204" pitchFamily="34" charset="0"/>
              </a:rPr>
              <a:t>of e-procurement portal.</a:t>
            </a:r>
          </a:p>
          <a:p>
            <a:pPr>
              <a:lnSpc>
                <a:spcPct val="150000"/>
              </a:lnSpc>
              <a:buFont typeface="Arial" panose="020B0604020202020204" pitchFamily="34" charset="0"/>
              <a:buChar char="•"/>
            </a:pPr>
            <a:r>
              <a:rPr lang="en-IN" sz="2000" dirty="0">
                <a:latin typeface="Abadi" panose="020B0604020104020204" pitchFamily="34" charset="0"/>
              </a:rPr>
              <a:t>All floated bids should also be posted on </a:t>
            </a:r>
            <a:r>
              <a:rPr lang="en-IN" sz="2000" dirty="0">
                <a:solidFill>
                  <a:srgbClr val="FF0000"/>
                </a:solidFill>
                <a:latin typeface="Abadi" panose="020B0604020104020204" pitchFamily="34" charset="0"/>
              </a:rPr>
              <a:t>department’s/DRIP website </a:t>
            </a:r>
            <a:r>
              <a:rPr lang="en-IN" sz="2000" dirty="0">
                <a:latin typeface="Abadi" panose="020B0604020104020204" pitchFamily="34" charset="0"/>
              </a:rPr>
              <a:t>for wider publicity.</a:t>
            </a:r>
          </a:p>
          <a:p>
            <a:pPr>
              <a:lnSpc>
                <a:spcPct val="150000"/>
              </a:lnSpc>
              <a:buFont typeface="Arial" panose="020B0604020202020204" pitchFamily="34" charset="0"/>
              <a:buChar char="•"/>
            </a:pPr>
            <a:r>
              <a:rPr lang="en-IN" sz="2000" dirty="0">
                <a:solidFill>
                  <a:srgbClr val="FF0000"/>
                </a:solidFill>
                <a:latin typeface="Abadi" panose="020B0604020104020204" pitchFamily="34" charset="0"/>
              </a:rPr>
              <a:t>While inviting bids through online bidding, document meant for the same to be used.</a:t>
            </a:r>
          </a:p>
          <a:p>
            <a:pPr>
              <a:lnSpc>
                <a:spcPct val="150000"/>
              </a:lnSpc>
              <a:buFont typeface="Arial" panose="020B0604020202020204" pitchFamily="34" charset="0"/>
              <a:buChar char="•"/>
            </a:pPr>
            <a:r>
              <a:rPr lang="en-IN" sz="2000" dirty="0">
                <a:solidFill>
                  <a:srgbClr val="FF0000"/>
                </a:solidFill>
                <a:latin typeface="Abadi" panose="020B0604020104020204" pitchFamily="34" charset="0"/>
              </a:rPr>
              <a:t>Provision for uploading Letter of Bid-Financial Part must be made in Financial Part </a:t>
            </a:r>
            <a:r>
              <a:rPr lang="en-IN" sz="2000" dirty="0">
                <a:latin typeface="Abadi" panose="020B0604020104020204" pitchFamily="34" charset="0"/>
              </a:rPr>
              <a:t>of the bid in addition to BOQ.</a:t>
            </a:r>
          </a:p>
          <a:p>
            <a:pPr>
              <a:lnSpc>
                <a:spcPct val="150000"/>
              </a:lnSpc>
              <a:buFont typeface="Arial" panose="020B0604020202020204" pitchFamily="34" charset="0"/>
              <a:buChar char="•"/>
            </a:pPr>
            <a:r>
              <a:rPr lang="en-IN" sz="2000" dirty="0">
                <a:latin typeface="Abadi" panose="020B0604020104020204" pitchFamily="34" charset="0"/>
              </a:rPr>
              <a:t>BOQ in excel sheet must be as per the bid document. There must be one column for GST in cases of Goods.</a:t>
            </a:r>
          </a:p>
          <a:p>
            <a:pPr lvl="0">
              <a:lnSpc>
                <a:spcPct val="150000"/>
              </a:lnSpc>
              <a:buFont typeface="Arial" panose="020B0604020202020204" pitchFamily="34" charset="0"/>
              <a:buChar char="•"/>
            </a:pPr>
            <a:r>
              <a:rPr lang="en-IN" sz="2000" dirty="0">
                <a:solidFill>
                  <a:srgbClr val="00B0F0"/>
                </a:solidFill>
                <a:latin typeface="Abadi" panose="020B0604020104020204" pitchFamily="34" charset="0"/>
              </a:rPr>
              <a:t>Start date of Bid Submission should be kept nearest to the last date of Bid Submission to enable to amend BOQ if required.</a:t>
            </a:r>
          </a:p>
          <a:p>
            <a:pPr lvl="0">
              <a:lnSpc>
                <a:spcPct val="150000"/>
              </a:lnSpc>
              <a:buFont typeface="Arial" panose="020B0604020202020204" pitchFamily="34" charset="0"/>
              <a:buChar char="•"/>
            </a:pPr>
            <a:r>
              <a:rPr lang="en-IN" sz="2000" dirty="0">
                <a:latin typeface="Abadi" panose="020B0604020104020204" pitchFamily="34" charset="0"/>
              </a:rPr>
              <a:t>Please make sure that excel BOQ is compatible with the portal.</a:t>
            </a:r>
          </a:p>
        </p:txBody>
      </p:sp>
      <p:sp>
        <p:nvSpPr>
          <p:cNvPr id="13" name="Footer Placeholder 12">
            <a:extLst>
              <a:ext uri="{FF2B5EF4-FFF2-40B4-BE49-F238E27FC236}">
                <a16:creationId xmlns:a16="http://schemas.microsoft.com/office/drawing/2014/main" id="{2CAA3D11-69F0-9289-B553-B82972F66ECF}"/>
              </a:ext>
            </a:extLst>
          </p:cNvPr>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BBEF4F22-1087-8B94-B11A-012A1E73DC8C}"/>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6DC99D15-76D1-F0A5-E785-8A6F036D0946}"/>
                </a:ext>
              </a:extLst>
            </p:cNvPr>
            <p:cNvGrpSpPr/>
            <p:nvPr/>
          </p:nvGrpSpPr>
          <p:grpSpPr>
            <a:xfrm>
              <a:off x="11383373" y="173513"/>
              <a:ext cx="841269" cy="5911088"/>
              <a:chOff x="11350731" y="0"/>
              <a:chExt cx="841269" cy="5911088"/>
            </a:xfrm>
          </p:grpSpPr>
          <p:grpSp>
            <p:nvGrpSpPr>
              <p:cNvPr id="11" name="Group 10">
                <a:extLst>
                  <a:ext uri="{FF2B5EF4-FFF2-40B4-BE49-F238E27FC236}">
                    <a16:creationId xmlns:a16="http://schemas.microsoft.com/office/drawing/2014/main" id="{27A25478-43B7-ED0C-ED7F-C997CBE5598B}"/>
                  </a:ext>
                </a:extLst>
              </p:cNvPr>
              <p:cNvGrpSpPr/>
              <p:nvPr/>
            </p:nvGrpSpPr>
            <p:grpSpPr>
              <a:xfrm>
                <a:off x="11350731" y="0"/>
                <a:ext cx="841269" cy="5911088"/>
                <a:chOff x="11350731" y="0"/>
                <a:chExt cx="841269" cy="5911088"/>
              </a:xfrm>
            </p:grpSpPr>
            <p:sp>
              <p:nvSpPr>
                <p:cNvPr id="15" name="AutoShape 5">
                  <a:extLst>
                    <a:ext uri="{FF2B5EF4-FFF2-40B4-BE49-F238E27FC236}">
                      <a16:creationId xmlns:a16="http://schemas.microsoft.com/office/drawing/2014/main" id="{D6623EC6-E39C-C661-A9A6-C708318740D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6" name="TextBox 15">
                  <a:extLst>
                    <a:ext uri="{FF2B5EF4-FFF2-40B4-BE49-F238E27FC236}">
                      <a16:creationId xmlns:a16="http://schemas.microsoft.com/office/drawing/2014/main" id="{8B257321-9358-BEFF-48EB-C0F1BCE12DCC}"/>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4" name="Picture 13">
                <a:extLst>
                  <a:ext uri="{FF2B5EF4-FFF2-40B4-BE49-F238E27FC236}">
                    <a16:creationId xmlns:a16="http://schemas.microsoft.com/office/drawing/2014/main" id="{7566E236-936E-46CD-C303-564CFFC01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9" name="Picture 8" descr="A logo with a globe and text&#10;&#10;Description automatically generated">
              <a:extLst>
                <a:ext uri="{FF2B5EF4-FFF2-40B4-BE49-F238E27FC236}">
                  <a16:creationId xmlns:a16="http://schemas.microsoft.com/office/drawing/2014/main" id="{E8F7AE60-EA04-6DEE-9645-221E65DEBD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10" name="Picture 9">
              <a:extLst>
                <a:ext uri="{FF2B5EF4-FFF2-40B4-BE49-F238E27FC236}">
                  <a16:creationId xmlns:a16="http://schemas.microsoft.com/office/drawing/2014/main" id="{18ABF415-2EFC-88A3-282C-EC3ED058CB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58635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18704"/>
            <a:ext cx="9720072" cy="843534"/>
          </a:xfrm>
        </p:spPr>
        <p:txBody>
          <a:bodyPr>
            <a:normAutofit/>
          </a:bodyPr>
          <a:lstStyle/>
          <a:p>
            <a:pPr algn="ctr"/>
            <a:r>
              <a:rPr lang="en-IN" sz="2500" b="1" dirty="0">
                <a:solidFill>
                  <a:srgbClr val="C45911"/>
                </a:solidFill>
                <a:latin typeface="TimesNewRomanPS-BoldMT"/>
              </a:rPr>
              <a:t>Things to note while UOLOADING bids on portal…….</a:t>
            </a:r>
            <a:endParaRPr lang="en-US" sz="2500" b="1" dirty="0">
              <a:solidFill>
                <a:srgbClr val="C45911"/>
              </a:solidFill>
              <a:latin typeface="TimesNewRomanPS-BoldMT"/>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810315" y="1763062"/>
            <a:ext cx="10253472" cy="5172075"/>
          </a:xfrm>
        </p:spPr>
        <p:txBody>
          <a:bodyPr>
            <a:normAutofit lnSpcReduction="10000"/>
          </a:bodyPr>
          <a:lstStyle/>
          <a:p>
            <a:pPr>
              <a:lnSpc>
                <a:spcPct val="150000"/>
              </a:lnSpc>
              <a:buFont typeface="Arial" panose="020B0604020202020204" pitchFamily="34" charset="0"/>
              <a:buChar char="•"/>
            </a:pPr>
            <a:r>
              <a:rPr lang="en-IN" dirty="0">
                <a:solidFill>
                  <a:srgbClr val="00B0F0"/>
                </a:solidFill>
                <a:latin typeface="Abadi" panose="020B0604020104020204" pitchFamily="34" charset="0"/>
              </a:rPr>
              <a:t>MoM of pre bid meeting and amendments should be issued before start of bid submission date. </a:t>
            </a:r>
          </a:p>
          <a:p>
            <a:pPr>
              <a:lnSpc>
                <a:spcPct val="150000"/>
              </a:lnSpc>
              <a:buFont typeface="Arial" panose="020B0604020202020204" pitchFamily="34" charset="0"/>
              <a:buChar char="•"/>
            </a:pPr>
            <a:r>
              <a:rPr lang="en-IN" dirty="0">
                <a:solidFill>
                  <a:srgbClr val="00B0F0"/>
                </a:solidFill>
                <a:latin typeface="Abadi" panose="020B0604020104020204" pitchFamily="34" charset="0"/>
              </a:rPr>
              <a:t>Issue of amendments having financial implication should be avoided after bid submission start date. </a:t>
            </a:r>
          </a:p>
          <a:p>
            <a:pPr algn="just">
              <a:lnSpc>
                <a:spcPct val="150000"/>
              </a:lnSpc>
              <a:buFont typeface="Arial" panose="020B0604020202020204" pitchFamily="34" charset="0"/>
              <a:buChar char="•"/>
            </a:pPr>
            <a:r>
              <a:rPr lang="en-IN" dirty="0">
                <a:latin typeface="Abadi" panose="020B0604020104020204" pitchFamily="34" charset="0"/>
              </a:rPr>
              <a:t>In case some amendment is inescapable, it shall be ensured that bidders get minimum 7-10 days’ time from date of issue of amendment to the bid submission end date.</a:t>
            </a:r>
          </a:p>
          <a:p>
            <a:pPr>
              <a:lnSpc>
                <a:spcPct val="150000"/>
              </a:lnSpc>
              <a:buFont typeface="Arial" panose="020B0604020202020204" pitchFamily="34" charset="0"/>
              <a:buChar char="•"/>
            </a:pPr>
            <a:r>
              <a:rPr lang="en-IN" dirty="0">
                <a:latin typeface="Abadi" panose="020B0604020104020204" pitchFamily="34" charset="0"/>
              </a:rPr>
              <a:t>All critical details filled in the portal should be in line with the published bid document.</a:t>
            </a:r>
          </a:p>
          <a:p>
            <a:pPr marL="0" indent="0">
              <a:lnSpc>
                <a:spcPct val="150000"/>
              </a:lnSpc>
              <a:buNone/>
            </a:pPr>
            <a:endParaRPr lang="en-IN" sz="3200" cap="all" dirty="0"/>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77CF5D5C-78E1-6468-107A-A64EE42F96C8}"/>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7B6436AE-D8B7-A22C-9F9B-33BFC267F0F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F23EC001-7D5E-F4B9-933B-904980A5821C}"/>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1F98E069-E17F-A1C8-FD87-28AEB405BD82}"/>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1F0A3B92-D567-F0E3-6593-79AC5C1001EA}"/>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EEF860A-6685-A9CA-93AC-34639C59CA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F2DFFACC-5CD9-2D3C-15BB-892713B997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9829B2F6-021B-FDD1-C649-8052791EEC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78589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26260"/>
            <a:ext cx="9720072" cy="843534"/>
          </a:xfrm>
        </p:spPr>
        <p:txBody>
          <a:bodyPr>
            <a:normAutofit/>
          </a:bodyPr>
          <a:lstStyle/>
          <a:p>
            <a:pPr algn="ctr"/>
            <a:r>
              <a:rPr lang="en-IN" sz="2500" b="1" dirty="0">
                <a:solidFill>
                  <a:srgbClr val="C45911"/>
                </a:solidFill>
                <a:latin typeface="TimesNewRomanPS-BoldMT"/>
              </a:rPr>
              <a:t>Things to note while UOLOADING bids on portal…….</a:t>
            </a:r>
            <a:endParaRPr lang="en-US" sz="2500" b="1" dirty="0">
              <a:solidFill>
                <a:srgbClr val="C45911"/>
              </a:solidFill>
              <a:latin typeface="TimesNewRomanPS-BoldMT"/>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963318" y="1632309"/>
            <a:ext cx="10253472" cy="5172075"/>
          </a:xfrm>
        </p:spPr>
        <p:txBody>
          <a:bodyPr>
            <a:normAutofit fontScale="62500" lnSpcReduction="20000"/>
          </a:bodyPr>
          <a:lstStyle/>
          <a:p>
            <a:pPr>
              <a:lnSpc>
                <a:spcPct val="150000"/>
              </a:lnSpc>
              <a:buFont typeface="Arial" panose="020B0604020202020204" pitchFamily="34" charset="0"/>
              <a:buChar char="•"/>
            </a:pPr>
            <a:r>
              <a:rPr lang="en-IN" sz="2900" dirty="0">
                <a:solidFill>
                  <a:srgbClr val="00B0F0"/>
                </a:solidFill>
                <a:latin typeface="Abadi" panose="020B0604020104020204" pitchFamily="34" charset="0"/>
              </a:rPr>
              <a:t>Estimated cost for Goods and Consultancy bids should not be indicated in the Procurement Portal.</a:t>
            </a:r>
          </a:p>
          <a:p>
            <a:pPr>
              <a:lnSpc>
                <a:spcPct val="150000"/>
              </a:lnSpc>
              <a:buFont typeface="Arial" panose="020B0604020202020204" pitchFamily="34" charset="0"/>
              <a:buChar char="•"/>
            </a:pPr>
            <a:r>
              <a:rPr lang="en-IN" sz="2900" dirty="0">
                <a:latin typeface="Abadi" panose="020B0604020104020204" pitchFamily="34" charset="0"/>
              </a:rPr>
              <a:t>All bids are to be invited for Item Rates. No percentage rate bid is allowed by the World Bank.</a:t>
            </a:r>
          </a:p>
          <a:p>
            <a:pPr>
              <a:lnSpc>
                <a:spcPct val="150000"/>
              </a:lnSpc>
              <a:buFont typeface="Arial" panose="020B0604020202020204" pitchFamily="34" charset="0"/>
              <a:buChar char="•"/>
            </a:pPr>
            <a:r>
              <a:rPr lang="en-IN" sz="2900" dirty="0">
                <a:solidFill>
                  <a:srgbClr val="00B0F0"/>
                </a:solidFill>
                <a:latin typeface="Abadi" panose="020B0604020104020204" pitchFamily="34" charset="0"/>
              </a:rPr>
              <a:t>Bid submission end date and Bid Opening date must be same with only 30 minutes time difference.</a:t>
            </a:r>
          </a:p>
          <a:p>
            <a:pPr>
              <a:lnSpc>
                <a:spcPct val="150000"/>
              </a:lnSpc>
              <a:buFont typeface="Arial" panose="020B0604020202020204" pitchFamily="34" charset="0"/>
              <a:buChar char="•"/>
            </a:pPr>
            <a:r>
              <a:rPr lang="en-IN" sz="2900" dirty="0">
                <a:latin typeface="Abadi" panose="020B0604020104020204" pitchFamily="34" charset="0"/>
              </a:rPr>
              <a:t>For inviting EOI for consultancy bids two stage bidding should be selected.</a:t>
            </a:r>
          </a:p>
          <a:p>
            <a:pPr>
              <a:lnSpc>
                <a:spcPct val="150000"/>
              </a:lnSpc>
              <a:buFont typeface="Arial" panose="020B0604020202020204" pitchFamily="34" charset="0"/>
              <a:buChar char="•"/>
            </a:pPr>
            <a:r>
              <a:rPr lang="en-IN" sz="2900" dirty="0">
                <a:latin typeface="Abadi" panose="020B0604020104020204" pitchFamily="34" charset="0"/>
              </a:rPr>
              <a:t>In cases where two stage bidding is not selected, issue RFP as limited tender.</a:t>
            </a:r>
          </a:p>
          <a:p>
            <a:pPr>
              <a:lnSpc>
                <a:spcPct val="150000"/>
              </a:lnSpc>
              <a:buFont typeface="Arial" panose="020B0604020202020204" pitchFamily="34" charset="0"/>
              <a:buChar char="•"/>
            </a:pPr>
            <a:r>
              <a:rPr lang="en-IN" sz="2900" dirty="0">
                <a:latin typeface="Abadi" panose="020B0604020104020204" pitchFamily="34" charset="0"/>
              </a:rPr>
              <a:t>While uploading technical evaluation report reasons for rejecting bids must be clearly stated.</a:t>
            </a:r>
          </a:p>
          <a:p>
            <a:pPr>
              <a:lnSpc>
                <a:spcPct val="150000"/>
              </a:lnSpc>
              <a:buFont typeface="Arial" panose="020B0604020202020204" pitchFamily="34" charset="0"/>
              <a:buChar char="•"/>
            </a:pPr>
            <a:r>
              <a:rPr lang="en-IN" sz="2900" dirty="0">
                <a:latin typeface="Abadi" panose="020B0604020104020204" pitchFamily="34" charset="0"/>
              </a:rPr>
              <a:t>After the selection of a bidder by the competent authority, the successful bidder will be formally notified of the award by order prior to expiration of validity period. The letter called “Award of Contract” (AOC) will state the contract price that has to be paid to the bidder towards the execution/completion of the tender, subject to furnishing a performance security within the stipulated date. </a:t>
            </a:r>
          </a:p>
          <a:p>
            <a:pPr>
              <a:lnSpc>
                <a:spcPct val="150000"/>
              </a:lnSpc>
              <a:buFont typeface="Arial" panose="020B0604020202020204" pitchFamily="34" charset="0"/>
              <a:buChar char="•"/>
            </a:pPr>
            <a:endParaRPr lang="en-IN" sz="2900" cap="all" dirty="0">
              <a:latin typeface="Abadi" panose="020B0604020104020204" pitchFamily="34" charset="0"/>
            </a:endParaRPr>
          </a:p>
          <a:p>
            <a:pPr>
              <a:lnSpc>
                <a:spcPct val="150000"/>
              </a:lnSpc>
              <a:buFont typeface="Arial" panose="020B0604020202020204" pitchFamily="34" charset="0"/>
              <a:buChar char="•"/>
            </a:pPr>
            <a:endParaRPr lang="en-IN" sz="2000" cap="all" dirty="0"/>
          </a:p>
          <a:p>
            <a:pPr>
              <a:lnSpc>
                <a:spcPct val="150000"/>
              </a:lnSpc>
              <a:buFont typeface="Arial" panose="020B0604020202020204" pitchFamily="34" charset="0"/>
              <a:buChar char="•"/>
            </a:pPr>
            <a:endParaRPr lang="en-IN" sz="2000" cap="all" dirty="0"/>
          </a:p>
          <a:p>
            <a:pPr>
              <a:lnSpc>
                <a:spcPct val="150000"/>
              </a:lnSpc>
              <a:buFont typeface="Arial" panose="020B0604020202020204" pitchFamily="34" charset="0"/>
              <a:buChar char="•"/>
            </a:pPr>
            <a:endParaRPr lang="en-IN" sz="3200" cap="all" dirty="0"/>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068B8D2F-1913-5E57-A7DF-7BF4570DAD17}"/>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FE220BD9-892F-89A5-5DDF-F902FFBA5E2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CA6763C3-55E4-E7F4-1919-82D6F83CA88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ED26D259-44CE-6934-EA2C-FD5A5014CCC2}"/>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1C9D4905-F115-4185-5FED-666430704AE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50B5D277-D27A-99BF-0149-20EADE0D3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35E67DBE-11D6-3C5A-A732-520F6B2ED8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B1982F68-5377-4187-D6FD-2EB62D6F4B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416049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742" y="746269"/>
            <a:ext cx="6128491" cy="843534"/>
          </a:xfrm>
        </p:spPr>
        <p:txBody>
          <a:bodyPr>
            <a:normAutofit/>
          </a:bodyPr>
          <a:lstStyle/>
          <a:p>
            <a:pPr algn="ctr"/>
            <a:r>
              <a:rPr lang="en-IN" sz="2500" b="1" dirty="0">
                <a:solidFill>
                  <a:srgbClr val="C45911"/>
                </a:solidFill>
                <a:latin typeface="TimesNewRomanPS-BoldMT"/>
              </a:rPr>
              <a:t>Things to note while UOLOADING bids on portal…….</a:t>
            </a:r>
            <a:endParaRPr lang="en-US" sz="2500" b="1" dirty="0">
              <a:solidFill>
                <a:srgbClr val="C45911"/>
              </a:solidFill>
              <a:latin typeface="TimesNewRomanPS-BoldMT"/>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969264" y="1748985"/>
            <a:ext cx="10253472" cy="5172075"/>
          </a:xfrm>
        </p:spPr>
        <p:txBody>
          <a:bodyPr>
            <a:normAutofit/>
          </a:bodyPr>
          <a:lstStyle/>
          <a:p>
            <a:pPr>
              <a:lnSpc>
                <a:spcPct val="150000"/>
              </a:lnSpc>
              <a:buFont typeface="Arial" panose="020B0604020202020204" pitchFamily="34" charset="0"/>
              <a:buChar char="•"/>
            </a:pPr>
            <a:r>
              <a:rPr lang="en-IN" dirty="0">
                <a:solidFill>
                  <a:srgbClr val="00B0F0"/>
                </a:solidFill>
                <a:latin typeface="Abadi" panose="020B0604020104020204" pitchFamily="34" charset="0"/>
              </a:rPr>
              <a:t>While replying to the query during pre-bid meeting bidder's name should not be disclosed in the MoM.</a:t>
            </a:r>
          </a:p>
          <a:p>
            <a:pPr>
              <a:lnSpc>
                <a:spcPct val="150000"/>
              </a:lnSpc>
              <a:buFont typeface="Arial" panose="020B0604020202020204" pitchFamily="34" charset="0"/>
              <a:buChar char="•"/>
            </a:pPr>
            <a:r>
              <a:rPr lang="en-IN" dirty="0">
                <a:latin typeface="Abadi" panose="020B0604020104020204" pitchFamily="34" charset="0"/>
              </a:rPr>
              <a:t>All amendments and MoM of pre bid should be uploaded in Procurement Portal only.</a:t>
            </a:r>
          </a:p>
          <a:p>
            <a:pPr>
              <a:lnSpc>
                <a:spcPct val="150000"/>
              </a:lnSpc>
              <a:buFont typeface="Arial" panose="020B0604020202020204" pitchFamily="34" charset="0"/>
              <a:buChar char="•"/>
            </a:pPr>
            <a:r>
              <a:rPr lang="en-IN" dirty="0">
                <a:solidFill>
                  <a:srgbClr val="00B0F0"/>
                </a:solidFill>
                <a:latin typeface="Abadi" panose="020B0604020104020204" pitchFamily="34" charset="0"/>
              </a:rPr>
              <a:t>Bids submitted by the bidder should not be visible to other participating bidders.</a:t>
            </a:r>
          </a:p>
          <a:p>
            <a:pPr>
              <a:lnSpc>
                <a:spcPct val="150000"/>
              </a:lnSpc>
              <a:buFont typeface="Arial" panose="020B0604020202020204" pitchFamily="34" charset="0"/>
              <a:buChar char="•"/>
            </a:pPr>
            <a:r>
              <a:rPr lang="en-IN" dirty="0">
                <a:latin typeface="Abadi" panose="020B0604020104020204" pitchFamily="34" charset="0"/>
              </a:rPr>
              <a:t>Please contact NIC team to provide all functionalities required for DRIP tenders. If these functionalities are not available with current registration, agencies may go for separate registration specifically for their World Bank tenders.</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D7CD7D2B-F549-358C-EE58-53A0834F1A46}"/>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6CA649D7-CD75-A698-179B-B0850FAA766D}"/>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0CBDEAB-C4B5-5A08-D1A3-08CD2217AD75}"/>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7F7F3927-9306-FBFC-0985-6F44CEA3A9E3}"/>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B0A9101F-EC58-EC19-C045-E45BD1B79247}"/>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C19C06C4-F288-DBDF-2EBB-6D4712206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22FC5EDC-FF8F-BFA9-62D1-3A20D9468A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BBC69D19-5D57-05B6-B6B8-36F73D0CA5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15587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286" y="226874"/>
            <a:ext cx="7609398" cy="575933"/>
          </a:xfrm>
        </p:spPr>
        <p:txBody>
          <a:bodyPr>
            <a:normAutofit fontScale="90000"/>
          </a:bodyPr>
          <a:lstStyle/>
          <a:p>
            <a:pPr algn="ctr"/>
            <a:r>
              <a:rPr lang="en-IN" sz="2500" b="1" dirty="0">
                <a:solidFill>
                  <a:srgbClr val="C45911"/>
                </a:solidFill>
                <a:latin typeface="TimesNewRomanPS-BoldMT"/>
              </a:rPr>
              <a:t>Uploading of bid document on procurement portal</a:t>
            </a:r>
            <a:endParaRPr lang="en-US" sz="2500" b="1" dirty="0">
              <a:solidFill>
                <a:srgbClr val="C45911"/>
              </a:solidFill>
              <a:latin typeface="TimesNewRomanPS-BoldMT"/>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9" name="Oval 8"/>
          <p:cNvSpPr/>
          <p:nvPr/>
        </p:nvSpPr>
        <p:spPr>
          <a:xfrm>
            <a:off x="6074003" y="5288156"/>
            <a:ext cx="1722067" cy="383628"/>
          </a:xfrm>
          <a:prstGeom prst="ellipse">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4025463" y="5602197"/>
            <a:ext cx="1722067" cy="383628"/>
          </a:xfrm>
          <a:prstGeom prst="ellipse">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Content Placeholder 11">
            <a:extLst>
              <a:ext uri="{FF2B5EF4-FFF2-40B4-BE49-F238E27FC236}">
                <a16:creationId xmlns:a16="http://schemas.microsoft.com/office/drawing/2014/main" id="{926D2358-0B76-481E-9D11-712A4FAA4259}"/>
              </a:ext>
            </a:extLst>
          </p:cNvPr>
          <p:cNvPicPr>
            <a:picLocks noGrp="1" noChangeAspect="1"/>
          </p:cNvPicPr>
          <p:nvPr>
            <p:ph idx="1"/>
          </p:nvPr>
        </p:nvPicPr>
        <p:blipFill>
          <a:blip r:embed="rId2"/>
          <a:stretch>
            <a:fillRect/>
          </a:stretch>
        </p:blipFill>
        <p:spPr>
          <a:xfrm>
            <a:off x="807522" y="1126903"/>
            <a:ext cx="10236193" cy="5757860"/>
          </a:xfrm>
          <a:prstGeom prst="rect">
            <a:avLst/>
          </a:prstGeom>
        </p:spPr>
      </p:pic>
      <p:pic>
        <p:nvPicPr>
          <p:cNvPr id="13" name="Picture 12">
            <a:extLst>
              <a:ext uri="{FF2B5EF4-FFF2-40B4-BE49-F238E27FC236}">
                <a16:creationId xmlns:a16="http://schemas.microsoft.com/office/drawing/2014/main" id="{59B59605-25F2-3022-ADB2-F611B515DF3A}"/>
              </a:ext>
            </a:extLst>
          </p:cNvPr>
          <p:cNvPicPr>
            <a:picLocks noChangeAspect="1"/>
          </p:cNvPicPr>
          <p:nvPr/>
        </p:nvPicPr>
        <p:blipFill>
          <a:blip r:embed="rId3"/>
          <a:stretch>
            <a:fillRect/>
          </a:stretch>
        </p:blipFill>
        <p:spPr>
          <a:xfrm>
            <a:off x="5952910" y="5592891"/>
            <a:ext cx="2274005" cy="590890"/>
          </a:xfrm>
          <a:prstGeom prst="rect">
            <a:avLst/>
          </a:prstGeom>
        </p:spPr>
      </p:pic>
      <p:grpSp>
        <p:nvGrpSpPr>
          <p:cNvPr id="4" name="Group 3">
            <a:extLst>
              <a:ext uri="{FF2B5EF4-FFF2-40B4-BE49-F238E27FC236}">
                <a16:creationId xmlns:a16="http://schemas.microsoft.com/office/drawing/2014/main" id="{EB6AAC25-8F9A-08C4-3869-70E4A09868F8}"/>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41D76DE5-BCF8-403C-6E5E-40D4CA19BF85}"/>
                </a:ext>
              </a:extLst>
            </p:cNvPr>
            <p:cNvGrpSpPr/>
            <p:nvPr/>
          </p:nvGrpSpPr>
          <p:grpSpPr>
            <a:xfrm>
              <a:off x="11383373" y="173513"/>
              <a:ext cx="841269" cy="5911088"/>
              <a:chOff x="11350731" y="0"/>
              <a:chExt cx="841269" cy="5911088"/>
            </a:xfrm>
          </p:grpSpPr>
          <p:grpSp>
            <p:nvGrpSpPr>
              <p:cNvPr id="10" name="Group 9">
                <a:extLst>
                  <a:ext uri="{FF2B5EF4-FFF2-40B4-BE49-F238E27FC236}">
                    <a16:creationId xmlns:a16="http://schemas.microsoft.com/office/drawing/2014/main" id="{793AEA9D-9828-C76D-E06F-AB3F5B85AB2B}"/>
                  </a:ext>
                </a:extLst>
              </p:cNvPr>
              <p:cNvGrpSpPr/>
              <p:nvPr/>
            </p:nvGrpSpPr>
            <p:grpSpPr>
              <a:xfrm>
                <a:off x="11350731" y="0"/>
                <a:ext cx="841269" cy="5911088"/>
                <a:chOff x="11350731" y="0"/>
                <a:chExt cx="841269" cy="5911088"/>
              </a:xfrm>
            </p:grpSpPr>
            <p:sp>
              <p:nvSpPr>
                <p:cNvPr id="15" name="AutoShape 5">
                  <a:extLst>
                    <a:ext uri="{FF2B5EF4-FFF2-40B4-BE49-F238E27FC236}">
                      <a16:creationId xmlns:a16="http://schemas.microsoft.com/office/drawing/2014/main" id="{4B1DA212-7BC8-8F6E-34A0-EACD33D5132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6" name="TextBox 15">
                  <a:extLst>
                    <a:ext uri="{FF2B5EF4-FFF2-40B4-BE49-F238E27FC236}">
                      <a16:creationId xmlns:a16="http://schemas.microsoft.com/office/drawing/2014/main" id="{A2E68E54-BDF2-4041-EB17-79F4A7CE9075}"/>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4" name="Picture 13">
                <a:extLst>
                  <a:ext uri="{FF2B5EF4-FFF2-40B4-BE49-F238E27FC236}">
                    <a16:creationId xmlns:a16="http://schemas.microsoft.com/office/drawing/2014/main" id="{9B9E703E-EF07-1EDE-4C7F-440E8D3F2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ACAD8B0C-2390-BBF9-CB8C-87A8C011EA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C761C874-6879-6A4D-694E-95DF4B179C3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792668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CE81D0E9067B4C9491F29EF2260D9A" ma:contentTypeVersion="10" ma:contentTypeDescription="Create a new document." ma:contentTypeScope="" ma:versionID="ea67aaeec0551d42c1903b63c0ff50bc">
  <xsd:schema xmlns:xsd="http://www.w3.org/2001/XMLSchema" xmlns:xs="http://www.w3.org/2001/XMLSchema" xmlns:p="http://schemas.microsoft.com/office/2006/metadata/properties" xmlns:ns3="6dff4707-7bf8-4102-b125-42e04ae9fdfc" targetNamespace="http://schemas.microsoft.com/office/2006/metadata/properties" ma:root="true" ma:fieldsID="88f766d4d0e174776e166cbbffdf63f0" ns3:_="">
    <xsd:import namespace="6dff4707-7bf8-4102-b125-42e04ae9fd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f4707-7bf8-4102-b125-42e04ae9fd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05C86B-1A8A-4070-BE96-384C724EFAFF}">
  <ds:schemaRefs>
    <ds:schemaRef ds:uri="http://schemas.microsoft.com/sharepoint/v3/contenttype/forms"/>
  </ds:schemaRefs>
</ds:datastoreItem>
</file>

<file path=customXml/itemProps2.xml><?xml version="1.0" encoding="utf-8"?>
<ds:datastoreItem xmlns:ds="http://schemas.openxmlformats.org/officeDocument/2006/customXml" ds:itemID="{79771C66-005E-41CE-B850-57E9D76B7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f4707-7bf8-4102-b125-42e04ae9f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4092B2-7F7D-4DEC-A8D2-805C5FF38F6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1267</TotalTime>
  <Words>4460</Words>
  <Application>Microsoft Office PowerPoint</Application>
  <PresentationFormat>Widescreen</PresentationFormat>
  <Paragraphs>350</Paragraphs>
  <Slides>40</Slides>
  <Notes>36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40</vt:i4>
      </vt:variant>
    </vt:vector>
  </HeadingPairs>
  <TitlesOfParts>
    <vt:vector size="55" baseType="lpstr">
      <vt:lpstr>Abadi</vt:lpstr>
      <vt:lpstr>Andes</vt:lpstr>
      <vt:lpstr>Arial</vt:lpstr>
      <vt:lpstr>Calibri</vt:lpstr>
      <vt:lpstr>Candara</vt:lpstr>
      <vt:lpstr>Inter</vt:lpstr>
      <vt:lpstr>Symbol</vt:lpstr>
      <vt:lpstr>Times New Roman</vt:lpstr>
      <vt:lpstr>TimesNewRomanPS-BoldMT</vt:lpstr>
      <vt:lpstr>Tw Cen MT</vt:lpstr>
      <vt:lpstr>Tw Cen MT Condensed</vt:lpstr>
      <vt:lpstr>Wingdings</vt:lpstr>
      <vt:lpstr>Wingdings 3</vt:lpstr>
      <vt:lpstr>Integral</vt:lpstr>
      <vt:lpstr>1_Integral</vt:lpstr>
      <vt:lpstr>PowerPoint Presentation</vt:lpstr>
      <vt:lpstr> Electronic Procurement Systems </vt:lpstr>
      <vt:lpstr>Using E-Procurement portals for World Bank Procurements</vt:lpstr>
      <vt:lpstr>Using E-Procurement portals for World Bank Procurements</vt:lpstr>
      <vt:lpstr>Things to note while UOLOADING bids on portal</vt:lpstr>
      <vt:lpstr>Things to note while UOLOADING bids on portal…….</vt:lpstr>
      <vt:lpstr>Things to note while UOLOADING bids on portal…….</vt:lpstr>
      <vt:lpstr>Things to note while UOLOADING bids on portal…….</vt:lpstr>
      <vt:lpstr>Uploading of bid document on procurement portal</vt:lpstr>
      <vt:lpstr>Uploading of bid document on procurement portal</vt:lpstr>
      <vt:lpstr>PRACTICAL SIGNIFICANCE OF BID SUBMISSION START DATE</vt:lpstr>
      <vt:lpstr>SELECTION AND PRAPARATION OF BIDDING DOCUMENT</vt:lpstr>
      <vt:lpstr>ADVERTISEMENT AND PUBLICATION OF BID</vt:lpstr>
      <vt:lpstr>Bid Evaluation</vt:lpstr>
      <vt:lpstr>AWARD OF CONTRACT</vt:lpstr>
      <vt:lpstr>SPECIFIC CONCERNS</vt:lpstr>
      <vt:lpstr>SPECIFIC CONCERNS</vt:lpstr>
      <vt:lpstr>Contracts</vt:lpstr>
      <vt:lpstr>What is Contract management ?</vt:lpstr>
      <vt:lpstr>Good Contract management </vt:lpstr>
      <vt:lpstr>Role of communication in contract management</vt:lpstr>
      <vt:lpstr>Importance of Contract management</vt:lpstr>
      <vt:lpstr>Contract management in World bank projects</vt:lpstr>
      <vt:lpstr>EXTENSION OF TIME (EOT)</vt:lpstr>
      <vt:lpstr>Liquidated Damage</vt:lpstr>
      <vt:lpstr>Change control</vt:lpstr>
      <vt:lpstr>Variation - Works</vt:lpstr>
      <vt:lpstr>Variation - Goods</vt:lpstr>
      <vt:lpstr>Performance Security - Works</vt:lpstr>
      <vt:lpstr>Performance Security - Goods</vt:lpstr>
      <vt:lpstr>Insurance - works</vt:lpstr>
      <vt:lpstr>Insurance - goods</vt:lpstr>
      <vt:lpstr>Running bills - Works</vt:lpstr>
      <vt:lpstr>Retention money - works</vt:lpstr>
      <vt:lpstr>Terms of payment - goods</vt:lpstr>
      <vt:lpstr>PowerPoint Presentation</vt:lpstr>
      <vt:lpstr>Termination of contract - works</vt:lpstr>
      <vt:lpstr>Termination of contract - Goods</vt:lpstr>
      <vt:lpstr>MISPROCUREMENT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Features of GeM  (Government E-Marketplace)</dc:title>
  <dc:creator>Pranshu S. Raghuvansh</dc:creator>
  <cp:lastModifiedBy>Santosh Kumar SINGH</cp:lastModifiedBy>
  <cp:revision>44</cp:revision>
  <dcterms:created xsi:type="dcterms:W3CDTF">2018-07-26T11:29:36Z</dcterms:created>
  <dcterms:modified xsi:type="dcterms:W3CDTF">2024-05-15T04:30:12Z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0x010100A2CE81D0E9067B4C9491F29EF2260D9A</vt:lpwstr>
  </property>
  <property fmtid="{D5CDD505-2E9C-101B-9397-08002B2CF9AE}" pid="3" name="NXPowerLiteLastOptimized">
    <vt:lpwstr>1796068</vt:lpwstr>
  </property>
  <property fmtid="{D5CDD505-2E9C-101B-9397-08002B2CF9AE}" pid="4" name="NXPowerLiteSettings">
    <vt:lpwstr>F7000400038000</vt:lpwstr>
  </property>
  <property fmtid="{D5CDD505-2E9C-101B-9397-08002B2CF9AE}" pid="5" name="NXPowerLiteVersion">
    <vt:lpwstr>S10.2.0</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Date">
    <vt:lpwstr/>
  </property>
  <property fmtid="{D5CDD505-2E9C-101B-9397-08002B2CF9AE}" pid="9" name="WppReportDraft">
    <vt:lpwstr>(Draft)</vt:lpwstr>
  </property>
  <property fmtid="{D5CDD505-2E9C-101B-9397-08002B2CF9AE}" pid="10" name="WppReportIsTocUpdateRecommended">
    <vt:bool>true</vt:bool>
  </property>
  <property fmtid="{D5CDD505-2E9C-101B-9397-08002B2CF9AE}" pid="11" name="WppReportLongPageNumberFormat">
    <vt:lpwstr>Page &lt;#&gt; of &lt;PageCount&gt;</vt:lpwstr>
  </property>
  <property fmtid="{D5CDD505-2E9C-101B-9397-08002B2CF9AE}" pid="12" name="WppReportPropertiesLastWrittenToDocument">
    <vt:filetime>2019-01-30T04:21:22Z</vt:filetime>
  </property>
  <property fmtid="{D5CDD505-2E9C-101B-9397-08002B2CF9AE}" pid="13" name="WppReportShortPageNumberFormat">
    <vt:lpwstr>Page &lt;#&gt;</vt:lpwstr>
  </property>
  <property fmtid="{D5CDD505-2E9C-101B-9397-08002B2CF9AE}" pid="14" name="WppReportTocTitleText">
    <vt:lpwstr>Table of contents</vt:lpwstr>
  </property>
  <property fmtid="{D5CDD505-2E9C-101B-9397-08002B2CF9AE}" pid="15" name="WppReportVersion">
    <vt:lpwstr>Version 1.0</vt:lpwstr>
  </property>
</Properties>
</file>