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318" r:id="rId3"/>
    <p:sldId id="384" r:id="rId4"/>
    <p:sldId id="366" r:id="rId5"/>
    <p:sldId id="386" r:id="rId6"/>
    <p:sldId id="387" r:id="rId7"/>
    <p:sldId id="388" r:id="rId8"/>
    <p:sldId id="389" r:id="rId9"/>
    <p:sldId id="358" r:id="rId10"/>
    <p:sldId id="394" r:id="rId11"/>
    <p:sldId id="392" r:id="rId12"/>
    <p:sldId id="393" r:id="rId13"/>
    <p:sldId id="39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63" d="100"/>
          <a:sy n="63" d="100"/>
        </p:scale>
        <p:origin x="6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3218E-07FA-4E18-9941-740D8D8C6420}" type="datetimeFigureOut">
              <a:rPr lang="en-IN" smtClean="0"/>
              <a:t>15-05-2024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89C45-9444-4DF9-8D6F-7D0AD494209F}"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9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80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1D89C45-9444-4DF9-8D6F-7D0AD494209F}" type="slidenum">
              <a:rPr lang="en-IN" smtClean="0"/>
              <a:t>4</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1D89C45-9444-4DF9-8D6F-7D0AD494209F}" type="slidenum">
              <a:rPr lang="en-IN" smtClean="0"/>
              <a:t>5</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9</a:t>
            </a:fld>
            <a:endParaRPr lang="en-IN"/>
          </a:p>
        </p:txBody>
      </p:sp>
    </p:spTree>
    <p:extLst>
      <p:ext uri="{BB962C8B-B14F-4D97-AF65-F5344CB8AC3E}">
        <p14:creationId xmlns:p14="http://schemas.microsoft.com/office/powerpoint/2010/main" val="121174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89C45-9444-4DF9-8D6F-7D0AD494209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E5430CF-B7B4-4A58-89FC-660A9460631D}"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88C62-3F32-4607-A666-DCF86943CE83}"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D5510-D630-41F5-ABBB-47D341126396}"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2C870-798F-4D23-89F6-FC472AFD3D4D}"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E3AF9-10B1-47A2-95B9-B0E17F33C948}" type="datetime1">
              <a:rPr lang="en-US" smtClean="0"/>
              <a:t>5/15/2024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89972-0794-431C-B69B-CEDBA7C6AA9A}"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8EF94-4ADF-49A1-B3C7-55180DF1182C}" type="datetime1">
              <a:rPr lang="en-US" smtClean="0"/>
              <a:t>5/15/2024</a:t>
            </a:fld>
            <a:endParaRPr lang="en-US"/>
          </a:p>
        </p:txBody>
      </p:sp>
      <p:sp>
        <p:nvSpPr>
          <p:cNvPr id="8" name="Footer Placeholder 7"/>
          <p:cNvSpPr>
            <a:spLocks noGrp="1"/>
          </p:cNvSpPr>
          <p:nvPr>
            <p:ph type="ftr" sz="quarter" idx="11"/>
          </p:nvPr>
        </p:nvSpPr>
        <p:spPr/>
        <p:txBody>
          <a:bodyPr/>
          <a:lstStyle/>
          <a:p>
            <a:r>
              <a:rPr lang="en-US"/>
              <a:t>© Santosh K. Singh</a:t>
            </a:r>
          </a:p>
        </p:txBody>
      </p:sp>
      <p:sp>
        <p:nvSpPr>
          <p:cNvPr id="9" name="Slide Number Placeholder 8"/>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13693-6AEC-480B-B099-34DD4FEBDE20}" type="datetime1">
              <a:rPr lang="en-US" smtClean="0"/>
              <a:t>5/15/2024</a:t>
            </a:fld>
            <a:endParaRPr lang="en-US"/>
          </a:p>
        </p:txBody>
      </p:sp>
      <p:sp>
        <p:nvSpPr>
          <p:cNvPr id="4" name="Footer Placeholder 3"/>
          <p:cNvSpPr>
            <a:spLocks noGrp="1"/>
          </p:cNvSpPr>
          <p:nvPr>
            <p:ph type="ftr" sz="quarter" idx="11"/>
          </p:nvPr>
        </p:nvSpPr>
        <p:spPr/>
        <p:txBody>
          <a:bodyPr/>
          <a:lstStyle/>
          <a:p>
            <a:r>
              <a:rPr lang="en-US"/>
              <a:t>© Santosh K. Singh</a:t>
            </a:r>
          </a:p>
        </p:txBody>
      </p:sp>
      <p:sp>
        <p:nvSpPr>
          <p:cNvPr id="5" name="Slide Number Placeholder 4"/>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CD6F-5735-4D81-A5C4-5F623BF1BA8C}" type="datetime1">
              <a:rPr lang="en-US" smtClean="0"/>
              <a:t>5/15/2024</a:t>
            </a:fld>
            <a:endParaRPr lang="en-US"/>
          </a:p>
        </p:txBody>
      </p:sp>
      <p:sp>
        <p:nvSpPr>
          <p:cNvPr id="3" name="Footer Placeholder 2"/>
          <p:cNvSpPr>
            <a:spLocks noGrp="1"/>
          </p:cNvSpPr>
          <p:nvPr>
            <p:ph type="ftr" sz="quarter" idx="11"/>
          </p:nvPr>
        </p:nvSpPr>
        <p:spPr/>
        <p:txBody>
          <a:bodyPr/>
          <a:lstStyle/>
          <a:p>
            <a:r>
              <a:rPr lang="en-US"/>
              <a:t>© Santosh K. Singh</a:t>
            </a:r>
          </a:p>
        </p:txBody>
      </p:sp>
      <p:sp>
        <p:nvSpPr>
          <p:cNvPr id="4" name="Slide Number Placeholder 3"/>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884186-21E9-41DC-9438-A1C0CF6436A8}"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699DAC-7C1E-48D4-9BBD-D849DE94872F}" type="datetime1">
              <a:rPr lang="en-US" smtClean="0"/>
              <a:t>5/15/2024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CB63347-D430-46BA-9A3E-0FF88BF9FE5B}" type="datetime1">
              <a:rPr lang="en-US" smtClean="0"/>
              <a:t>5/15/2024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Santosh K. Singh</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4B1A55-FF47-41CE-ACD0-3AB8BE2FA22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823DD8-F81C-6B43-C56A-47829FB1A34B}"/>
              </a:ext>
            </a:extLst>
          </p:cNvPr>
          <p:cNvPicPr>
            <a:picLocks noChangeAspect="1"/>
          </p:cNvPicPr>
          <p:nvPr/>
        </p:nvPicPr>
        <p:blipFill>
          <a:blip r:embed="rId2"/>
          <a:stretch>
            <a:fillRect/>
          </a:stretch>
        </p:blipFill>
        <p:spPr>
          <a:xfrm>
            <a:off x="1806" y="0"/>
            <a:ext cx="12190194" cy="6858000"/>
          </a:xfrm>
          <a:prstGeom prst="rect">
            <a:avLst/>
          </a:prstGeom>
        </p:spPr>
      </p:pic>
      <p:pic>
        <p:nvPicPr>
          <p:cNvPr id="2" name="Picture 1">
            <a:extLst>
              <a:ext uri="{FF2B5EF4-FFF2-40B4-BE49-F238E27FC236}">
                <a16:creationId xmlns:a16="http://schemas.microsoft.com/office/drawing/2014/main" id="{AA7C8B6F-DFF2-2567-1CEF-92C34E9F5CE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165"/>
                    </a14:imgEffect>
                  </a14:imgLayer>
                </a14:imgProps>
              </a:ext>
            </a:extLst>
          </a:blip>
          <a:srcRect l="40" t="90" r="57" b="-202"/>
          <a:stretch/>
        </p:blipFill>
        <p:spPr>
          <a:xfrm>
            <a:off x="6095999" y="0"/>
            <a:ext cx="6094195" cy="6858000"/>
          </a:xfrm>
          <a:prstGeom prst="rect">
            <a:avLst/>
          </a:prstGeom>
          <a:effectLst>
            <a:outerShdw blurRad="50800" dist="38100" dir="5400000" algn="t" rotWithShape="0">
              <a:prstClr val="black">
                <a:alpha val="40000"/>
              </a:prstClr>
            </a:outerShdw>
          </a:effectLst>
        </p:spPr>
      </p:pic>
      <p:sp>
        <p:nvSpPr>
          <p:cNvPr id="14" name="AutoShape 8">
            <a:extLst>
              <a:ext uri="{FF2B5EF4-FFF2-40B4-BE49-F238E27FC236}">
                <a16:creationId xmlns:a16="http://schemas.microsoft.com/office/drawing/2014/main" id="{A5FEA800-939B-F7F5-2C1F-90F5C600258C}"/>
              </a:ext>
            </a:extLst>
          </p:cNvPr>
          <p:cNvSpPr/>
          <p:nvPr/>
        </p:nvSpPr>
        <p:spPr>
          <a:xfrm>
            <a:off x="0" y="5907457"/>
            <a:ext cx="6096000" cy="946911"/>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dirty="0"/>
          </a:p>
        </p:txBody>
      </p:sp>
      <p:pic>
        <p:nvPicPr>
          <p:cNvPr id="12" name="Picture 11" descr="A logo with a globe and text&#10;&#10;Description automatically generated">
            <a:extLst>
              <a:ext uri="{FF2B5EF4-FFF2-40B4-BE49-F238E27FC236}">
                <a16:creationId xmlns:a16="http://schemas.microsoft.com/office/drawing/2014/main" id="{08775900-D6D5-86B3-5829-A25A406750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6032" y="5872587"/>
            <a:ext cx="1851527" cy="893236"/>
          </a:xfrm>
          <a:prstGeom prst="rect">
            <a:avLst/>
          </a:prstGeom>
        </p:spPr>
      </p:pic>
      <p:grpSp>
        <p:nvGrpSpPr>
          <p:cNvPr id="18" name="Group 17">
            <a:extLst>
              <a:ext uri="{FF2B5EF4-FFF2-40B4-BE49-F238E27FC236}">
                <a16:creationId xmlns:a16="http://schemas.microsoft.com/office/drawing/2014/main" id="{52B2E95F-078E-B6D9-4503-B6E5E1DBC452}"/>
              </a:ext>
            </a:extLst>
          </p:cNvPr>
          <p:cNvGrpSpPr/>
          <p:nvPr/>
        </p:nvGrpSpPr>
        <p:grpSpPr>
          <a:xfrm>
            <a:off x="350899" y="1919406"/>
            <a:ext cx="5430150" cy="3007402"/>
            <a:chOff x="463047" y="1767006"/>
            <a:chExt cx="5430150" cy="3007402"/>
          </a:xfrm>
        </p:grpSpPr>
        <p:sp>
          <p:nvSpPr>
            <p:cNvPr id="3" name="TextBox 3"/>
            <p:cNvSpPr txBox="1"/>
            <p:nvPr/>
          </p:nvSpPr>
          <p:spPr>
            <a:xfrm>
              <a:off x="463047" y="1767006"/>
              <a:ext cx="5430150" cy="1661993"/>
            </a:xfrm>
            <a:prstGeom prst="rect">
              <a:avLst/>
            </a:prstGeom>
          </p:spPr>
          <p:txBody>
            <a:bodyPr wrap="square" lIns="0" tIns="0" rIns="0" bIns="0" rtlCol="0" anchor="t">
              <a:spAutoFit/>
            </a:bodyPr>
            <a:lstStyle/>
            <a:p>
              <a:pPr defTabSz="609630"/>
              <a:r>
                <a:rPr lang="en-US" sz="36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sp>
          <p:nvSpPr>
            <p:cNvPr id="7" name="TextBox 7"/>
            <p:cNvSpPr txBox="1"/>
            <p:nvPr/>
          </p:nvSpPr>
          <p:spPr>
            <a:xfrm>
              <a:off x="469492" y="3586316"/>
              <a:ext cx="4141775" cy="375103"/>
            </a:xfrm>
            <a:prstGeom prst="rect">
              <a:avLst/>
            </a:prstGeom>
          </p:spPr>
          <p:txBody>
            <a:bodyPr lIns="0" tIns="0" rIns="0" bIns="0" rtlCol="0" anchor="t">
              <a:spAutoFit/>
            </a:bodyPr>
            <a:lstStyle/>
            <a:p>
              <a:pPr algn="ctr" defTabSz="609630">
                <a:lnSpc>
                  <a:spcPts val="1440"/>
                </a:lnSpc>
              </a:pPr>
              <a:r>
                <a:rPr lang="en-US" b="1" dirty="0">
                  <a:solidFill>
                    <a:srgbClr val="0A2241"/>
                  </a:solidFill>
                  <a:latin typeface="Inter" panose="02000503000000020004" pitchFamily="2" charset="0"/>
                  <a:ea typeface="Inter" panose="02000503000000020004" pitchFamily="2" charset="0"/>
                  <a:cs typeface="Inter" panose="02000503000000020004" pitchFamily="2" charset="0"/>
                </a:rPr>
                <a:t>Consequences of Delay in Procurement Process &amp; poor contract management</a:t>
              </a:r>
            </a:p>
          </p:txBody>
        </p:sp>
        <p:sp>
          <p:nvSpPr>
            <p:cNvPr id="17" name="TextBox 7">
              <a:extLst>
                <a:ext uri="{FF2B5EF4-FFF2-40B4-BE49-F238E27FC236}">
                  <a16:creationId xmlns:a16="http://schemas.microsoft.com/office/drawing/2014/main" id="{B55323F1-67A2-604C-5078-B45894880C23}"/>
                </a:ext>
              </a:extLst>
            </p:cNvPr>
            <p:cNvSpPr txBox="1"/>
            <p:nvPr/>
          </p:nvSpPr>
          <p:spPr>
            <a:xfrm>
              <a:off x="553467" y="4047029"/>
              <a:ext cx="4141775" cy="727379"/>
            </a:xfrm>
            <a:prstGeom prst="rect">
              <a:avLst/>
            </a:prstGeom>
          </p:spPr>
          <p:txBody>
            <a:bodyPr lIns="0" tIns="0" rIns="0" bIns="0" rtlCol="0" anchor="t">
              <a:spAutoFit/>
            </a:bodyPr>
            <a:lstStyle/>
            <a:p>
              <a:pPr algn="ctr" defTabSz="609630">
                <a:lnSpc>
                  <a:spcPts val="1440"/>
                </a:lnSpc>
              </a:pPr>
              <a:r>
                <a:rPr lang="en-IN" sz="1600" b="1" dirty="0">
                  <a:highlight>
                    <a:srgbClr val="FFFF00"/>
                  </a:highlight>
                </a:rPr>
                <a:t>(10-04-2024)</a:t>
              </a:r>
              <a:br>
                <a:rPr lang="en-IN" sz="1600" b="1" dirty="0"/>
              </a:br>
              <a:endParaRPr lang="en-IN" sz="1600" b="1" dirty="0"/>
            </a:p>
            <a:p>
              <a:pPr algn="ctr" defTabSz="609630">
                <a:lnSpc>
                  <a:spcPts val="1440"/>
                </a:lnSpc>
              </a:pPr>
              <a:r>
                <a:rPr lang="en-IN" sz="1600" b="1" dirty="0">
                  <a:solidFill>
                    <a:srgbClr val="0A2241"/>
                  </a:solidFill>
                  <a:latin typeface="Inter" panose="02000503000000020004" pitchFamily="2" charset="0"/>
                  <a:ea typeface="Inter" panose="02000503000000020004" pitchFamily="2" charset="0"/>
                  <a:cs typeface="Inter" panose="02000503000000020004" pitchFamily="2" charset="0"/>
                </a:rPr>
                <a:t>Santosh K Singh</a:t>
              </a:r>
            </a:p>
            <a:p>
              <a:pPr algn="ctr" defTabSz="609630">
                <a:lnSpc>
                  <a:spcPts val="1440"/>
                </a:lnSpc>
              </a:pPr>
              <a:r>
                <a:rPr lang="en-IN" sz="1600" b="1" dirty="0">
                  <a:solidFill>
                    <a:srgbClr val="0A2241"/>
                  </a:solidFill>
                  <a:latin typeface="Inter" panose="02000503000000020004" pitchFamily="2" charset="0"/>
                  <a:ea typeface="Inter" panose="02000503000000020004" pitchFamily="2" charset="0"/>
                  <a:cs typeface="Inter" panose="02000503000000020004" pitchFamily="2" charset="0"/>
                </a:rPr>
                <a:t>9899866627, santoshkumar.singh@smec.com</a:t>
              </a:r>
              <a:endParaRPr lang="en-US" sz="1600" dirty="0">
                <a:solidFill>
                  <a:srgbClr val="0A2241"/>
                </a:solidFill>
                <a:latin typeface="Inter" panose="02000503000000020004" pitchFamily="2" charset="0"/>
                <a:ea typeface="Inter" panose="02000503000000020004" pitchFamily="2" charset="0"/>
                <a:cs typeface="Inter" panose="02000503000000020004" pitchFamily="2" charset="0"/>
              </a:endParaRPr>
            </a:p>
          </p:txBody>
        </p:sp>
      </p:grpSp>
      <p:pic>
        <p:nvPicPr>
          <p:cNvPr id="11" name="Picture 10">
            <a:extLst>
              <a:ext uri="{FF2B5EF4-FFF2-40B4-BE49-F238E27FC236}">
                <a16:creationId xmlns:a16="http://schemas.microsoft.com/office/drawing/2014/main" id="{09B2E373-0129-BEF2-DE19-0A01295077F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60" b="99338" l="556" r="98056">
                        <a14:foregroundMark x1="30556" y1="14570" x2="30556" y2="14570"/>
                        <a14:foregroundMark x1="49444" y1="52980" x2="49444" y2="52980"/>
                        <a14:foregroundMark x1="66389" y1="39735" x2="66389" y2="39735"/>
                        <a14:foregroundMark x1="67778" y1="60927" x2="67778" y2="60927"/>
                        <a14:foregroundMark x1="90833" y1="40397" x2="90833" y2="40397"/>
                        <a14:foregroundMark x1="93333" y1="63576" x2="93333" y2="63576"/>
                        <a14:foregroundMark x1="94444" y1="23179" x2="94444" y2="23179"/>
                        <a14:foregroundMark x1="97778" y1="23179" x2="97778" y2="23179"/>
                        <a14:foregroundMark x1="28889" y1="39073" x2="28889" y2="39073"/>
                        <a14:foregroundMark x1="3889" y1="36424" x2="3889" y2="36424"/>
                        <a14:foregroundMark x1="4444" y1="15232" x2="4444" y2="15232"/>
                        <a14:foregroundMark x1="22222" y1="10596" x2="22222" y2="10596"/>
                        <a14:foregroundMark x1="35556" y1="6623" x2="35556" y2="6623"/>
                        <a14:foregroundMark x1="30278" y1="22517" x2="30278" y2="22517"/>
                        <a14:foregroundMark x1="41667" y1="64238" x2="41667" y2="64238"/>
                        <a14:foregroundMark x1="43611" y1="64901" x2="43611" y2="64901"/>
                        <a14:foregroundMark x1="43611" y1="55629" x2="43611" y2="55629"/>
                        <a14:foregroundMark x1="44167" y1="31788" x2="44167" y2="31788"/>
                        <a14:foregroundMark x1="43889" y1="45033" x2="43889" y2="45033"/>
                        <a14:foregroundMark x1="48889" y1="31126" x2="48889" y2="31126"/>
                        <a14:foregroundMark x1="54167" y1="37748" x2="54167" y2="37748"/>
                        <a14:foregroundMark x1="61389" y1="63576" x2="61389" y2="63576"/>
                        <a14:foregroundMark x1="60833" y1="53642" x2="60833" y2="53642"/>
                        <a14:foregroundMark x1="61667" y1="39073" x2="61667" y2="39073"/>
                        <a14:foregroundMark x1="63056" y1="33113" x2="63056" y2="33113"/>
                        <a14:foregroundMark x1="78333" y1="58278" x2="78333" y2="58278"/>
                        <a14:foregroundMark x1="78333" y1="45695" x2="78333" y2="45695"/>
                        <a14:foregroundMark x1="86944" y1="39735" x2="86944" y2="39735"/>
                        <a14:foregroundMark x1="85000" y1="47020" x2="85000" y2="47020"/>
                        <a14:foregroundMark x1="86667" y1="58940" x2="86667" y2="58940"/>
                        <a14:foregroundMark x1="86111" y1="64238" x2="86111" y2="64238"/>
                        <a14:foregroundMark x1="92222" y1="74834" x2="92222" y2="74834"/>
                        <a14:foregroundMark x1="95000" y1="77483" x2="95000" y2="77483"/>
                        <a14:foregroundMark x1="98333" y1="78808" x2="98333" y2="78808"/>
                        <a14:foregroundMark x1="97778" y1="83444" x2="97778" y2="83444"/>
                        <a14:foregroundMark x1="88333" y1="86093" x2="88333" y2="86093"/>
                        <a14:foregroundMark x1="90556" y1="90728" x2="2778" y2="92053"/>
                        <a14:foregroundMark x1="1111" y1="84768" x2="76944" y2="76821"/>
                        <a14:foregroundMark x1="76944" y1="76821" x2="92500" y2="78146"/>
                        <a14:foregroundMark x1="92222" y1="80132" x2="52500" y2="90728"/>
                        <a14:foregroundMark x1="65833" y1="83444" x2="51111" y2="83444"/>
                        <a14:foregroundMark x1="43611" y1="94702" x2="14167" y2="98675"/>
                        <a14:foregroundMark x1="14167" y1="98675" x2="1389" y2="89404"/>
                        <a14:foregroundMark x1="3333" y1="94040" x2="7500" y2="97351"/>
                        <a14:foregroundMark x1="2778" y1="97351" x2="1667" y2="96689"/>
                        <a14:foregroundMark x1="46944" y1="99338" x2="98333" y2="88079"/>
                        <a14:foregroundMark x1="50000" y1="51656" x2="50000" y2="51656"/>
                        <a14:foregroundMark x1="50000" y1="47682" x2="50000" y2="47682"/>
                        <a14:foregroundMark x1="50000" y1="41722" x2="50000" y2="41722"/>
                        <a14:foregroundMark x1="51667" y1="42384" x2="51944" y2="51656"/>
                        <a14:foregroundMark x1="49167" y1="42384" x2="49167" y2="56954"/>
                        <a14:foregroundMark x1="45833" y1="38411" x2="91111" y2="52318"/>
                        <a14:foregroundMark x1="93333" y1="31788" x2="34722" y2="46358"/>
                        <a14:foregroundMark x1="34722" y1="46358" x2="34722" y2="47020"/>
                        <a14:foregroundMark x1="66667" y1="35099" x2="15000" y2="30464"/>
                        <a14:foregroundMark x1="28889" y1="13245" x2="13056" y2="15232"/>
                        <a14:foregroundMark x1="10000" y1="17219" x2="20556" y2="10596"/>
                        <a14:foregroundMark x1="4444" y1="17219" x2="4444" y2="17219"/>
                        <a14:foregroundMark x1="9167" y1="13907" x2="9167" y2="13907"/>
                        <a14:foregroundMark x1="5278" y1="17219" x2="5278" y2="17219"/>
                        <a14:foregroundMark x1="3333" y1="17881" x2="3333" y2="17881"/>
                        <a14:foregroundMark x1="29722" y1="5960" x2="29722" y2="5960"/>
                      </a14:backgroundRemoval>
                    </a14:imgEffect>
                  </a14:imgLayer>
                </a14:imgProps>
              </a:ext>
              <a:ext uri="{28A0092B-C50C-407E-A947-70E740481C1C}">
                <a14:useLocalDpi xmlns:a14="http://schemas.microsoft.com/office/drawing/2010/main" val="0"/>
              </a:ext>
            </a:extLst>
          </a:blip>
          <a:stretch>
            <a:fillRect/>
          </a:stretch>
        </p:blipFill>
        <p:spPr>
          <a:xfrm>
            <a:off x="350899" y="5131957"/>
            <a:ext cx="1749277" cy="733663"/>
          </a:xfrm>
          <a:prstGeom prst="rect">
            <a:avLst/>
          </a:prstGeom>
        </p:spPr>
      </p:pic>
      <p:pic>
        <p:nvPicPr>
          <p:cNvPr id="4" name="Picture 3">
            <a:extLst>
              <a:ext uri="{FF2B5EF4-FFF2-40B4-BE49-F238E27FC236}">
                <a16:creationId xmlns:a16="http://schemas.microsoft.com/office/drawing/2014/main" id="{4B3C8281-F104-6B2F-4B37-3E674A3CD43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803" y="5949292"/>
            <a:ext cx="882744" cy="8632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6" y="996919"/>
            <a:ext cx="9687415" cy="424480"/>
          </a:xfrm>
        </p:spPr>
        <p:txBody>
          <a:bodyPr>
            <a:no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misprocurement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1007798" y="1811643"/>
            <a:ext cx="9720073" cy="5499661"/>
          </a:xfrm>
        </p:spPr>
        <p:txBody>
          <a:bodyPr>
            <a:noAutofit/>
          </a:bodyPr>
          <a:lstStyle/>
          <a:p>
            <a:pPr algn="just"/>
            <a:r>
              <a:rPr lang="en-US" dirty="0">
                <a:solidFill>
                  <a:srgbClr val="000000"/>
                </a:solidFill>
              </a:rPr>
              <a:t>At any time, the Bank: (</a:t>
            </a:r>
            <a:r>
              <a:rPr lang="en-US" dirty="0" err="1">
                <a:solidFill>
                  <a:srgbClr val="000000"/>
                </a:solidFill>
              </a:rPr>
              <a:t>i</a:t>
            </a:r>
            <a:r>
              <a:rPr lang="en-US" dirty="0">
                <a:solidFill>
                  <a:srgbClr val="000000"/>
                </a:solidFill>
              </a:rPr>
              <a:t>) determines that the </a:t>
            </a:r>
            <a:r>
              <a:rPr lang="en-US" b="1" dirty="0">
                <a:solidFill>
                  <a:srgbClr val="000000"/>
                </a:solidFill>
              </a:rPr>
              <a:t>procurement</a:t>
            </a:r>
            <a:r>
              <a:rPr lang="en-US" dirty="0">
                <a:solidFill>
                  <a:srgbClr val="000000"/>
                </a:solidFill>
              </a:rPr>
              <a:t> of any contract to be financed out of the proceeds of the Loan </a:t>
            </a:r>
            <a:r>
              <a:rPr lang="en-US" b="1" dirty="0">
                <a:solidFill>
                  <a:srgbClr val="000000"/>
                </a:solidFill>
              </a:rPr>
              <a:t>is inconsistent with the procedures set forth or referred to in the Legal Agreements; </a:t>
            </a:r>
          </a:p>
          <a:p>
            <a:pPr algn="just"/>
            <a:r>
              <a:rPr lang="en-US" dirty="0">
                <a:solidFill>
                  <a:srgbClr val="000000"/>
                </a:solidFill>
              </a:rPr>
              <a:t>If the Bank determines that the Borrower has not complied with the procurement requirements set out in the Legal Agreement, the Bank may, in addition to exercising the legal remedies set out in the Legal Agreement, take other appropriate actions, including declaring </a:t>
            </a:r>
            <a:r>
              <a:rPr lang="en-US" dirty="0" err="1">
                <a:solidFill>
                  <a:srgbClr val="000000"/>
                </a:solidFill>
              </a:rPr>
              <a:t>misprocurement</a:t>
            </a:r>
            <a:r>
              <a:rPr lang="en-US" dirty="0">
                <a:solidFill>
                  <a:srgbClr val="000000"/>
                </a:solidFill>
              </a:rPr>
              <a:t>. </a:t>
            </a:r>
          </a:p>
          <a:p>
            <a:pPr algn="just"/>
            <a:r>
              <a:rPr lang="en-US" b="1" dirty="0">
                <a:solidFill>
                  <a:srgbClr val="000000"/>
                </a:solidFill>
              </a:rPr>
              <a:t>Even once the contract is awarded after obtaining a no objection from the Bank, the Bank may still take appropriate actions </a:t>
            </a:r>
            <a:r>
              <a:rPr lang="en-US" dirty="0">
                <a:solidFill>
                  <a:srgbClr val="000000"/>
                </a:solidFill>
              </a:rPr>
              <a:t>and exercise legal remedies, regardless of whether the project has closed or not, if it concludes that the no objection or the notice of satisfactory resolution was issued on the basis of incomplete, inaccurate, or misleading information furnished by the Borrower or </a:t>
            </a:r>
            <a:r>
              <a:rPr lang="en-US" b="1" dirty="0">
                <a:solidFill>
                  <a:srgbClr val="000000"/>
                </a:solidFill>
              </a:rPr>
              <a:t>the terms and conditions of the contract had been substantially modified without the Bank’s no objection</a:t>
            </a:r>
            <a:r>
              <a:rPr lang="en-US" dirty="0">
                <a:solidFill>
                  <a:srgbClr val="000000"/>
                </a:solidFill>
              </a:rPr>
              <a:t>. </a:t>
            </a: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36D8FFA7-4D46-019F-29C6-695221320FAC}"/>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C898D930-836A-5A9D-0433-4888126A69CB}"/>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7EBD051-CFEA-7777-F3CA-CFD13AF2FC7B}"/>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F63D2226-2B04-9B86-1DF3-84149013408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693293E7-0212-885A-D32B-1F53F0A3A7E0}"/>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DF9C7D9-B77C-48CD-B3C6-66066ABAF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83A5DBBE-DD2B-212A-3E31-C3FA59FCB4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CB669323-EA2C-E2C1-471F-2671123104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69151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6" y="996919"/>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Disallowed Expenditure</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991470" y="1535109"/>
            <a:ext cx="9720073" cy="5499661"/>
          </a:xfrm>
        </p:spPr>
        <p:txBody>
          <a:bodyPr>
            <a:noAutofit/>
          </a:bodyPr>
          <a:lstStyle/>
          <a:p>
            <a:pPr algn="just">
              <a:buFont typeface="Arial" panose="020B0604020202020204" pitchFamily="34" charset="0"/>
              <a:buChar char="•"/>
            </a:pPr>
            <a:r>
              <a:rPr lang="en-US" b="1" dirty="0">
                <a:solidFill>
                  <a:srgbClr val="000000"/>
                </a:solidFill>
                <a:latin typeface="Andes"/>
              </a:rPr>
              <a:t> As per the Financial Manual of the Bank applicable to DRIP following types of expenditures are disallowed:</a:t>
            </a:r>
          </a:p>
          <a:p>
            <a:pPr algn="just">
              <a:buFont typeface="Arial" panose="020B0604020202020204" pitchFamily="34" charset="0"/>
              <a:buChar char="•"/>
            </a:pPr>
            <a:r>
              <a:rPr lang="en-US" b="1" dirty="0">
                <a:solidFill>
                  <a:srgbClr val="000000"/>
                </a:solidFill>
                <a:latin typeface="Andes"/>
              </a:rPr>
              <a:t> Any interest during construction; </a:t>
            </a:r>
          </a:p>
          <a:p>
            <a:pPr algn="just">
              <a:buFont typeface="Arial" panose="020B0604020202020204" pitchFamily="34" charset="0"/>
              <a:buChar char="•"/>
            </a:pPr>
            <a:r>
              <a:rPr lang="en-US" b="1" dirty="0">
                <a:solidFill>
                  <a:srgbClr val="000000"/>
                </a:solidFill>
                <a:latin typeface="Andes"/>
              </a:rPr>
              <a:t> expenditures not in line with the Project description in this Agreement;</a:t>
            </a:r>
          </a:p>
          <a:p>
            <a:pPr algn="just">
              <a:buFont typeface="Arial" panose="020B0604020202020204" pitchFamily="34" charset="0"/>
              <a:buChar char="•"/>
            </a:pPr>
            <a:r>
              <a:rPr lang="en-US" b="1" dirty="0">
                <a:solidFill>
                  <a:srgbClr val="000000"/>
                </a:solidFill>
                <a:latin typeface="Andes"/>
              </a:rPr>
              <a:t> procurement not in line with agreed procurement procedures; </a:t>
            </a:r>
          </a:p>
          <a:p>
            <a:pPr algn="just">
              <a:buFont typeface="Arial" panose="020B0604020202020204" pitchFamily="34" charset="0"/>
              <a:buChar char="•"/>
            </a:pPr>
            <a:r>
              <a:rPr lang="en-US" b="1" dirty="0">
                <a:solidFill>
                  <a:srgbClr val="000000"/>
                </a:solidFill>
                <a:latin typeface="Andes"/>
              </a:rPr>
              <a:t> expenses disallowed by auditors and not resolved adequately, and expenses found ineligible during Bank review;</a:t>
            </a:r>
          </a:p>
          <a:p>
            <a:pPr algn="just">
              <a:buFont typeface="Arial" panose="020B0604020202020204" pitchFamily="34" charset="0"/>
              <a:buChar char="•"/>
            </a:pPr>
            <a:r>
              <a:rPr lang="en-US" b="1" dirty="0">
                <a:solidFill>
                  <a:srgbClr val="000000"/>
                </a:solidFill>
                <a:latin typeface="Andes"/>
              </a:rPr>
              <a:t> Government staff who are in supervisory roles or who work part time / full time in DRIP II and III, cannot charge their salaries to this project.</a:t>
            </a:r>
          </a:p>
          <a:p>
            <a:pPr algn="just">
              <a:buFont typeface="Arial" panose="020B0604020202020204" pitchFamily="34" charset="0"/>
              <a:buChar char="•"/>
            </a:pPr>
            <a:r>
              <a:rPr lang="en-US" b="1" dirty="0">
                <a:solidFill>
                  <a:srgbClr val="000000"/>
                </a:solidFill>
                <a:latin typeface="Andes"/>
              </a:rPr>
              <a:t> Penalties / Liquidated damages / amount withheld for poor workmanship has to be adjusted against the expenditure and claims;</a:t>
            </a:r>
          </a:p>
          <a:p>
            <a:pPr algn="just">
              <a:buFont typeface="Arial" panose="020B0604020202020204" pitchFamily="34" charset="0"/>
              <a:buChar char="•"/>
            </a:pPr>
            <a:r>
              <a:rPr lang="en-US" b="1" dirty="0">
                <a:solidFill>
                  <a:srgbClr val="000000"/>
                </a:solidFill>
                <a:latin typeface="Andes"/>
              </a:rPr>
              <a:t>Payments related to Land</a:t>
            </a: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4EEB262D-A9F0-27FC-E72F-BA24093882CF}"/>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60E4D883-6AA6-E5EB-B5D7-47680FB52144}"/>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7F6D4287-C2F1-DB1F-27E6-E2E450998B13}"/>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7004234F-7D5E-43C4-BFC9-C3D3845D4C21}"/>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691938D-5F1E-37A2-2F63-828BA6D6C090}"/>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76660D33-8426-839A-96DD-436E69137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E80A1885-0962-2A16-D9E1-AD62BF6C2F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351892E4-0FD5-BDBE-18A8-1856B5D6233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56785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6" y="996919"/>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Disallowed Expenditure</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000" b="0" i="0" u="none" strike="noStrike" kern="1200" cap="all" spc="200" normalizeH="0" baseline="0" noProof="0" dirty="0">
              <a:ln>
                <a:noFill/>
              </a:ln>
              <a:solidFill>
                <a:srgbClr val="2683C6"/>
              </a:solidFill>
              <a:effectLst/>
              <a:uLnTx/>
              <a:uFillTx/>
              <a:latin typeface="Tw Cen MT Condensed" panose="020B0606020104020203"/>
              <a:ea typeface="+mj-ea"/>
              <a:cs typeface="+mj-cs"/>
            </a:endParaRPr>
          </a:p>
        </p:txBody>
      </p:sp>
      <p:sp>
        <p:nvSpPr>
          <p:cNvPr id="12" name="Content Placeholder 11"/>
          <p:cNvSpPr>
            <a:spLocks noGrp="1"/>
          </p:cNvSpPr>
          <p:nvPr>
            <p:ph idx="1"/>
          </p:nvPr>
        </p:nvSpPr>
        <p:spPr>
          <a:xfrm>
            <a:off x="991470" y="1535109"/>
            <a:ext cx="9720073" cy="5499661"/>
          </a:xfrm>
        </p:spPr>
        <p:txBody>
          <a:bodyPr>
            <a:noAutofit/>
          </a:bodyPr>
          <a:lstStyle/>
          <a:p>
            <a:pPr algn="just">
              <a:buFont typeface="Arial" panose="020B0604020202020204" pitchFamily="34" charset="0"/>
              <a:buChar char="•"/>
            </a:pPr>
            <a:r>
              <a:rPr lang="en-US" b="1" dirty="0">
                <a:solidFill>
                  <a:srgbClr val="000000"/>
                </a:solidFill>
                <a:latin typeface="Andes"/>
              </a:rPr>
              <a:t> Items of expenditure not related to the Project components as defined by the  legal agreements.</a:t>
            </a:r>
          </a:p>
          <a:p>
            <a:pPr algn="just">
              <a:buFont typeface="Arial" panose="020B0604020202020204" pitchFamily="34" charset="0"/>
              <a:buChar char="•"/>
            </a:pPr>
            <a:r>
              <a:rPr lang="en-US" b="1" dirty="0">
                <a:solidFill>
                  <a:srgbClr val="000000"/>
                </a:solidFill>
                <a:latin typeface="Andes"/>
              </a:rPr>
              <a:t> Payments made or due for goods, works and services provided after the closing date.</a:t>
            </a:r>
          </a:p>
          <a:p>
            <a:pPr algn="just">
              <a:buFont typeface="Arial" panose="020B0604020202020204" pitchFamily="34" charset="0"/>
              <a:buChar char="•"/>
            </a:pPr>
            <a:r>
              <a:rPr lang="en-US" b="1" dirty="0">
                <a:solidFill>
                  <a:srgbClr val="000000"/>
                </a:solidFill>
                <a:latin typeface="Andes"/>
              </a:rPr>
              <a:t> Late payment penalties that were incurred in connection with a disputed payment which was under arbitration.</a:t>
            </a:r>
          </a:p>
          <a:p>
            <a:pPr algn="just">
              <a:buFont typeface="Arial" panose="020B0604020202020204" pitchFamily="34" charset="0"/>
              <a:buChar char="•"/>
            </a:pPr>
            <a:r>
              <a:rPr lang="en-US" b="1" dirty="0">
                <a:solidFill>
                  <a:srgbClr val="000000"/>
                </a:solidFill>
                <a:latin typeface="Andes"/>
              </a:rPr>
              <a:t> Advance payments other than secured mobilization</a:t>
            </a:r>
          </a:p>
          <a:p>
            <a:pPr algn="just">
              <a:buFont typeface="Arial" panose="020B0604020202020204" pitchFamily="34" charset="0"/>
              <a:buChar char="•"/>
            </a:pPr>
            <a:r>
              <a:rPr lang="en-US" b="1" dirty="0">
                <a:solidFill>
                  <a:srgbClr val="000000"/>
                </a:solidFill>
                <a:latin typeface="Andes"/>
              </a:rPr>
              <a:t>  retention money/security deposit retained (till the time it is not released);</a:t>
            </a:r>
          </a:p>
          <a:p>
            <a:pPr algn="just">
              <a:buFont typeface="Arial" panose="020B0604020202020204" pitchFamily="34" charset="0"/>
              <a:buChar char="•"/>
            </a:pPr>
            <a:r>
              <a:rPr lang="en-US" b="1" dirty="0">
                <a:solidFill>
                  <a:srgbClr val="000000"/>
                </a:solidFill>
                <a:latin typeface="Andes"/>
              </a:rPr>
              <a:t> </a:t>
            </a:r>
          </a:p>
        </p:txBody>
      </p:sp>
      <p:sp>
        <p:nvSpPr>
          <p:cNvPr id="13" name="Footer Placeholder 12"/>
          <p:cNvSpPr>
            <a:spLocks noGrp="1"/>
          </p:cNvSpPr>
          <p:nvPr>
            <p:ph type="ftr" sz="quarter" idx="11"/>
          </p:nvPr>
        </p:nvSpPr>
        <p:spPr>
          <a:xfrm>
            <a:off x="-193528" y="6529024"/>
            <a:ext cx="1671145" cy="3920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Tw Cen MT Condensed" panose="020B0606020104020203"/>
                <a:ea typeface="+mn-ea"/>
                <a:cs typeface="+mn-cs"/>
              </a:rPr>
              <a:t>© Santosh K. Singh</a:t>
            </a:r>
          </a:p>
        </p:txBody>
      </p:sp>
      <p:grpSp>
        <p:nvGrpSpPr>
          <p:cNvPr id="4" name="Group 3">
            <a:extLst>
              <a:ext uri="{FF2B5EF4-FFF2-40B4-BE49-F238E27FC236}">
                <a16:creationId xmlns:a16="http://schemas.microsoft.com/office/drawing/2014/main" id="{1F89420B-2412-070F-0C89-9B28B320D018}"/>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FD311069-97BC-C908-A279-7D415029F7AE}"/>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5CDCEE14-C3F5-0FA3-53A0-BEF38EAC4AA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113C8066-6113-E3DF-AA0B-05B77E0E4A2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C8E5054-FDEC-D7E2-CBE7-3B8007EFA16D}"/>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BAD6B0B-BC15-3B17-307D-6C2AA1B0B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9EE79214-A1B1-CBF1-6406-E856883CBA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6834AB25-4B55-F5A3-CC95-302171EA38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06370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460593" y="670199"/>
            <a:ext cx="3835080" cy="2215991"/>
          </a:xfrm>
          <a:prstGeom prst="rect">
            <a:avLst/>
          </a:prstGeom>
        </p:spPr>
        <p:txBody>
          <a:bodyPr wrap="square" lIns="0" tIns="0" rIns="0" bIns="0" rtlCol="0" anchor="t">
            <a:spAutoFit/>
          </a:bodyPr>
          <a:lstStyle/>
          <a:p>
            <a:pPr algn="r" defTabSz="609630"/>
            <a:r>
              <a:rPr lang="en-US" sz="72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THANK </a:t>
            </a:r>
          </a:p>
          <a:p>
            <a:pPr algn="r" defTabSz="609630"/>
            <a:r>
              <a:rPr lang="en-US" sz="72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YOU</a:t>
            </a:r>
          </a:p>
        </p:txBody>
      </p:sp>
      <p:sp>
        <p:nvSpPr>
          <p:cNvPr id="17" name="AutoShape 5">
            <a:extLst>
              <a:ext uri="{FF2B5EF4-FFF2-40B4-BE49-F238E27FC236}">
                <a16:creationId xmlns:a16="http://schemas.microsoft.com/office/drawing/2014/main" id="{DF756FB5-84CE-79AF-0771-9E7BC6493F31}"/>
              </a:ext>
            </a:extLst>
          </p:cNvPr>
          <p:cNvSpPr/>
          <p:nvPr/>
        </p:nvSpPr>
        <p:spPr>
          <a:xfrm>
            <a:off x="11350731" y="5911089"/>
            <a:ext cx="841269" cy="946911"/>
          </a:xfrm>
          <a:prstGeom prst="rect">
            <a:avLst/>
          </a:prstGeom>
          <a:solidFill>
            <a:srgbClr val="221A14"/>
          </a:solidFill>
        </p:spPr>
        <p:txBody>
          <a:bodyPr/>
          <a:lstStyle/>
          <a:p>
            <a:endParaRPr lang="en-IN"/>
          </a:p>
        </p:txBody>
      </p:sp>
      <p:sp>
        <p:nvSpPr>
          <p:cNvPr id="18" name="TextBox 7">
            <a:extLst>
              <a:ext uri="{FF2B5EF4-FFF2-40B4-BE49-F238E27FC236}">
                <a16:creationId xmlns:a16="http://schemas.microsoft.com/office/drawing/2014/main" id="{7080CD3E-1DCA-7CFD-C8F8-B10C65859F84}"/>
              </a:ext>
            </a:extLst>
          </p:cNvPr>
          <p:cNvSpPr txBox="1"/>
          <p:nvPr/>
        </p:nvSpPr>
        <p:spPr>
          <a:xfrm>
            <a:off x="11601791" y="6228379"/>
            <a:ext cx="339147" cy="312330"/>
          </a:xfrm>
          <a:prstGeom prst="rect">
            <a:avLst/>
          </a:prstGeom>
        </p:spPr>
        <p:txBody>
          <a:bodyPr lIns="0" tIns="0" rIns="0" bIns="0" rtlCol="0" anchor="t">
            <a:spAutoFit/>
          </a:bodyPr>
          <a:lstStyle/>
          <a:p>
            <a:pPr defTabSz="609630">
              <a:lnSpc>
                <a:spcPts val="2559"/>
              </a:lnSpc>
            </a:pPr>
            <a:r>
              <a:rPr lang="en-US" b="1" dirty="0">
                <a:solidFill>
                  <a:schemeClr val="bg1"/>
                </a:solidFill>
                <a:latin typeface="Inter" panose="02000503000000020004" pitchFamily="2" charset="0"/>
                <a:ea typeface="Inter" panose="02000503000000020004" pitchFamily="2" charset="0"/>
                <a:cs typeface="Inter" panose="02000503000000020004" pitchFamily="2" charset="0"/>
              </a:rPr>
              <a:t>0x</a:t>
            </a:r>
          </a:p>
        </p:txBody>
      </p:sp>
      <p:grpSp>
        <p:nvGrpSpPr>
          <p:cNvPr id="2" name="Group 1">
            <a:extLst>
              <a:ext uri="{FF2B5EF4-FFF2-40B4-BE49-F238E27FC236}">
                <a16:creationId xmlns:a16="http://schemas.microsoft.com/office/drawing/2014/main" id="{DBADCBE7-E33B-A36A-8167-6D51487A39F1}"/>
              </a:ext>
            </a:extLst>
          </p:cNvPr>
          <p:cNvGrpSpPr/>
          <p:nvPr/>
        </p:nvGrpSpPr>
        <p:grpSpPr>
          <a:xfrm>
            <a:off x="11350731" y="0"/>
            <a:ext cx="841269" cy="5911088"/>
            <a:chOff x="11350731" y="0"/>
            <a:chExt cx="841269" cy="5911088"/>
          </a:xfrm>
        </p:grpSpPr>
        <p:grpSp>
          <p:nvGrpSpPr>
            <p:cNvPr id="3" name="Group 2">
              <a:extLst>
                <a:ext uri="{FF2B5EF4-FFF2-40B4-BE49-F238E27FC236}">
                  <a16:creationId xmlns:a16="http://schemas.microsoft.com/office/drawing/2014/main" id="{64A4D986-84BE-0267-DD8A-E8DB272C24BD}"/>
                </a:ext>
              </a:extLst>
            </p:cNvPr>
            <p:cNvGrpSpPr/>
            <p:nvPr/>
          </p:nvGrpSpPr>
          <p:grpSpPr>
            <a:xfrm>
              <a:off x="11350731" y="0"/>
              <a:ext cx="841269" cy="5911088"/>
              <a:chOff x="11350731" y="0"/>
              <a:chExt cx="841269" cy="5911088"/>
            </a:xfrm>
          </p:grpSpPr>
          <p:sp>
            <p:nvSpPr>
              <p:cNvPr id="5" name="AutoShape 5">
                <a:extLst>
                  <a:ext uri="{FF2B5EF4-FFF2-40B4-BE49-F238E27FC236}">
                    <a16:creationId xmlns:a16="http://schemas.microsoft.com/office/drawing/2014/main" id="{21EA5F6C-BB84-0D83-A817-66F5445B99C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6" name="TextBox 8">
                <a:extLst>
                  <a:ext uri="{FF2B5EF4-FFF2-40B4-BE49-F238E27FC236}">
                    <a16:creationId xmlns:a16="http://schemas.microsoft.com/office/drawing/2014/main" id="{F2BA9078-08B5-C369-C21F-99302F9170A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4" name="Picture 3">
              <a:extLst>
                <a:ext uri="{FF2B5EF4-FFF2-40B4-BE49-F238E27FC236}">
                  <a16:creationId xmlns:a16="http://schemas.microsoft.com/office/drawing/2014/main" id="{87986F7D-2C1B-A549-8886-42C6B50597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25" name="Picture 24" descr="A logo with a globe and text&#10;&#10;Description automatically generated">
            <a:extLst>
              <a:ext uri="{FF2B5EF4-FFF2-40B4-BE49-F238E27FC236}">
                <a16:creationId xmlns:a16="http://schemas.microsoft.com/office/drawing/2014/main" id="{5D4D2817-3090-4574-0120-19DD0C6384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83" t="10250" r="6654" b="11174"/>
          <a:stretch/>
        </p:blipFill>
        <p:spPr>
          <a:xfrm>
            <a:off x="8895027" y="136201"/>
            <a:ext cx="2288685" cy="1067996"/>
          </a:xfrm>
          <a:prstGeom prst="rect">
            <a:avLst/>
          </a:prstGeom>
        </p:spPr>
      </p:pic>
      <p:pic>
        <p:nvPicPr>
          <p:cNvPr id="31" name="Picture 30">
            <a:extLst>
              <a:ext uri="{FF2B5EF4-FFF2-40B4-BE49-F238E27FC236}">
                <a16:creationId xmlns:a16="http://schemas.microsoft.com/office/drawing/2014/main" id="{A561977B-B790-AEBD-5157-E999D6D3E0E9}"/>
              </a:ext>
            </a:extLst>
          </p:cNvPr>
          <p:cNvPicPr>
            <a:picLocks noChangeAspect="1"/>
          </p:cNvPicPr>
          <p:nvPr/>
        </p:nvPicPr>
        <p:blipFill rotWithShape="1">
          <a:blip r:embed="rId4">
            <a:extLst>
              <a:ext uri="{28A0092B-C50C-407E-A947-70E740481C1C}">
                <a14:useLocalDpi xmlns:a14="http://schemas.microsoft.com/office/drawing/2010/main" val="0"/>
              </a:ext>
            </a:extLst>
          </a:blip>
          <a:srcRect t="120" b="120"/>
          <a:stretch/>
        </p:blipFill>
        <p:spPr>
          <a:xfrm>
            <a:off x="-1" y="3149601"/>
            <a:ext cx="11350730" cy="3708400"/>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56271C6A-625E-CAD9-17A5-10398B1D93D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910" y="257306"/>
            <a:ext cx="882744" cy="8632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IN" dirty="0"/>
              <a:t>Procurement Process</a:t>
            </a:r>
            <a:endParaRPr lang="en-US" dirty="0"/>
          </a:p>
        </p:txBody>
      </p:sp>
      <p:sp>
        <p:nvSpPr>
          <p:cNvPr id="12" name="Content Placeholder 11"/>
          <p:cNvSpPr>
            <a:spLocks noGrp="1"/>
          </p:cNvSpPr>
          <p:nvPr>
            <p:ph idx="1"/>
          </p:nvPr>
        </p:nvSpPr>
        <p:spPr>
          <a:xfrm>
            <a:off x="1024128" y="2286000"/>
            <a:ext cx="9720073" cy="4023360"/>
          </a:xfrm>
        </p:spPr>
        <p:txBody>
          <a:bodyPr>
            <a:noAutofit/>
          </a:bodyPr>
          <a:lstStyle/>
          <a:p>
            <a:pPr lvl="0"/>
            <a:r>
              <a:rPr lang="en-IN" dirty="0"/>
              <a:t>Procurement process starts with creation and approval of the procurement package for the item to be procured.</a:t>
            </a:r>
          </a:p>
          <a:p>
            <a:pPr lvl="0"/>
            <a:r>
              <a:rPr lang="en-IN" dirty="0"/>
              <a:t>At the time of creation of pp IA enters planned date of bid floating.</a:t>
            </a:r>
          </a:p>
          <a:p>
            <a:pPr lvl="0"/>
            <a:r>
              <a:rPr lang="en-IN" dirty="0"/>
              <a:t>Other dates are calculated automatically by STEP/MIS depending upon the nature of the procurement.</a:t>
            </a:r>
          </a:p>
          <a:p>
            <a:pPr lvl="0"/>
            <a:r>
              <a:rPr lang="en-IN" dirty="0">
                <a:solidFill>
                  <a:srgbClr val="FF0000"/>
                </a:solidFill>
              </a:rPr>
              <a:t>Normally procurement process for goods/works/</a:t>
            </a:r>
            <a:r>
              <a:rPr lang="en-IN" dirty="0" err="1">
                <a:solidFill>
                  <a:srgbClr val="FF0000"/>
                </a:solidFill>
              </a:rPr>
              <a:t>ncs</a:t>
            </a:r>
            <a:r>
              <a:rPr lang="en-IN" dirty="0">
                <a:solidFill>
                  <a:srgbClr val="FF0000"/>
                </a:solidFill>
              </a:rPr>
              <a:t> should be completed within  4 months (NCB) and for consultancy with </a:t>
            </a:r>
            <a:r>
              <a:rPr lang="en-IN" dirty="0" err="1">
                <a:solidFill>
                  <a:srgbClr val="FF0000"/>
                </a:solidFill>
              </a:rPr>
              <a:t>eoi</a:t>
            </a:r>
            <a:r>
              <a:rPr lang="en-IN" dirty="0">
                <a:solidFill>
                  <a:srgbClr val="FF0000"/>
                </a:solidFill>
              </a:rPr>
              <a:t> within 6 months.</a:t>
            </a:r>
          </a:p>
          <a:p>
            <a:pPr lvl="0"/>
            <a:r>
              <a:rPr lang="en-IN" dirty="0"/>
              <a:t>But it is observed that procurement processes are being delayed by more than a year.</a:t>
            </a:r>
          </a:p>
          <a:p>
            <a:pPr lvl="0"/>
            <a:r>
              <a:rPr lang="en-IN" dirty="0"/>
              <a:t>This will hamper the progress of the project.</a:t>
            </a:r>
          </a:p>
        </p:txBody>
      </p:sp>
      <p:sp>
        <p:nvSpPr>
          <p:cNvPr id="13" name="Footer Placeholder 12"/>
          <p:cNvSpPr>
            <a:spLocks noGrp="1"/>
          </p:cNvSpPr>
          <p:nvPr>
            <p:ph type="ftr" sz="quarter" idx="11"/>
          </p:nvPr>
        </p:nvSpPr>
        <p:spPr>
          <a:xfrm>
            <a:off x="4842932" y="6470704"/>
            <a:ext cx="5901459" cy="274320"/>
          </a:xfrm>
        </p:spPr>
        <p:txBody>
          <a:bodyPr/>
          <a:lstStyle/>
          <a:p>
            <a:r>
              <a:rPr lang="en-US" dirty="0"/>
              <a:t>© Santosh K. Singh</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grpSp>
        <p:nvGrpSpPr>
          <p:cNvPr id="16" name="Group 15">
            <a:extLst>
              <a:ext uri="{FF2B5EF4-FFF2-40B4-BE49-F238E27FC236}">
                <a16:creationId xmlns:a16="http://schemas.microsoft.com/office/drawing/2014/main" id="{0C8DBF5E-A477-C124-F16A-6865595B904E}"/>
              </a:ext>
            </a:extLst>
          </p:cNvPr>
          <p:cNvGrpSpPr/>
          <p:nvPr/>
        </p:nvGrpSpPr>
        <p:grpSpPr>
          <a:xfrm>
            <a:off x="8472703" y="173513"/>
            <a:ext cx="3751939" cy="5911088"/>
            <a:chOff x="8472703" y="173513"/>
            <a:chExt cx="3751939" cy="5911088"/>
          </a:xfrm>
        </p:grpSpPr>
        <p:grpSp>
          <p:nvGrpSpPr>
            <p:cNvPr id="3" name="Group 2">
              <a:extLst>
                <a:ext uri="{FF2B5EF4-FFF2-40B4-BE49-F238E27FC236}">
                  <a16:creationId xmlns:a16="http://schemas.microsoft.com/office/drawing/2014/main" id="{23340973-E16B-985F-60A6-A61DADBDD904}"/>
                </a:ext>
              </a:extLst>
            </p:cNvPr>
            <p:cNvGrpSpPr/>
            <p:nvPr/>
          </p:nvGrpSpPr>
          <p:grpSpPr>
            <a:xfrm>
              <a:off x="11383373" y="173513"/>
              <a:ext cx="841269" cy="5911088"/>
              <a:chOff x="11350731" y="0"/>
              <a:chExt cx="841269" cy="5911088"/>
            </a:xfrm>
          </p:grpSpPr>
          <p:grpSp>
            <p:nvGrpSpPr>
              <p:cNvPr id="4" name="Group 3">
                <a:extLst>
                  <a:ext uri="{FF2B5EF4-FFF2-40B4-BE49-F238E27FC236}">
                    <a16:creationId xmlns:a16="http://schemas.microsoft.com/office/drawing/2014/main" id="{670856B2-DD03-CD0B-3174-6E92612D436B}"/>
                  </a:ext>
                </a:extLst>
              </p:cNvPr>
              <p:cNvGrpSpPr/>
              <p:nvPr/>
            </p:nvGrpSpPr>
            <p:grpSpPr>
              <a:xfrm>
                <a:off x="11350731" y="0"/>
                <a:ext cx="841269" cy="5911088"/>
                <a:chOff x="11350731" y="0"/>
                <a:chExt cx="841269" cy="5911088"/>
              </a:xfrm>
            </p:grpSpPr>
            <p:sp>
              <p:nvSpPr>
                <p:cNvPr id="6" name="AutoShape 5">
                  <a:extLst>
                    <a:ext uri="{FF2B5EF4-FFF2-40B4-BE49-F238E27FC236}">
                      <a16:creationId xmlns:a16="http://schemas.microsoft.com/office/drawing/2014/main" id="{311668BC-383F-44CB-58EB-F3026A03A14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9" name="TextBox 8">
                  <a:extLst>
                    <a:ext uri="{FF2B5EF4-FFF2-40B4-BE49-F238E27FC236}">
                      <a16:creationId xmlns:a16="http://schemas.microsoft.com/office/drawing/2014/main" id="{2B2244F7-C674-3785-1F5C-675B1CD64054}"/>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5" name="Picture 4">
                <a:extLst>
                  <a:ext uri="{FF2B5EF4-FFF2-40B4-BE49-F238E27FC236}">
                    <a16:creationId xmlns:a16="http://schemas.microsoft.com/office/drawing/2014/main" id="{0600AC5F-891A-2944-014E-D939CF8FA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14" name="Picture 13" descr="A logo with a globe and text&#10;&#10;Description automatically generated">
              <a:extLst>
                <a:ext uri="{FF2B5EF4-FFF2-40B4-BE49-F238E27FC236}">
                  <a16:creationId xmlns:a16="http://schemas.microsoft.com/office/drawing/2014/main" id="{81B76996-8056-69E9-EB96-32E4EF4E4D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5" name="Picture 14">
              <a:extLst>
                <a:ext uri="{FF2B5EF4-FFF2-40B4-BE49-F238E27FC236}">
                  <a16:creationId xmlns:a16="http://schemas.microsoft.com/office/drawing/2014/main" id="{8FFF0614-DD3F-403D-83D9-2760CE1B44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126396"/>
            <a:ext cx="9720072" cy="843534"/>
          </a:xfrm>
        </p:spPr>
        <p:txBody>
          <a:bodyPr>
            <a:normAutofit/>
          </a:bodyPr>
          <a:lstStyle/>
          <a:p>
            <a:pPr algn="ctr"/>
            <a:r>
              <a:rPr lang="en-US" altLang="en-US" sz="4000" b="1" cap="none" spc="0" dirty="0">
                <a:solidFill>
                  <a:srgbClr val="0070C0"/>
                </a:solidFill>
                <a:latin typeface="Times New Roman" panose="02020603050405020304" pitchFamily="18" charset="0"/>
                <a:cs typeface="Times New Roman" panose="02020603050405020304" pitchFamily="18" charset="0"/>
              </a:rPr>
              <a:t>SPECIFIC CONCERNS</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8" y="1754153"/>
            <a:ext cx="9720073" cy="4804241"/>
          </a:xfrm>
        </p:spPr>
        <p:txBody>
          <a:bodyPr>
            <a:noAutofit/>
          </a:bodyPr>
          <a:lstStyle/>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panose="020F0502020204030204"/>
                <a:cs typeface="Arial" panose="020B0604020202020204"/>
              </a:rPr>
              <a:t>Delays</a:t>
            </a:r>
            <a:r>
              <a:rPr lang="en-US" altLang="en-US" sz="2400" kern="0" dirty="0">
                <a:solidFill>
                  <a:srgbClr val="000000"/>
                </a:solidFill>
                <a:latin typeface="Calibri" panose="020F0502020204030204"/>
                <a:cs typeface="Arial" panose="020B0604020202020204"/>
              </a:rPr>
              <a:t> in bid evaluation and award of contracts </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Some agencies are asking for </a:t>
            </a:r>
            <a:r>
              <a:rPr lang="en-US" altLang="en-US" sz="2400" kern="0" dirty="0">
                <a:solidFill>
                  <a:srgbClr val="FF0000"/>
                </a:solidFill>
                <a:latin typeface="Calibri" panose="020F0502020204030204"/>
                <a:cs typeface="Arial" panose="020B0604020202020204"/>
              </a:rPr>
              <a:t>only online transfer of Bid Security</a:t>
            </a:r>
            <a:r>
              <a:rPr lang="en-US" altLang="en-US" sz="2400" kern="0" dirty="0">
                <a:solidFill>
                  <a:srgbClr val="000000"/>
                </a:solidFill>
                <a:latin typeface="Calibri" panose="020F0502020204030204"/>
                <a:cs typeface="Arial" panose="020B0604020202020204"/>
              </a:rPr>
              <a:t>. The WB allows BG and DD as standard form of Bid Security.</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Bid Security deposited as </a:t>
            </a:r>
            <a:r>
              <a:rPr lang="en-US" altLang="en-US" sz="2400" b="1" kern="0" dirty="0">
                <a:solidFill>
                  <a:srgbClr val="FF0000"/>
                </a:solidFill>
                <a:latin typeface="Calibri" panose="020F0502020204030204"/>
                <a:cs typeface="Arial" panose="020B0604020202020204"/>
              </a:rPr>
              <a:t>Bank Draft should be deposited in the project account</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panose="020F0502020204030204"/>
                <a:cs typeface="Arial" panose="020B0604020202020204"/>
              </a:rPr>
              <a:t>Delays in signing of contracts </a:t>
            </a:r>
            <a:r>
              <a:rPr lang="en-US" altLang="en-US" sz="2400" kern="0" dirty="0">
                <a:solidFill>
                  <a:srgbClr val="000000"/>
                </a:solidFill>
                <a:latin typeface="Calibri" panose="020F0502020204030204"/>
                <a:cs typeface="Arial" panose="020B0604020202020204"/>
              </a:rPr>
              <a:t>after obtaining no objection from the Bank </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Inadequate engineering (in Works) leading to </a:t>
            </a:r>
            <a:r>
              <a:rPr lang="en-US" altLang="en-US" sz="2400" kern="0" dirty="0">
                <a:solidFill>
                  <a:srgbClr val="FF0000"/>
                </a:solidFill>
                <a:latin typeface="Calibri" panose="020F0502020204030204"/>
                <a:cs typeface="Arial" panose="020B0604020202020204"/>
              </a:rPr>
              <a:t>wide variations</a:t>
            </a:r>
            <a:r>
              <a:rPr lang="en-US" altLang="en-US" sz="2400" kern="0" dirty="0">
                <a:solidFill>
                  <a:srgbClr val="000000"/>
                </a:solidFill>
                <a:latin typeface="Calibri" panose="020F0502020204030204"/>
                <a:cs typeface="Arial" panose="020B0604020202020204"/>
              </a:rPr>
              <a:t> at the time of implementation and consequent disputes</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Delay in handing over the </a:t>
            </a:r>
            <a:r>
              <a:rPr lang="en-US" altLang="en-US" sz="2400" kern="0" dirty="0">
                <a:solidFill>
                  <a:srgbClr val="FF0000"/>
                </a:solidFill>
                <a:latin typeface="Calibri" panose="020F0502020204030204"/>
                <a:cs typeface="Arial" panose="020B0604020202020204"/>
              </a:rPr>
              <a:t>site/land acquisition</a:t>
            </a:r>
          </a:p>
          <a:p>
            <a:pPr marL="441325" lvl="0" indent="-346075" algn="just" fontAlgn="base">
              <a:lnSpc>
                <a:spcPct val="80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Weak monitoring of construction program &amp; Sub-contracting</a:t>
            </a:r>
          </a:p>
          <a:p>
            <a:pPr marL="441325" lvl="0" indent="-346075" algn="just" fontAlgn="base">
              <a:lnSpc>
                <a:spcPct val="80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Weak contract administration; Need for enforcing specifications</a:t>
            </a:r>
          </a:p>
          <a:p>
            <a:pPr marL="441325" lvl="0" indent="-346075" fontAlgn="base">
              <a:lnSpc>
                <a:spcPct val="80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000000"/>
                </a:solidFill>
                <a:latin typeface="Calibri" panose="020F0502020204030204"/>
                <a:cs typeface="Arial" panose="020B0604020202020204"/>
              </a:rPr>
              <a:t>Delays in resolving issues during implementation</a:t>
            </a:r>
          </a:p>
          <a:p>
            <a:pPr marL="441325" lvl="0" indent="-346075" algn="just" fontAlgn="base">
              <a:lnSpc>
                <a:spcPct val="95000"/>
              </a:lnSpc>
              <a:spcBef>
                <a:spcPts val="300"/>
              </a:spcBef>
              <a:spcAft>
                <a:spcPct val="0"/>
              </a:spcAft>
              <a:buClr>
                <a:srgbClr val="FF0000"/>
              </a:buClr>
              <a:buSzPct val="90000"/>
              <a:buFont typeface="Wingdings" panose="05000000000000000000" pitchFamily="2" charset="2"/>
              <a:buChar char="§"/>
            </a:pPr>
            <a:r>
              <a:rPr lang="en-US" altLang="en-US" sz="2400" kern="0" dirty="0">
                <a:solidFill>
                  <a:srgbClr val="FF0000"/>
                </a:solidFill>
                <a:latin typeface="Calibri" panose="020F0502020204030204"/>
                <a:cs typeface="Arial" panose="020B0604020202020204"/>
              </a:rPr>
              <a:t>Failure to keep Performance Security valid </a:t>
            </a:r>
            <a:r>
              <a:rPr lang="en-US" altLang="en-US" sz="2400" kern="0" dirty="0">
                <a:solidFill>
                  <a:srgbClr val="000000"/>
                </a:solidFill>
                <a:latin typeface="Calibri" panose="020F0502020204030204"/>
                <a:cs typeface="Arial" panose="020B0604020202020204"/>
              </a:rPr>
              <a:t>till contract completion</a:t>
            </a:r>
          </a:p>
          <a:p>
            <a:pPr marL="0" lvl="0" indent="0" algn="just">
              <a:lnSpc>
                <a:spcPct val="100000"/>
              </a:lnSpc>
              <a:spcBef>
                <a:spcPts val="0"/>
              </a:spcBef>
              <a:spcAft>
                <a:spcPts val="0"/>
              </a:spcAft>
              <a:buClr>
                <a:srgbClr val="1CADE4"/>
              </a:buClr>
              <a:buNone/>
            </a:pPr>
            <a:endParaRPr lang="en-US" sz="2800" dirty="0">
              <a:solidFill>
                <a:srgbClr val="000000"/>
              </a:solidFill>
              <a:latin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F965405C-278B-4965-0ABB-559D26700585}"/>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63EE8D5C-0567-91A0-42F1-7CD4FB2BB085}"/>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19149ED-45A1-56ED-91B0-9E6C5176C11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52DBF059-5122-3B75-9B43-719C2FCA98BF}"/>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88F201B1-9A1B-5A9F-7722-FD4E99F106AA}"/>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98AC6D77-C60E-C560-32C0-95971F951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29A7C8BF-6A4B-2B7E-0E82-72EDB34DF3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87CB407D-7CA4-E20A-2833-FB65B18C6A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568" y="1273736"/>
            <a:ext cx="9720072" cy="843534"/>
          </a:xfrm>
        </p:spPr>
        <p:txBody>
          <a:bodyPr>
            <a:normAutofit/>
          </a:bodyPr>
          <a:lstStyle/>
          <a:p>
            <a:pPr algn="ctr"/>
            <a:r>
              <a:rPr lang="en-IN" sz="4000" b="1" dirty="0">
                <a:latin typeface="Calibri" panose="020F0502020204030204" pitchFamily="34" charset="0"/>
                <a:ea typeface="Calibri" panose="020F0502020204030204" pitchFamily="34" charset="0"/>
                <a:cs typeface="Mangal" panose="02040503050203030202" pitchFamily="18" charset="0"/>
              </a:rPr>
              <a:t>Delay in Floating of bid document</a:t>
            </a:r>
            <a:endParaRPr lang="en-US" sz="4000" dirty="0">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7" y="2121196"/>
            <a:ext cx="9720073" cy="4688572"/>
          </a:xfrm>
        </p:spPr>
        <p:txBody>
          <a:bodyPr>
            <a:noAutofit/>
          </a:bodyPr>
          <a:lstStyle/>
          <a:p>
            <a:pPr marL="576580" lvl="1" indent="-273050" fontAlgn="base">
              <a:lnSpc>
                <a:spcPct val="100000"/>
              </a:lnSpc>
              <a:spcBef>
                <a:spcPct val="20000"/>
              </a:spcBef>
              <a:spcAft>
                <a:spcPct val="0"/>
              </a:spcAft>
              <a:buClr>
                <a:srgbClr val="31B6FD"/>
              </a:buClr>
              <a:buSzPct val="100000"/>
              <a:buFont typeface="Symbol" panose="05050102010706020507" pitchFamily="18" charset="2"/>
              <a:buChar char=""/>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Delay in floating the bid document will ultimately delay the completion of the procurement process/contract at least by that time.</a:t>
            </a:r>
          </a:p>
          <a:p>
            <a:pPr marL="576580" lvl="1" indent="-273050" fontAlgn="base">
              <a:lnSpc>
                <a:spcPct val="100000"/>
              </a:lnSpc>
              <a:spcBef>
                <a:spcPct val="20000"/>
              </a:spcBef>
              <a:spcAft>
                <a:spcPct val="0"/>
              </a:spcAft>
              <a:buClr>
                <a:srgbClr val="31B6FD"/>
              </a:buClr>
              <a:buSzPct val="100000"/>
              <a:buFont typeface="Symbol" panose="05050102010706020507" pitchFamily="18" charset="2"/>
              <a:buChar char=""/>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In case of substantial delay market rate will increase considerably than the estimated rates, Resulting in higher cost and sometimes cancellation of the bidding process due to higher rates.</a:t>
            </a:r>
          </a:p>
          <a:p>
            <a:pPr marL="576580" lvl="1" indent="-273050" fontAlgn="base">
              <a:lnSpc>
                <a:spcPct val="100000"/>
              </a:lnSpc>
              <a:spcBef>
                <a:spcPct val="20000"/>
              </a:spcBef>
              <a:spcAft>
                <a:spcPct val="0"/>
              </a:spcAft>
              <a:buClr>
                <a:srgbClr val="31B6FD"/>
              </a:buClr>
              <a:buSzPct val="100000"/>
              <a:buFont typeface="Symbol" panose="05050102010706020507" pitchFamily="18" charset="2"/>
              <a:buChar char=""/>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If estimate is prepared one or two year back the same cannot be compared with the current market rates at the time of financial evaluation.</a:t>
            </a:r>
          </a:p>
          <a:p>
            <a:pPr marL="576580" lvl="1" indent="-273050" fontAlgn="base">
              <a:lnSpc>
                <a:spcPct val="100000"/>
              </a:lnSpc>
              <a:spcBef>
                <a:spcPct val="20000"/>
              </a:spcBef>
              <a:spcAft>
                <a:spcPct val="0"/>
              </a:spcAft>
              <a:buClr>
                <a:srgbClr val="31B6FD"/>
              </a:buClr>
              <a:buSzPct val="100000"/>
              <a:buFont typeface="Symbol" panose="05050102010706020507" pitchFamily="18" charset="2"/>
              <a:buChar char=""/>
            </a:pPr>
            <a:r>
              <a:rPr lang="en-IN" altLang="en-US" sz="2400" b="1" dirty="0">
                <a:solidFill>
                  <a:srgbClr val="FF0000"/>
                </a:solidFill>
                <a:latin typeface="Times New Roman" panose="02020603050405020304" pitchFamily="18" charset="0"/>
                <a:ea typeface="MS PGothic" panose="020B0600070205080204" charset="-128"/>
                <a:cs typeface="Times New Roman" panose="02020603050405020304" pitchFamily="18" charset="0"/>
              </a:rPr>
              <a:t>Ideally all estimates are required to be updated but states have their own process with the result that ultimately bids get cancelled due to higher rates.</a:t>
            </a:r>
          </a:p>
          <a:p>
            <a:pPr marL="576580" lvl="1" indent="-273050" fontAlgn="base">
              <a:lnSpc>
                <a:spcPct val="100000"/>
              </a:lnSpc>
              <a:spcBef>
                <a:spcPct val="20000"/>
              </a:spcBef>
              <a:spcAft>
                <a:spcPct val="0"/>
              </a:spcAft>
              <a:buClr>
                <a:srgbClr val="31B6FD"/>
              </a:buClr>
              <a:buSzPct val="100000"/>
              <a:buFont typeface="Symbol" panose="05050102010706020507" pitchFamily="18" charset="2"/>
              <a:buChar char=""/>
            </a:pPr>
            <a:endParaRPr lang="en-US"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66CB2E58-435F-D402-6B34-37B1D39EF437}"/>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08436011-1C9C-DF5F-D461-F23A86A3ADBD}"/>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65380569-64AB-E320-61E9-DD2240497C5A}"/>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F7BBD29F-DD93-72DF-2DF3-DE9E14C6CC3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dirty="0"/>
                </a:p>
              </p:txBody>
            </p:sp>
            <p:sp>
              <p:nvSpPr>
                <p:cNvPr id="14" name="TextBox 13">
                  <a:extLst>
                    <a:ext uri="{FF2B5EF4-FFF2-40B4-BE49-F238E27FC236}">
                      <a16:creationId xmlns:a16="http://schemas.microsoft.com/office/drawing/2014/main" id="{B9E2CF65-7FFB-13D3-F538-6F758486D206}"/>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4560D48-02F0-1898-C16C-81687A6CE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B8D91B84-B194-3887-120C-F679F15B2E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341D9AED-B73A-8080-883F-58034F80F4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8" y="1619976"/>
            <a:ext cx="9720072" cy="843534"/>
          </a:xfrm>
        </p:spPr>
        <p:txBody>
          <a:bodyPr>
            <a:normAutofit fontScale="90000"/>
          </a:bodyPr>
          <a:lstStyle/>
          <a:p>
            <a:pPr algn="ctr"/>
            <a:r>
              <a:rPr lang="en-IN" sz="4000" b="1" dirty="0">
                <a:latin typeface="Calibri" panose="020F0502020204030204" pitchFamily="34" charset="0"/>
                <a:ea typeface="Calibri" panose="020F0502020204030204" pitchFamily="34" charset="0"/>
                <a:cs typeface="Mangal" panose="02040503050203030202" pitchFamily="18" charset="0"/>
              </a:rPr>
              <a:t>Delay in issue of Minutes of pre-bid meeting and amendments</a:t>
            </a:r>
            <a:endParaRPr lang="en-US" sz="4000" dirty="0">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7" y="2578390"/>
            <a:ext cx="9720073" cy="4688572"/>
          </a:xfrm>
        </p:spPr>
        <p:txBody>
          <a:bodyPr>
            <a:noAutofit/>
          </a:bodyPr>
          <a:lstStyle/>
          <a:p>
            <a:pPr marL="303530" lvl="1" indent="0" algn="just" fontAlgn="base">
              <a:lnSpc>
                <a:spcPct val="100000"/>
              </a:lnSpc>
              <a:spcBef>
                <a:spcPct val="20000"/>
              </a:spcBef>
              <a:spcAft>
                <a:spcPct val="0"/>
              </a:spcAft>
              <a:buClr>
                <a:srgbClr val="31B6FD"/>
              </a:buClr>
              <a:buSzPct val="100000"/>
              <a:buNone/>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Normally around 10 days’ time is given between issue of MoM/amendments and last date of bid submission. If MoM/amends are not issued before that IA will have to extend the last date of submission which will ultimately delay the completion of the procurement process/contract.</a:t>
            </a:r>
          </a:p>
          <a:p>
            <a:pPr marL="303530" lvl="1" indent="0" algn="just" fontAlgn="base">
              <a:lnSpc>
                <a:spcPct val="100000"/>
              </a:lnSpc>
              <a:spcBef>
                <a:spcPct val="20000"/>
              </a:spcBef>
              <a:spcAft>
                <a:spcPct val="0"/>
              </a:spcAft>
              <a:buClr>
                <a:srgbClr val="31B6FD"/>
              </a:buClr>
              <a:buSzPct val="100000"/>
              <a:buNone/>
            </a:pPr>
            <a:endPar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endParaRPr>
          </a:p>
          <a:p>
            <a:pPr marL="303530" lvl="1" indent="0" algn="just" fontAlgn="base">
              <a:lnSpc>
                <a:spcPct val="100000"/>
              </a:lnSpc>
              <a:spcBef>
                <a:spcPct val="20000"/>
              </a:spcBef>
              <a:spcAft>
                <a:spcPct val="0"/>
              </a:spcAft>
              <a:buClr>
                <a:srgbClr val="31B6FD"/>
              </a:buClr>
              <a:buSzPct val="100000"/>
              <a:buNone/>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It is being observed that IAs are extending bid submission dates several times. Sometimes extensions go up to 90 days. This will ultimately delay the whole process.</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B3BC48AB-5532-DB20-D019-B101723FE701}"/>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1B18D8DC-E74A-3F42-440C-60478EE31162}"/>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EBCE7027-8EDA-41F7-7019-112A707FF18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FDACF6E3-ACB8-DF52-C817-BCF0432F357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2D98FA37-D5AE-E365-B4AA-C2F0F90F331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2C9464B-5168-7021-89ED-348B165F6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AE7284E6-E0DC-F2E2-4823-2523AA8135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1B260F2C-A829-8692-BB77-A9B9146B4D4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36714"/>
            <a:ext cx="9720072" cy="392036"/>
          </a:xfrm>
        </p:spPr>
        <p:txBody>
          <a:bodyPr>
            <a:normAutofit/>
          </a:bodyPr>
          <a:lstStyle/>
          <a:p>
            <a:pPr algn="ctr"/>
            <a:r>
              <a:rPr lang="en-IN" sz="2000" b="1" dirty="0">
                <a:latin typeface="Times New Roman" panose="02020603050405020304" pitchFamily="18" charset="0"/>
                <a:cs typeface="Times New Roman" panose="02020603050405020304" pitchFamily="18" charset="0"/>
              </a:rPr>
              <a:t>Unreasonable time taken in Technical bid evaluation</a:t>
            </a:r>
            <a:endParaRPr lang="en-US" sz="2000" b="1" dirty="0">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7" y="1333500"/>
            <a:ext cx="9720073" cy="5195525"/>
          </a:xfrm>
        </p:spPr>
        <p:txBody>
          <a:bodyPr>
            <a:noAutofit/>
          </a:bodyPr>
          <a:lstStyle/>
          <a:p>
            <a:pPr lvl="0" algn="just">
              <a:buFont typeface="Arial" panose="020B0604020202020204" pitchFamily="34" charset="0"/>
              <a:buChar char="•"/>
            </a:pPr>
            <a:r>
              <a:rPr lang="en-IN" sz="2400" dirty="0"/>
              <a:t>It delays whole procurement process.</a:t>
            </a:r>
          </a:p>
          <a:p>
            <a:pPr lvl="0" algn="just">
              <a:buFont typeface="Arial" panose="020B0604020202020204" pitchFamily="34" charset="0"/>
              <a:buChar char="•"/>
            </a:pPr>
            <a:r>
              <a:rPr lang="en-IN" sz="2400" dirty="0"/>
              <a:t>As per </a:t>
            </a:r>
            <a:r>
              <a:rPr lang="en-IN" sz="2400" b="1" dirty="0"/>
              <a:t>ITB </a:t>
            </a:r>
            <a:r>
              <a:rPr lang="en-IN" sz="2400" dirty="0"/>
              <a:t>IA must request for extension of bid validity as well as extension of validity of bid security from all the bidders. In case they forget to ask for the same and select L1 and issue </a:t>
            </a:r>
            <a:r>
              <a:rPr lang="en-IN" sz="2400" dirty="0" err="1"/>
              <a:t>LoA</a:t>
            </a:r>
            <a:r>
              <a:rPr lang="en-IN" sz="2400" dirty="0"/>
              <a:t>. The selected bidder may decline to accept it, as his bid validity has expired, and rebidding will be the only alternative.</a:t>
            </a:r>
          </a:p>
          <a:p>
            <a:pPr lvl="0" algn="just">
              <a:buFont typeface="Arial" panose="020B0604020202020204" pitchFamily="34" charset="0"/>
              <a:buChar char="•"/>
            </a:pPr>
            <a:r>
              <a:rPr lang="en-IN" sz="2400" dirty="0"/>
              <a:t>In case some bidders don’t agree to extend it they will be out of race. This will narrow down the competition which  may result in awarding the work at higher rates or rejecting the bid due to higher rates.</a:t>
            </a:r>
          </a:p>
          <a:p>
            <a:pPr lvl="0" algn="just">
              <a:buFont typeface="Arial" panose="020B0604020202020204" pitchFamily="34" charset="0"/>
              <a:buChar char="•"/>
            </a:pPr>
            <a:r>
              <a:rPr lang="en-IN" sz="2400" dirty="0">
                <a:solidFill>
                  <a:srgbClr val="FF0000"/>
                </a:solidFill>
              </a:rPr>
              <a:t>As per </a:t>
            </a:r>
            <a:r>
              <a:rPr lang="en-IN" sz="2400" b="1" dirty="0">
                <a:solidFill>
                  <a:srgbClr val="FF0000"/>
                </a:solidFill>
              </a:rPr>
              <a:t>ITB</a:t>
            </a:r>
            <a:r>
              <a:rPr lang="en-IN" sz="2400" dirty="0">
                <a:solidFill>
                  <a:srgbClr val="FF0000"/>
                </a:solidFill>
              </a:rPr>
              <a:t>, </a:t>
            </a:r>
            <a:r>
              <a:rPr lang="en-US" sz="2400" dirty="0">
                <a:solidFill>
                  <a:srgbClr val="FF0000"/>
                </a:solidFill>
              </a:rPr>
              <a:t>If the award is delayed by a period exceeding fifty-six (56) days beyond the expiry of the initial Bid validity period, the Contract price shall be determined by adding interest @3-5% per annum.</a:t>
            </a:r>
            <a:endParaRPr lang="en-IN" altLang="en-US" sz="2400" b="1" dirty="0">
              <a:solidFill>
                <a:srgbClr val="FF0000"/>
              </a:solidFill>
              <a:latin typeface="Times New Roman" panose="02020603050405020304" pitchFamily="18" charset="0"/>
              <a:ea typeface="MS PGothic" panose="020B0600070205080204" charset="-128"/>
              <a:cs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A9FE915A-F375-6154-B738-3C728F4DA5DD}"/>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9416D89-B2A1-B46B-5E81-674A460BAC3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9DDF43D3-F5C0-E1B1-C1BB-73B97138305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32E0C282-58F4-E7DF-AD26-E07FF08300B8}"/>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98988470-8038-4A57-967D-5273FA47189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2FDFCD3E-0CA0-96C4-1C1C-C80B50A04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7727DEF3-8041-BD68-412A-34EBE235B0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0CD250D9-C738-F903-A250-60BB4603AB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322723"/>
            <a:ext cx="9720072" cy="843534"/>
          </a:xfrm>
        </p:spPr>
        <p:txBody>
          <a:bodyPr>
            <a:normAutofit fontScale="90000"/>
          </a:bodyPr>
          <a:lstStyle/>
          <a:p>
            <a:pPr algn="ctr"/>
            <a:r>
              <a:rPr lang="en-IN" b="1" dirty="0"/>
              <a:t>Financial Opening and Evaluation</a:t>
            </a:r>
            <a:br>
              <a:rPr lang="en-IN" dirty="0"/>
            </a:br>
            <a:endParaRPr lang="en-US" sz="2000" b="1" dirty="0">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154755" y="2166257"/>
            <a:ext cx="9720073" cy="5195525"/>
          </a:xfrm>
        </p:spPr>
        <p:txBody>
          <a:bodyPr>
            <a:noAutofit/>
          </a:bodyPr>
          <a:lstStyle/>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It has been observed that some IAs are taking more than 60 days for issuance of </a:t>
            </a:r>
            <a:r>
              <a:rPr lang="en-IN" altLang="en-US" sz="2400" b="1" dirty="0" err="1">
                <a:solidFill>
                  <a:srgbClr val="000000"/>
                </a:solidFill>
                <a:latin typeface="Times New Roman" panose="02020603050405020304" pitchFamily="18" charset="0"/>
                <a:ea typeface="MS PGothic" panose="020B0600070205080204" charset="-128"/>
                <a:cs typeface="Times New Roman" panose="02020603050405020304" pitchFamily="18" charset="0"/>
              </a:rPr>
              <a:t>LoA</a:t>
            </a: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 after approval of technical evaluation report whereas It should not take more than 15 days.</a:t>
            </a: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Bid validity period is counted till issuance of </a:t>
            </a:r>
            <a:r>
              <a:rPr lang="en-IN" altLang="en-US" sz="2400" b="1" dirty="0" err="1">
                <a:solidFill>
                  <a:srgbClr val="000000"/>
                </a:solidFill>
                <a:latin typeface="Times New Roman" panose="02020603050405020304" pitchFamily="18" charset="0"/>
                <a:ea typeface="MS PGothic" panose="020B0600070205080204" charset="-128"/>
                <a:cs typeface="Times New Roman" panose="02020603050405020304" pitchFamily="18" charset="0"/>
              </a:rPr>
              <a:t>LoA</a:t>
            </a:r>
            <a:r>
              <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 and if the same is not issued within that period L1 may refuse to accept the offer.</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546FB37C-CEFF-014D-C53F-6361E717B416}"/>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DEA3FF3C-E209-00B7-6702-2FE165C9867A}"/>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FECE2F0F-BFEA-234B-231C-D8BF2AF580A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101B624A-4C43-36E0-2867-398926A3957E}"/>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7112725C-8B2F-6FE1-7013-EAB753C46FD4}"/>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BAD450F2-8C36-E3B4-3834-D125EC17E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022A7CBF-4807-2FB2-E6C5-3DB63F387E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61EAB66C-0B33-9B7A-B50D-B90A04262E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4" y="709127"/>
            <a:ext cx="9615196" cy="845773"/>
          </a:xfrm>
        </p:spPr>
        <p:txBody>
          <a:bodyPr>
            <a:normAutofit fontScale="90000"/>
          </a:bodyPr>
          <a:lstStyle/>
          <a:p>
            <a:pPr algn="ctr"/>
            <a:r>
              <a:rPr lang="en-IN" dirty="0"/>
              <a:t>Signing of contracts</a:t>
            </a:r>
            <a:br>
              <a:rPr lang="en-IN" dirty="0"/>
            </a:br>
            <a:endParaRPr lang="en-US" sz="2000" b="1" dirty="0">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07798" y="1382486"/>
            <a:ext cx="10944716" cy="5222739"/>
          </a:xfrm>
        </p:spPr>
        <p:txBody>
          <a:bodyPr>
            <a:noAutofit/>
          </a:bodyPr>
          <a:lstStyle/>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0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As per the procedure within twenty-one (21) days of receipt of </a:t>
            </a:r>
            <a:r>
              <a:rPr lang="en-IN" altLang="en-US" sz="2000" b="1" dirty="0" err="1">
                <a:solidFill>
                  <a:srgbClr val="000000"/>
                </a:solidFill>
                <a:latin typeface="Times New Roman" panose="02020603050405020304" pitchFamily="18" charset="0"/>
                <a:ea typeface="MS PGothic" panose="020B0600070205080204" charset="-128"/>
                <a:cs typeface="Times New Roman" panose="02020603050405020304" pitchFamily="18" charset="0"/>
              </a:rPr>
              <a:t>LoA</a:t>
            </a:r>
            <a:r>
              <a:rPr lang="en-IN" altLang="en-US" sz="20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 the successful Bidder shall furnish performance security and sign the contract.</a:t>
            </a: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0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If successful bidder fails to (i) sign the Contract in accordance with ITB Clause; or (ii) furnish a Performance Security in accordance with ITB Clause, bid Security may be forfeited. Failure of the successful Bidder to submit the above-mentioned Performance Security or sign the Contract shall constitute sufficient grounds for the annulment of the award and forfeiture of the Bid Security. </a:t>
            </a: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0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In that event the Purchaser may award the Contract to the next lowest evaluated Bidder, whose bid is substantially responsive and is determined by the Purchaser to be qualified to perform the Contract satisfactorily.   </a:t>
            </a: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0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In case there is only one bidder or competent authorities of the IA do not allow to award the work to L2, whole process has to cancelled and IA has to invite tenders again. </a:t>
            </a: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r>
              <a:rPr lang="en-IN" altLang="en-US" sz="2000" b="1" dirty="0">
                <a:solidFill>
                  <a:srgbClr val="000000"/>
                </a:solidFill>
                <a:latin typeface="Times New Roman" panose="02020603050405020304" pitchFamily="18" charset="0"/>
                <a:ea typeface="MS PGothic" panose="020B0600070205080204" charset="-128"/>
                <a:cs typeface="Times New Roman" panose="02020603050405020304" pitchFamily="18" charset="0"/>
              </a:rPr>
              <a:t>This will delay the procurement process by more than 5 months.</a:t>
            </a: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endPar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endParaRPr>
          </a:p>
          <a:p>
            <a:pPr marL="646430" lvl="1" indent="-342900" algn="just" fontAlgn="base">
              <a:lnSpc>
                <a:spcPct val="100000"/>
              </a:lnSpc>
              <a:spcBef>
                <a:spcPct val="20000"/>
              </a:spcBef>
              <a:spcAft>
                <a:spcPct val="0"/>
              </a:spcAft>
              <a:buClr>
                <a:srgbClr val="31B6FD"/>
              </a:buClr>
              <a:buSzPct val="100000"/>
              <a:buFont typeface="Arial" panose="020B0604020202020204" pitchFamily="34" charset="0"/>
              <a:buChar char="•"/>
            </a:pPr>
            <a:endParaRPr lang="en-IN" altLang="en-US" sz="2400" b="1" dirty="0">
              <a:solidFill>
                <a:srgbClr val="000000"/>
              </a:solidFill>
              <a:latin typeface="Times New Roman" panose="02020603050405020304" pitchFamily="18" charset="0"/>
              <a:ea typeface="MS PGothic" panose="020B0600070205080204" charset="-128"/>
              <a:cs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DF75E876-797D-6730-D846-8DB3F8E44376}"/>
              </a:ext>
            </a:extLst>
          </p:cNvPr>
          <p:cNvGrpSpPr/>
          <p:nvPr/>
        </p:nvGrpSpPr>
        <p:grpSpPr>
          <a:xfrm>
            <a:off x="8321781" y="237785"/>
            <a:ext cx="3751939" cy="5911088"/>
            <a:chOff x="8472703" y="173513"/>
            <a:chExt cx="3751939" cy="5911088"/>
          </a:xfrm>
        </p:grpSpPr>
        <p:grpSp>
          <p:nvGrpSpPr>
            <p:cNvPr id="5" name="Group 4">
              <a:extLst>
                <a:ext uri="{FF2B5EF4-FFF2-40B4-BE49-F238E27FC236}">
                  <a16:creationId xmlns:a16="http://schemas.microsoft.com/office/drawing/2014/main" id="{DD26E488-9301-2EBA-7DFA-CC28B4F4AF8E}"/>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49467CE-11B5-BC08-57ED-7EE6EF26B95D}"/>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315123C1-A06B-F95E-ABD6-3C3ED13E660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B4ED6F07-E1D8-ED13-52A5-9C191F31FC5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A48C524D-246A-4DAF-9C38-A13E48E91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255DA0F0-E790-66C9-8C2C-F3F6AA5E94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9BE558E3-DE43-4714-BA56-E97D224EEB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6" y="1227447"/>
            <a:ext cx="9687415" cy="538190"/>
          </a:xfrm>
        </p:spPr>
        <p:txBody>
          <a:bodyPr>
            <a:no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Running bills - Works</a:t>
            </a:r>
          </a:p>
        </p:txBody>
      </p:sp>
      <p:sp>
        <p:nvSpPr>
          <p:cNvPr id="7" name="Title 1"/>
          <p:cNvSpPr txBox="1">
            <a:spLocks/>
          </p:cNvSpPr>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07798" y="1765637"/>
            <a:ext cx="9720073" cy="4959405"/>
          </a:xfrm>
        </p:spPr>
        <p:txBody>
          <a:bodyPr>
            <a:noAutofit/>
          </a:bodyPr>
          <a:lstStyle/>
          <a:p>
            <a:pPr algn="just"/>
            <a:r>
              <a:rPr lang="en-IN" sz="2400" b="1" dirty="0">
                <a:latin typeface="Times New Roman" panose="02020603050405020304" pitchFamily="18" charset="0"/>
                <a:ea typeface="Times New Roman" panose="02020603050405020304" pitchFamily="18" charset="0"/>
              </a:rPr>
              <a:t>Payment Certificate: </a:t>
            </a:r>
          </a:p>
          <a:p>
            <a:pPr marL="0" indent="0" algn="just">
              <a:lnSpc>
                <a:spcPct val="100000"/>
              </a:lnSpc>
              <a:spcBef>
                <a:spcPts val="0"/>
              </a:spcBef>
              <a:buNone/>
            </a:pPr>
            <a:r>
              <a:rPr lang="en-IN" sz="2400" dirty="0">
                <a:latin typeface="Times New Roman" panose="02020603050405020304" pitchFamily="18" charset="0"/>
                <a:ea typeface="Times New Roman" panose="02020603050405020304" pitchFamily="18" charset="0"/>
              </a:rPr>
              <a:t>The Contractor shall submit </a:t>
            </a:r>
            <a:r>
              <a:rPr lang="en-IN" sz="2400" dirty="0">
                <a:solidFill>
                  <a:srgbClr val="FF0000"/>
                </a:solidFill>
                <a:latin typeface="Times New Roman" panose="02020603050405020304" pitchFamily="18" charset="0"/>
                <a:ea typeface="Times New Roman" panose="02020603050405020304" pitchFamily="18" charset="0"/>
              </a:rPr>
              <a:t>monthly bills  </a:t>
            </a:r>
            <a:r>
              <a:rPr lang="en-IN" sz="2400" dirty="0">
                <a:latin typeface="Times New Roman" panose="02020603050405020304" pitchFamily="18" charset="0"/>
                <a:ea typeface="Times New Roman" panose="02020603050405020304" pitchFamily="18" charset="0"/>
              </a:rPr>
              <a:t>along with details of measurement of the quantity of works executed in a tabular form. </a:t>
            </a:r>
          </a:p>
          <a:p>
            <a:pPr marL="0" indent="0" algn="just" fontAlgn="base" hangingPunct="0">
              <a:lnSpc>
                <a:spcPct val="100000"/>
              </a:lnSpc>
              <a:spcBef>
                <a:spcPts val="0"/>
              </a:spcBef>
              <a:spcAft>
                <a:spcPts val="1100"/>
              </a:spcAft>
              <a:buNone/>
            </a:pPr>
            <a:r>
              <a:rPr lang="en-IN" sz="2400" dirty="0">
                <a:latin typeface="Times New Roman" panose="02020603050405020304" pitchFamily="18" charset="0"/>
                <a:ea typeface="Times New Roman" panose="02020603050405020304" pitchFamily="18" charset="0"/>
              </a:rPr>
              <a:t>The </a:t>
            </a:r>
            <a:r>
              <a:rPr lang="en-IN" sz="2400" dirty="0">
                <a:solidFill>
                  <a:srgbClr val="FF0000"/>
                </a:solidFill>
                <a:latin typeface="Times New Roman" panose="02020603050405020304" pitchFamily="18" charset="0"/>
                <a:ea typeface="Times New Roman" panose="02020603050405020304" pitchFamily="18" charset="0"/>
              </a:rPr>
              <a:t>Project Manager shall check </a:t>
            </a:r>
            <a:r>
              <a:rPr lang="en-IN" sz="2400" dirty="0">
                <a:latin typeface="Times New Roman" panose="02020603050405020304" pitchFamily="18" charset="0"/>
                <a:ea typeface="Times New Roman" panose="02020603050405020304" pitchFamily="18" charset="0"/>
              </a:rPr>
              <a:t>the details given in the Contractor’s monthly statement and </a:t>
            </a:r>
            <a:r>
              <a:rPr lang="en-IN" sz="2400" dirty="0">
                <a:solidFill>
                  <a:srgbClr val="FF0000"/>
                </a:solidFill>
                <a:latin typeface="Times New Roman" panose="02020603050405020304" pitchFamily="18" charset="0"/>
                <a:ea typeface="Times New Roman" panose="02020603050405020304" pitchFamily="18" charset="0"/>
              </a:rPr>
              <a:t>within 14 days </a:t>
            </a:r>
            <a:r>
              <a:rPr lang="en-IN" sz="2400" dirty="0">
                <a:latin typeface="Times New Roman" panose="02020603050405020304" pitchFamily="18" charset="0"/>
                <a:ea typeface="Times New Roman" panose="02020603050405020304" pitchFamily="18" charset="0"/>
              </a:rPr>
              <a:t>and certify the amounts to be paid to the Contractor. </a:t>
            </a:r>
          </a:p>
          <a:p>
            <a:pPr marL="0" indent="0" algn="just" fontAlgn="base" hangingPunct="0">
              <a:spcAft>
                <a:spcPts val="1100"/>
              </a:spcAft>
              <a:buNone/>
            </a:pPr>
            <a:r>
              <a:rPr lang="en-IN" sz="2400" b="1" dirty="0">
                <a:latin typeface="Times New Roman" panose="02020603050405020304" pitchFamily="18" charset="0"/>
                <a:ea typeface="Times New Roman" panose="02020603050405020304" pitchFamily="18" charset="0"/>
              </a:rPr>
              <a:t>Payments: </a:t>
            </a:r>
            <a:r>
              <a:rPr lang="en-IN" sz="2400" dirty="0">
                <a:solidFill>
                  <a:srgbClr val="FF0000"/>
                </a:solidFill>
                <a:latin typeface="Times New Roman" panose="02020603050405020304" pitchFamily="18" charset="0"/>
                <a:ea typeface="Times New Roman" panose="02020603050405020304" pitchFamily="18" charset="0"/>
              </a:rPr>
              <a:t>Payments shall be adjusted for deductions for advance payments, retention, other recoveries</a:t>
            </a:r>
            <a:r>
              <a:rPr lang="en-IN" sz="2400" dirty="0">
                <a:latin typeface="Times New Roman" panose="02020603050405020304" pitchFamily="18" charset="0"/>
                <a:ea typeface="Times New Roman" panose="02020603050405020304" pitchFamily="18" charset="0"/>
              </a:rPr>
              <a:t>. </a:t>
            </a:r>
            <a:r>
              <a:rPr lang="en-IN" sz="2400" dirty="0">
                <a:solidFill>
                  <a:srgbClr val="FF0000"/>
                </a:solidFill>
                <a:latin typeface="Times New Roman" panose="02020603050405020304" pitchFamily="18" charset="0"/>
                <a:ea typeface="Times New Roman" panose="02020603050405020304" pitchFamily="18" charset="0"/>
              </a:rPr>
              <a:t>The Employer shall pay </a:t>
            </a:r>
            <a:r>
              <a:rPr lang="en-IN" sz="2400" dirty="0">
                <a:latin typeface="Times New Roman" panose="02020603050405020304" pitchFamily="18" charset="0"/>
                <a:ea typeface="Times New Roman" panose="02020603050405020304" pitchFamily="18" charset="0"/>
              </a:rPr>
              <a:t>the Contractor the amounts certified by the Project Manager within </a:t>
            </a:r>
            <a:r>
              <a:rPr lang="en-IN" sz="2400" dirty="0">
                <a:solidFill>
                  <a:srgbClr val="FF0000"/>
                </a:solidFill>
                <a:latin typeface="Times New Roman" panose="02020603050405020304" pitchFamily="18" charset="0"/>
                <a:ea typeface="Times New Roman" panose="02020603050405020304" pitchFamily="18" charset="0"/>
              </a:rPr>
              <a:t>28 days</a:t>
            </a:r>
            <a:r>
              <a:rPr lang="en-IN" sz="2400" dirty="0">
                <a:latin typeface="Times New Roman" panose="02020603050405020304" pitchFamily="18" charset="0"/>
                <a:ea typeface="Times New Roman" panose="02020603050405020304" pitchFamily="18" charset="0"/>
              </a:rPr>
              <a:t> of the date of each certificate.  If the Employer makes a </a:t>
            </a:r>
            <a:r>
              <a:rPr lang="en-IN" sz="2400" dirty="0">
                <a:solidFill>
                  <a:srgbClr val="FF0000"/>
                </a:solidFill>
                <a:latin typeface="Times New Roman" panose="02020603050405020304" pitchFamily="18" charset="0"/>
                <a:ea typeface="Times New Roman" panose="02020603050405020304" pitchFamily="18" charset="0"/>
              </a:rPr>
              <a:t>late payment</a:t>
            </a:r>
            <a:r>
              <a:rPr lang="en-IN" sz="2400" dirty="0">
                <a:latin typeface="Times New Roman" panose="02020603050405020304" pitchFamily="18" charset="0"/>
                <a:ea typeface="Times New Roman" panose="02020603050405020304" pitchFamily="18" charset="0"/>
              </a:rPr>
              <a:t>, the Contractor shall be </a:t>
            </a:r>
            <a:r>
              <a:rPr lang="en-IN" sz="2400" dirty="0">
                <a:solidFill>
                  <a:srgbClr val="FF0000"/>
                </a:solidFill>
                <a:latin typeface="Times New Roman" panose="02020603050405020304" pitchFamily="18" charset="0"/>
                <a:ea typeface="Times New Roman" panose="02020603050405020304" pitchFamily="18" charset="0"/>
              </a:rPr>
              <a:t>paid interest </a:t>
            </a:r>
            <a:r>
              <a:rPr lang="en-IN" sz="2400" dirty="0">
                <a:latin typeface="Times New Roman" panose="02020603050405020304" pitchFamily="18" charset="0"/>
                <a:ea typeface="Times New Roman" panose="02020603050405020304" pitchFamily="18" charset="0"/>
              </a:rPr>
              <a:t>on the late payment in the next payment. Interest shall be calculated from the date by which the payment should have been made </a:t>
            </a:r>
            <a:r>
              <a:rPr lang="en-IN" sz="2400" dirty="0" err="1">
                <a:latin typeface="Times New Roman" panose="02020603050405020304" pitchFamily="18" charset="0"/>
                <a:ea typeface="Times New Roman" panose="02020603050405020304" pitchFamily="18" charset="0"/>
              </a:rPr>
              <a:t>upto</a:t>
            </a:r>
            <a:r>
              <a:rPr lang="en-IN" sz="2400" dirty="0">
                <a:latin typeface="Times New Roman" panose="02020603050405020304" pitchFamily="18" charset="0"/>
                <a:ea typeface="Times New Roman" panose="02020603050405020304" pitchFamily="18" charset="0"/>
              </a:rPr>
              <a:t> the date when the late payment is made at the rate </a:t>
            </a:r>
            <a:r>
              <a:rPr lang="en-IN" sz="2400" b="1" dirty="0">
                <a:latin typeface="Times New Roman" panose="02020603050405020304" pitchFamily="18" charset="0"/>
                <a:ea typeface="Times New Roman" panose="02020603050405020304" pitchFamily="18" charset="0"/>
              </a:rPr>
              <a:t>stated in the PCC.</a:t>
            </a:r>
            <a:endParaRPr lang="en-IN" sz="2400"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a:p>
            <a:pPr marL="0" indent="0" algn="just" fontAlgn="base" hangingPunct="0">
              <a:spcAft>
                <a:spcPts val="1100"/>
              </a:spcAft>
              <a:buNone/>
            </a:pPr>
            <a:endParaRPr lang="en-IN" sz="2400" b="1" dirty="0">
              <a:latin typeface="Times New Roman" panose="02020603050405020304" pitchFamily="18" charset="0"/>
              <a:ea typeface="Times New Roman" panose="02020603050405020304" pitchFamily="18" charset="0"/>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4" name="Group 3">
            <a:extLst>
              <a:ext uri="{FF2B5EF4-FFF2-40B4-BE49-F238E27FC236}">
                <a16:creationId xmlns:a16="http://schemas.microsoft.com/office/drawing/2014/main" id="{7D3F6277-884E-48BE-B709-D51B5EF8AC7C}"/>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49EABC93-A1E5-72E9-2249-1940187FAC5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5AD13DA4-054C-1E65-1786-D666AECE3EC3}"/>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A27104EE-E182-C02D-AFBA-92B31DCCB50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2A4E3E58-2225-E1AE-BF4D-80A8286CB923}"/>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BF581248-A6EB-1C2F-643D-6E24DFA8C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FA805E34-C05C-AE40-9703-687C6EFB69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2B18FDAC-6F55-BDEB-890A-5D9853C9C1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699193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300</TotalTime>
  <Words>1566</Words>
  <Application>Microsoft Office PowerPoint</Application>
  <PresentationFormat>Widescreen</PresentationFormat>
  <Paragraphs>108</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Andes</vt:lpstr>
      <vt:lpstr>Arial</vt:lpstr>
      <vt:lpstr>Calibri</vt:lpstr>
      <vt:lpstr>Inter</vt:lpstr>
      <vt:lpstr>Symbol</vt:lpstr>
      <vt:lpstr>Times New Roman</vt:lpstr>
      <vt:lpstr>Tw Cen MT</vt:lpstr>
      <vt:lpstr>Tw Cen MT Condensed</vt:lpstr>
      <vt:lpstr>Wingdings</vt:lpstr>
      <vt:lpstr>Wingdings 3</vt:lpstr>
      <vt:lpstr>Integral</vt:lpstr>
      <vt:lpstr>PowerPoint Presentation</vt:lpstr>
      <vt:lpstr>Procurement Process</vt:lpstr>
      <vt:lpstr>SPECIFIC CONCERNS</vt:lpstr>
      <vt:lpstr>Delay in Floating of bid document</vt:lpstr>
      <vt:lpstr>Delay in issue of Minutes of pre-bid meeting and amendments</vt:lpstr>
      <vt:lpstr>Unreasonable time taken in Technical bid evaluation</vt:lpstr>
      <vt:lpstr>Financial Opening and Evaluation </vt:lpstr>
      <vt:lpstr>Signing of contracts </vt:lpstr>
      <vt:lpstr>Running bills - Works</vt:lpstr>
      <vt:lpstr>misprocurement</vt:lpstr>
      <vt:lpstr>Disallowed Expenditure</vt:lpstr>
      <vt:lpstr>Disallowed Expenditure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Features of GeM  (Government E-Marketplace)</dc:title>
  <dc:creator>Pranshu S. Raghuvansh</dc:creator>
  <cp:lastModifiedBy>Santosh Kumar SINGH</cp:lastModifiedBy>
  <cp:revision>243</cp:revision>
  <dcterms:created xsi:type="dcterms:W3CDTF">2018-07-26T11:29:00Z</dcterms:created>
  <dcterms:modified xsi:type="dcterms:W3CDTF">2024-05-15T04:23:33Z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B32D2190798249A7A462E54CF2D58E96_12</vt:lpwstr>
  </property>
  <property fmtid="{D5CDD505-2E9C-101B-9397-08002B2CF9AE}" pid="3" name="KSOProductBuildVer">
    <vt:lpwstr>1033-12.2.0.13431</vt:lpwstr>
  </property>
  <property fmtid="{D5CDD505-2E9C-101B-9397-08002B2CF9AE}" pid="4" name="NXPowerLiteLastOptimized">
    <vt:lpwstr>1479838</vt:lpwstr>
  </property>
  <property fmtid="{D5CDD505-2E9C-101B-9397-08002B2CF9AE}" pid="5" name="NXPowerLiteSettings">
    <vt:lpwstr>F7000400038000</vt:lpwstr>
  </property>
  <property fmtid="{D5CDD505-2E9C-101B-9397-08002B2CF9AE}" pid="6" name="NXPowerLiteVersion">
    <vt:lpwstr>S10.2.0</vt:lpwstr>
  </property>
  <property fmtid="{D5CDD505-2E9C-101B-9397-08002B2CF9AE}" pid="7" name="WppReportCurrencySymbol">
    <vt:lpwstr>₹</vt:lpwstr>
  </property>
  <property fmtid="{D5CDD505-2E9C-101B-9397-08002B2CF9AE}" pid="8" name="WppReportDashboardTitleText">
    <vt:lpwstr>Dashboard</vt:lpwstr>
  </property>
  <property fmtid="{D5CDD505-2E9C-101B-9397-08002B2CF9AE}" pid="9" name="WppReportDate">
    <vt:lpwstr/>
  </property>
  <property fmtid="{D5CDD505-2E9C-101B-9397-08002B2CF9AE}" pid="10" name="WppReportDraft">
    <vt:lpwstr>(Draft)</vt:lpwstr>
  </property>
  <property fmtid="{D5CDD505-2E9C-101B-9397-08002B2CF9AE}" pid="11" name="WppReportIsTocUpdateRecommended">
    <vt:bool>true</vt:bool>
  </property>
  <property fmtid="{D5CDD505-2E9C-101B-9397-08002B2CF9AE}" pid="12" name="WppReportLongPageNumberFormat">
    <vt:lpwstr>Page &lt;#&gt; of &lt;PageCount&gt;</vt:lpwstr>
  </property>
  <property fmtid="{D5CDD505-2E9C-101B-9397-08002B2CF9AE}" pid="13" name="WppReportPropertiesLastWrittenToDocument">
    <vt:filetime>2019-06-25T12:11:27Z</vt:filetime>
  </property>
  <property fmtid="{D5CDD505-2E9C-101B-9397-08002B2CF9AE}" pid="14" name="WppReportShortPageNumberFormat">
    <vt:lpwstr>Page &lt;#&gt;</vt:lpwstr>
  </property>
  <property fmtid="{D5CDD505-2E9C-101B-9397-08002B2CF9AE}" pid="15" name="WppReportTocTitleText">
    <vt:lpwstr>Table of contents</vt:lpwstr>
  </property>
  <property fmtid="{D5CDD505-2E9C-101B-9397-08002B2CF9AE}" pid="16" name="WppReportVersion">
    <vt:lpwstr>Version 1.0</vt:lpwstr>
  </property>
</Properties>
</file>