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64" r:id="rId5"/>
    <p:sldId id="269" r:id="rId6"/>
    <p:sldId id="265" r:id="rId7"/>
    <p:sldId id="266" r:id="rId8"/>
    <p:sldId id="267" r:id="rId9"/>
    <p:sldId id="268" r:id="rId10"/>
    <p:sldId id="270" r:id="rId11"/>
    <p:sldId id="271" r:id="rId12"/>
    <p:sldId id="276" r:id="rId13"/>
    <p:sldId id="275" r:id="rId14"/>
    <p:sldId id="274" r:id="rId15"/>
    <p:sldId id="277" r:id="rId16"/>
    <p:sldId id="278" r:id="rId17"/>
    <p:sldId id="283" r:id="rId18"/>
    <p:sldId id="282" r:id="rId19"/>
    <p:sldId id="286" r:id="rId20"/>
    <p:sldId id="285" r:id="rId21"/>
    <p:sldId id="284" r:id="rId22"/>
    <p:sldId id="287" r:id="rId23"/>
    <p:sldId id="288" r:id="rId24"/>
    <p:sldId id="290" r:id="rId25"/>
    <p:sldId id="289" r:id="rId26"/>
    <p:sldId id="298" r:id="rId27"/>
    <p:sldId id="294" r:id="rId28"/>
    <p:sldId id="299" r:id="rId29"/>
    <p:sldId id="292" r:id="rId30"/>
    <p:sldId id="297" r:id="rId31"/>
    <p:sldId id="296" r:id="rId32"/>
    <p:sldId id="295" r:id="rId33"/>
    <p:sldId id="300" r:id="rId34"/>
    <p:sldId id="25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5" autoAdjust="0"/>
    <p:restoredTop sz="94660"/>
  </p:normalViewPr>
  <p:slideViewPr>
    <p:cSldViewPr snapToGrid="0">
      <p:cViewPr>
        <p:scale>
          <a:sx n="72" d="100"/>
          <a:sy n="72" d="100"/>
        </p:scale>
        <p:origin x="-660" y="-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192.168.0.42\e\SERVALAR%20DAM\SERVALAR%20DAM%20-%20TENDER%20EXECUTION\REPORTING%20FROM%20CARPI%20SITE%20ENGINEER\Drain%20Leakage%20Date\Servalar%20dam-%20Drain%20Water%20Measurement%20Details-2008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4"/>
  <c:chart>
    <c:title>
      <c:tx>
        <c:rich>
          <a:bodyPr/>
          <a:lstStyle/>
          <a:p>
            <a:pPr>
              <a:defRPr/>
            </a:pPr>
            <a:r>
              <a:rPr lang="en-US" sz="2000" dirty="0" err="1"/>
              <a:t>Servalar</a:t>
            </a:r>
            <a:r>
              <a:rPr lang="en-US" sz="2000" dirty="0"/>
              <a:t> Historical Leakage Graph  -  Leakage in LPM</a:t>
            </a:r>
          </a:p>
        </c:rich>
      </c:tx>
      <c:layout>
        <c:manualLayout>
          <c:xMode val="edge"/>
          <c:yMode val="edge"/>
          <c:x val="7.2652559055118193E-2"/>
          <c:y val="0"/>
        </c:manualLayout>
      </c:layout>
    </c:title>
    <c:plotArea>
      <c:layout>
        <c:manualLayout>
          <c:layoutTarget val="inner"/>
          <c:xMode val="edge"/>
          <c:yMode val="edge"/>
          <c:x val="5.9589961510547039E-2"/>
          <c:y val="0.1224074164850585"/>
          <c:w val="0.87249810658186733"/>
          <c:h val="0.74991009307714462"/>
        </c:manualLayout>
      </c:layout>
      <c:lineChart>
        <c:grouping val="standard"/>
        <c:ser>
          <c:idx val="0"/>
          <c:order val="0"/>
          <c:tx>
            <c:strRef>
              <c:f>'Servalar Leakage Comparison'!$T$10</c:f>
              <c:strCache>
                <c:ptCount val="1"/>
                <c:pt idx="0">
                  <c:v>Leakage (Liters Per Minute)</c:v>
                </c:pt>
              </c:strCache>
            </c:strRef>
          </c:tx>
          <c:dLbls>
            <c:dLbl>
              <c:idx val="0"/>
              <c:layout>
                <c:manualLayout>
                  <c:x val="-1.041666666666664E-2"/>
                  <c:y val="-3.5087719298245612E-2"/>
                </c:manualLayout>
              </c:layout>
              <c:tx>
                <c:rich>
                  <a:bodyPr/>
                  <a:lstStyle/>
                  <a:p>
                    <a:r>
                      <a:rPr lang="en-US" sz="1400" b="0" dirty="0">
                        <a:solidFill>
                          <a:schemeClr val="bg1">
                            <a:lumMod val="75000"/>
                          </a:schemeClr>
                        </a:solidFill>
                      </a:rPr>
                      <a:t>522.10 </a:t>
                    </a:r>
                    <a:r>
                      <a:rPr lang="en-US" sz="1400" b="0" dirty="0" err="1">
                        <a:solidFill>
                          <a:schemeClr val="bg1">
                            <a:lumMod val="75000"/>
                          </a:schemeClr>
                        </a:solidFill>
                      </a:rPr>
                      <a:t>Lpm</a:t>
                    </a:r>
                    <a:endParaRPr lang="en-US" sz="1400" b="0" dirty="0">
                      <a:solidFill>
                        <a:schemeClr val="bg1">
                          <a:lumMod val="75000"/>
                        </a:schemeClr>
                      </a:solidFill>
                    </a:endParaRP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7F1A-4BB6-9FED-F658881F437B}"/>
                </c:ext>
              </c:extLst>
            </c:dLbl>
            <c:dLbl>
              <c:idx val="1"/>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F1A-4BB6-9FED-F658881F437B}"/>
                </c:ext>
              </c:extLst>
            </c:dLbl>
            <c:dLbl>
              <c:idx val="2"/>
              <c:layout>
                <c:manualLayout>
                  <c:x val="1.3392857142857199E-2"/>
                  <c:y val="-2.6315789473684216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7F1A-4BB6-9FED-F658881F437B}"/>
                </c:ext>
              </c:extLst>
            </c:dLbl>
            <c:delete val="1"/>
            <c:extLst xmlns:c16r2="http://schemas.microsoft.com/office/drawing/2015/06/chart">
              <c:ext xmlns:c15="http://schemas.microsoft.com/office/drawing/2012/chart" uri="{CE6537A1-D6FC-4f65-9D91-7224C49458BB}">
                <c15:showLeaderLines val="0"/>
              </c:ext>
            </c:extLst>
          </c:dLbls>
          <c:cat>
            <c:strRef>
              <c:f>'Servalar Leakage Comparison'!$U$8:$W$9</c:f>
              <c:strCache>
                <c:ptCount val="3"/>
                <c:pt idx="0">
                  <c:v> Dec 2014 /          Water - El 262.84   / Geomembrane Installed  0%</c:v>
                </c:pt>
                <c:pt idx="1">
                  <c:v>Dec 2017  /  Water - El 250   / Geomembrane Installed  7%</c:v>
                </c:pt>
                <c:pt idx="2">
                  <c:v>Aug 2018/Water El 261  / Geomembrane installed 93%  - Vertical Shaft</c:v>
                </c:pt>
              </c:strCache>
            </c:strRef>
          </c:cat>
          <c:val>
            <c:numRef>
              <c:f>'Servalar Leakage Comparison'!$U$10:$W$10</c:f>
              <c:numCache>
                <c:formatCode>#,##0.00</c:formatCode>
                <c:ptCount val="3"/>
                <c:pt idx="0" formatCode="General">
                  <c:v>522.1</c:v>
                </c:pt>
                <c:pt idx="1">
                  <c:v>451.65000000000032</c:v>
                </c:pt>
                <c:pt idx="2" formatCode="General">
                  <c:v>2.15</c:v>
                </c:pt>
              </c:numCache>
            </c:numRef>
          </c:val>
          <c:extLst xmlns:c16r2="http://schemas.microsoft.com/office/drawing/2015/06/chart">
            <c:ext xmlns:c16="http://schemas.microsoft.com/office/drawing/2014/chart" uri="{C3380CC4-5D6E-409C-BE32-E72D297353CC}">
              <c16:uniqueId val="{00000003-7F1A-4BB6-9FED-F658881F437B}"/>
            </c:ext>
          </c:extLst>
        </c:ser>
        <c:marker val="1"/>
        <c:axId val="99835904"/>
        <c:axId val="99837440"/>
      </c:lineChart>
      <c:catAx>
        <c:axId val="99835904"/>
        <c:scaling>
          <c:orientation val="minMax"/>
        </c:scaling>
        <c:axPos val="b"/>
        <c:numFmt formatCode="General" sourceLinked="0"/>
        <c:tickLblPos val="nextTo"/>
        <c:txPr>
          <a:bodyPr/>
          <a:lstStyle/>
          <a:p>
            <a:pPr>
              <a:defRPr sz="1400">
                <a:solidFill>
                  <a:schemeClr val="tx1">
                    <a:lumMod val="95000"/>
                  </a:schemeClr>
                </a:solidFill>
              </a:defRPr>
            </a:pPr>
            <a:endParaRPr lang="en-US"/>
          </a:p>
        </c:txPr>
        <c:crossAx val="99837440"/>
        <c:crosses val="autoZero"/>
        <c:auto val="1"/>
        <c:lblAlgn val="ctr"/>
        <c:lblOffset val="100"/>
      </c:catAx>
      <c:valAx>
        <c:axId val="99837440"/>
        <c:scaling>
          <c:orientation val="minMax"/>
        </c:scaling>
        <c:axPos val="l"/>
        <c:majorGridlines/>
        <c:numFmt formatCode="General" sourceLinked="1"/>
        <c:tickLblPos val="nextTo"/>
        <c:crossAx val="99835904"/>
        <c:crosses val="autoZero"/>
        <c:crossBetween val="between"/>
      </c:valAx>
      <c:spPr>
        <a:solidFill>
          <a:schemeClr val="accent3">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plotArea>
    <c:legend>
      <c:legendPos val="r"/>
      <c:layout>
        <c:manualLayout>
          <c:xMode val="edge"/>
          <c:yMode val="edge"/>
          <c:x val="0.75797349550056414"/>
          <c:y val="0.11147954497247374"/>
          <c:w val="0.2312303149606299"/>
          <c:h val="0.6809683193200724"/>
        </c:manualLayout>
      </c:layout>
      <c:txPr>
        <a:bodyPr/>
        <a:lstStyle/>
        <a:p>
          <a:pPr>
            <a:defRPr sz="1400">
              <a:solidFill>
                <a:schemeClr val="bg1"/>
              </a:solidFill>
            </a:defRPr>
          </a:pPr>
          <a:endParaRPr lang="en-US"/>
        </a:p>
      </c:txPr>
    </c:legend>
    <c:plotVisOnly val="1"/>
    <c:dispBlanksAs val="gap"/>
  </c:chart>
  <c:txPr>
    <a:bodyPr/>
    <a:lstStyle/>
    <a:p>
      <a:pPr>
        <a:defRPr sz="1800"/>
      </a:pPr>
      <a:endParaRPr lang="en-US"/>
    </a:p>
  </c:txPr>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4EA277-AE9E-DC34-8714-3F7BC1A3F8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 xmlns:a16="http://schemas.microsoft.com/office/drawing/2014/main" id="{3D60E05A-7A4B-2FC8-A1F6-22F478573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 xmlns:a16="http://schemas.microsoft.com/office/drawing/2014/main" id="{38D364C7-75BD-9DD6-0811-430246EC74A5}"/>
              </a:ext>
            </a:extLst>
          </p:cNvPr>
          <p:cNvSpPr>
            <a:spLocks noGrp="1"/>
          </p:cNvSpPr>
          <p:nvPr>
            <p:ph type="dt" sz="half" idx="10"/>
          </p:nvPr>
        </p:nvSpPr>
        <p:spPr/>
        <p:txBody>
          <a:bodyPr/>
          <a:lstStyle/>
          <a:p>
            <a:fld id="{649A983A-F2FB-4630-A74E-ED4791962389}" type="datetimeFigureOut">
              <a:rPr lang="en-IN" smtClean="0"/>
              <a:pPr/>
              <a:t>27-09-2024</a:t>
            </a:fld>
            <a:endParaRPr lang="en-IN"/>
          </a:p>
        </p:txBody>
      </p:sp>
      <p:sp>
        <p:nvSpPr>
          <p:cNvPr id="5" name="Footer Placeholder 4">
            <a:extLst>
              <a:ext uri="{FF2B5EF4-FFF2-40B4-BE49-F238E27FC236}">
                <a16:creationId xmlns="" xmlns:a16="http://schemas.microsoft.com/office/drawing/2014/main" id="{B0AEAAD6-E333-3D8F-52C3-07770EE8CF1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DBEDCC37-1068-125E-6AC6-E42C911815E5}"/>
              </a:ext>
            </a:extLst>
          </p:cNvPr>
          <p:cNvSpPr>
            <a:spLocks noGrp="1"/>
          </p:cNvSpPr>
          <p:nvPr>
            <p:ph type="sldNum" sz="quarter" idx="12"/>
          </p:nvPr>
        </p:nvSpPr>
        <p:spPr/>
        <p:txBody>
          <a:bodyPr/>
          <a:lstStyle/>
          <a:p>
            <a:fld id="{08790427-CFEB-45BA-9E7D-CB5AFB878D6D}" type="slidenum">
              <a:rPr lang="en-IN" smtClean="0"/>
              <a:pPr/>
              <a:t>‹#›</a:t>
            </a:fld>
            <a:endParaRPr lang="en-IN"/>
          </a:p>
        </p:txBody>
      </p:sp>
    </p:spTree>
    <p:extLst>
      <p:ext uri="{BB962C8B-B14F-4D97-AF65-F5344CB8AC3E}">
        <p14:creationId xmlns="" xmlns:p14="http://schemas.microsoft.com/office/powerpoint/2010/main" val="1450074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D4FFFC-921B-44C1-0158-297250AE51B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970E4841-03B4-1002-F459-91B553DCB1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textruta 4">
            <a:extLst>
              <a:ext uri="{FF2B5EF4-FFF2-40B4-BE49-F238E27FC236}">
                <a16:creationId xmlns="" xmlns:a16="http://schemas.microsoft.com/office/drawing/2014/main" id="{1C1C9D3E-B41D-0B6A-6E43-1B8B5403859B}"/>
              </a:ext>
            </a:extLst>
          </p:cNvPr>
          <p:cNvSpPr txBox="1"/>
          <p:nvPr userDrawn="1"/>
        </p:nvSpPr>
        <p:spPr>
          <a:xfrm>
            <a:off x="0" y="6492875"/>
            <a:ext cx="10946296" cy="369332"/>
          </a:xfrm>
          <a:prstGeom prst="rect">
            <a:avLst/>
          </a:prstGeom>
          <a:solidFill>
            <a:srgbClr val="C00000"/>
          </a:solidFill>
        </p:spPr>
        <p:txBody>
          <a:bodyPr wrap="square" rtlCol="0">
            <a:spAutoFit/>
          </a:bodyPr>
          <a:lstStyle/>
          <a:p>
            <a:r>
              <a:rPr lang="en-US" dirty="0">
                <a:solidFill>
                  <a:srgbClr val="FFFF00"/>
                </a:solidFill>
              </a:rPr>
              <a:t>ICOLD 2024 – 92</a:t>
            </a:r>
            <a:r>
              <a:rPr lang="en-US" baseline="30000" dirty="0">
                <a:solidFill>
                  <a:srgbClr val="FFFF00"/>
                </a:solidFill>
              </a:rPr>
              <a:t>nd</a:t>
            </a:r>
            <a:r>
              <a:rPr lang="en-US" dirty="0">
                <a:solidFill>
                  <a:srgbClr val="FFFF00"/>
                </a:solidFill>
              </a:rPr>
              <a:t> Annual Meeting – Symposium – Dams for People, Water, Environment &amp; Development </a:t>
            </a:r>
          </a:p>
        </p:txBody>
      </p:sp>
    </p:spTree>
    <p:extLst>
      <p:ext uri="{BB962C8B-B14F-4D97-AF65-F5344CB8AC3E}">
        <p14:creationId xmlns="" xmlns:p14="http://schemas.microsoft.com/office/powerpoint/2010/main" val="38531776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8A2173B-E351-2795-FD07-B70D763426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1C6E6393-EC4C-B7D9-8272-8667FCC0F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A9AF3BBE-451A-2E24-BBB7-E6F426566A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9A983A-F2FB-4630-A74E-ED4791962389}" type="datetimeFigureOut">
              <a:rPr lang="en-IN" smtClean="0"/>
              <a:pPr/>
              <a:t>27-09-2024</a:t>
            </a:fld>
            <a:endParaRPr lang="en-IN"/>
          </a:p>
        </p:txBody>
      </p:sp>
      <p:sp>
        <p:nvSpPr>
          <p:cNvPr id="5" name="Footer Placeholder 4">
            <a:extLst>
              <a:ext uri="{FF2B5EF4-FFF2-40B4-BE49-F238E27FC236}">
                <a16:creationId xmlns="" xmlns:a16="http://schemas.microsoft.com/office/drawing/2014/main" id="{9F0FD2FB-6A7F-E428-1927-A7FD72A20D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 xmlns:a16="http://schemas.microsoft.com/office/drawing/2014/main" id="{047B802C-F64A-B303-AD6F-AA56F2F0AE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790427-CFEB-45BA-9E7D-CB5AFB878D6D}" type="slidenum">
              <a:rPr lang="en-IN" smtClean="0"/>
              <a:pPr/>
              <a:t>‹#›</a:t>
            </a:fld>
            <a:endParaRPr lang="en-IN"/>
          </a:p>
        </p:txBody>
      </p:sp>
      <p:pic>
        <p:nvPicPr>
          <p:cNvPr id="8" name="Picture 7">
            <a:extLst>
              <a:ext uri="{FF2B5EF4-FFF2-40B4-BE49-F238E27FC236}">
                <a16:creationId xmlns="" xmlns:a16="http://schemas.microsoft.com/office/drawing/2014/main" id="{83DD851C-6DEC-CC98-415D-1B69812C6BAE}"/>
              </a:ext>
            </a:extLst>
          </p:cNvPr>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10761722" y="365125"/>
            <a:ext cx="1064180" cy="1064180"/>
          </a:xfrm>
          <a:prstGeom prst="rect">
            <a:avLst/>
          </a:prstGeom>
        </p:spPr>
      </p:pic>
      <p:pic>
        <p:nvPicPr>
          <p:cNvPr id="11" name="Picture 10">
            <a:extLst>
              <a:ext uri="{FF2B5EF4-FFF2-40B4-BE49-F238E27FC236}">
                <a16:creationId xmlns="" xmlns:a16="http://schemas.microsoft.com/office/drawing/2014/main" id="{3AC90E63-D558-7842-2DE8-BF8A7AE3A412}"/>
              </a:ext>
            </a:extLst>
          </p:cNvPr>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10890512" y="5779810"/>
            <a:ext cx="1064180" cy="1064180"/>
          </a:xfrm>
          <a:prstGeom prst="rect">
            <a:avLst/>
          </a:prstGeom>
        </p:spPr>
      </p:pic>
    </p:spTree>
    <p:extLst>
      <p:ext uri="{BB962C8B-B14F-4D97-AF65-F5344CB8AC3E}">
        <p14:creationId xmlns="" xmlns:p14="http://schemas.microsoft.com/office/powerpoint/2010/main" val="258366394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cover with white text&#10;&#10;Description automatically generated">
            <a:extLst>
              <a:ext uri="{FF2B5EF4-FFF2-40B4-BE49-F238E27FC236}">
                <a16:creationId xmlns="" xmlns:a16="http://schemas.microsoft.com/office/drawing/2014/main" id="{2CD6E75C-8031-E682-4265-F032FD9C5B13}"/>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975" y="-377688"/>
            <a:ext cx="12190025" cy="6858000"/>
          </a:xfrm>
          <a:prstGeom prst="rect">
            <a:avLst/>
          </a:prstGeom>
        </p:spPr>
      </p:pic>
      <p:sp>
        <p:nvSpPr>
          <p:cNvPr id="2" name="Title 1">
            <a:extLst>
              <a:ext uri="{FF2B5EF4-FFF2-40B4-BE49-F238E27FC236}">
                <a16:creationId xmlns="" xmlns:a16="http://schemas.microsoft.com/office/drawing/2014/main" id="{5E55E17C-310A-CEC4-FAAA-532CD14C1D4B}"/>
              </a:ext>
            </a:extLst>
          </p:cNvPr>
          <p:cNvSpPr>
            <a:spLocks noGrp="1"/>
          </p:cNvSpPr>
          <p:nvPr>
            <p:ph type="ctrTitle"/>
          </p:nvPr>
        </p:nvSpPr>
        <p:spPr>
          <a:xfrm>
            <a:off x="1524000" y="2637183"/>
            <a:ext cx="9144000" cy="1777347"/>
          </a:xfrm>
        </p:spPr>
        <p:txBody>
          <a:bodyPr>
            <a:noAutofit/>
          </a:bodyPr>
          <a:lstStyle/>
          <a:p>
            <a:r>
              <a:rPr lang="en-US" sz="4800" dirty="0" smtClean="0">
                <a:solidFill>
                  <a:schemeClr val="bg1"/>
                </a:solidFill>
              </a:rPr>
              <a:t>Experience of TANGEDCO in </a:t>
            </a:r>
            <a:r>
              <a:rPr lang="en-US" sz="4800" dirty="0" err="1" smtClean="0">
                <a:solidFill>
                  <a:schemeClr val="bg1"/>
                </a:solidFill>
              </a:rPr>
              <a:t>Geomembrane</a:t>
            </a:r>
            <a:r>
              <a:rPr lang="en-US" sz="4800" dirty="0" smtClean="0">
                <a:solidFill>
                  <a:schemeClr val="bg1"/>
                </a:solidFill>
              </a:rPr>
              <a:t> lining works in </a:t>
            </a:r>
            <a:r>
              <a:rPr lang="en-US" sz="4800" dirty="0" err="1" smtClean="0">
                <a:solidFill>
                  <a:schemeClr val="bg1"/>
                </a:solidFill>
              </a:rPr>
              <a:t>Servalar</a:t>
            </a:r>
            <a:r>
              <a:rPr lang="en-US" sz="4800" dirty="0" smtClean="0">
                <a:solidFill>
                  <a:schemeClr val="bg1"/>
                </a:solidFill>
              </a:rPr>
              <a:t> dam</a:t>
            </a:r>
            <a:endParaRPr lang="en-IN" sz="4800" dirty="0">
              <a:solidFill>
                <a:schemeClr val="bg1"/>
              </a:solidFill>
            </a:endParaRPr>
          </a:p>
        </p:txBody>
      </p:sp>
      <p:sp>
        <p:nvSpPr>
          <p:cNvPr id="3" name="Subtitle 2">
            <a:extLst>
              <a:ext uri="{FF2B5EF4-FFF2-40B4-BE49-F238E27FC236}">
                <a16:creationId xmlns="" xmlns:a16="http://schemas.microsoft.com/office/drawing/2014/main" id="{550FFC3A-9B7A-824F-8587-AC91D3648B79}"/>
              </a:ext>
            </a:extLst>
          </p:cNvPr>
          <p:cNvSpPr>
            <a:spLocks noGrp="1"/>
          </p:cNvSpPr>
          <p:nvPr>
            <p:ph type="subTitle" idx="1"/>
          </p:nvPr>
        </p:nvSpPr>
        <p:spPr>
          <a:xfrm>
            <a:off x="1524000" y="4685967"/>
            <a:ext cx="9144000" cy="498014"/>
          </a:xfrm>
        </p:spPr>
        <p:txBody>
          <a:bodyPr/>
          <a:lstStyle/>
          <a:p>
            <a:r>
              <a:rPr lang="en-US" dirty="0" err="1" smtClean="0">
                <a:solidFill>
                  <a:schemeClr val="bg1"/>
                </a:solidFill>
              </a:rPr>
              <a:t>Tmty.M.RANI,EE</a:t>
            </a:r>
            <a:r>
              <a:rPr lang="en-US" dirty="0" smtClean="0">
                <a:solidFill>
                  <a:schemeClr val="bg1"/>
                </a:solidFill>
              </a:rPr>
              <a:t>/CIVIL, TANGEDCO, </a:t>
            </a:r>
            <a:r>
              <a:rPr lang="en-US" dirty="0" smtClean="0">
                <a:solidFill>
                  <a:schemeClr val="bg1"/>
                </a:solidFill>
              </a:rPr>
              <a:t>Tamil Nadu, INDIA</a:t>
            </a:r>
            <a:endParaRPr lang="en-US" dirty="0">
              <a:solidFill>
                <a:schemeClr val="bg1"/>
              </a:solidFill>
            </a:endParaRPr>
          </a:p>
        </p:txBody>
      </p:sp>
    </p:spTree>
    <p:extLst>
      <p:ext uri="{BB962C8B-B14F-4D97-AF65-F5344CB8AC3E}">
        <p14:creationId xmlns="" xmlns:p14="http://schemas.microsoft.com/office/powerpoint/2010/main" val="261788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CHALLENGE CONTINUES</a:t>
            </a:r>
            <a:endParaRPr lang="en-US" dirty="0"/>
          </a:p>
        </p:txBody>
      </p:sp>
      <p:sp>
        <p:nvSpPr>
          <p:cNvPr id="3" name="Content Placeholder 2"/>
          <p:cNvSpPr>
            <a:spLocks noGrp="1"/>
          </p:cNvSpPr>
          <p:nvPr>
            <p:ph idx="1"/>
          </p:nvPr>
        </p:nvSpPr>
        <p:spPr/>
        <p:txBody>
          <a:bodyPr/>
          <a:lstStyle/>
          <a:p>
            <a:pPr>
              <a:buNone/>
            </a:pPr>
            <a:r>
              <a:rPr lang="en-US" b="1" dirty="0" smtClean="0"/>
              <a:t>Continuous Inflow </a:t>
            </a:r>
          </a:p>
          <a:p>
            <a:pPr algn="just"/>
            <a:r>
              <a:rPr lang="en-US" dirty="0" smtClean="0"/>
              <a:t>Carpi mobilized the civil crew in Feb 2017 even before the  dam was depleted. But </a:t>
            </a:r>
            <a:r>
              <a:rPr lang="en-US" dirty="0" err="1" smtClean="0"/>
              <a:t>desilting</a:t>
            </a:r>
            <a:r>
              <a:rPr lang="en-US" dirty="0" smtClean="0"/>
              <a:t> could not proceed as planned as continuous inflow into the reservoir hampered </a:t>
            </a:r>
            <a:r>
              <a:rPr lang="en-US" dirty="0" err="1" smtClean="0"/>
              <a:t>desilting</a:t>
            </a:r>
            <a:r>
              <a:rPr lang="en-US" dirty="0" smtClean="0"/>
              <a:t> process.</a:t>
            </a:r>
          </a:p>
          <a:p>
            <a:pPr algn="just"/>
            <a:r>
              <a:rPr lang="en-US" dirty="0" smtClean="0"/>
              <a:t>The bund constructed to prevent inflow of water, got breached twice as there were many sudden inflows which breached the bunds and resulted in more accumulation of silt. </a:t>
            </a:r>
            <a:endParaRPr lang="en-IN" dirty="0" smtClean="0"/>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Challenges in </a:t>
            </a:r>
            <a:r>
              <a:rPr lang="en-US" dirty="0" err="1" smtClean="0"/>
              <a:t>Desilting</a:t>
            </a:r>
            <a:endParaRPr lang="en-US" dirty="0"/>
          </a:p>
        </p:txBody>
      </p:sp>
      <p:sp>
        <p:nvSpPr>
          <p:cNvPr id="3" name="Content Placeholder 2"/>
          <p:cNvSpPr>
            <a:spLocks noGrp="1"/>
          </p:cNvSpPr>
          <p:nvPr>
            <p:ph idx="1"/>
          </p:nvPr>
        </p:nvSpPr>
        <p:spPr/>
        <p:txBody>
          <a:bodyPr>
            <a:normAutofit/>
          </a:bodyPr>
          <a:lstStyle/>
          <a:p>
            <a:pPr algn="just"/>
            <a:r>
              <a:rPr lang="en-US" dirty="0" smtClean="0"/>
              <a:t>The scope of </a:t>
            </a:r>
            <a:r>
              <a:rPr lang="en-US" dirty="0" err="1" smtClean="0"/>
              <a:t>Desilting</a:t>
            </a:r>
            <a:r>
              <a:rPr lang="en-US" dirty="0" smtClean="0"/>
              <a:t> is to remove deposited silt near the upstream face of the dam till the bottom most portion of the dam (Foundation or Rock Line)</a:t>
            </a:r>
          </a:p>
          <a:p>
            <a:pPr algn="just"/>
            <a:r>
              <a:rPr lang="en-US" dirty="0" err="1" smtClean="0"/>
              <a:t>Desilting</a:t>
            </a:r>
            <a:r>
              <a:rPr lang="en-US" dirty="0" smtClean="0"/>
              <a:t> on the Left flank was carried out from Feb ‘17                           </a:t>
            </a:r>
          </a:p>
          <a:p>
            <a:pPr algn="just"/>
            <a:r>
              <a:rPr lang="en-US" dirty="0" smtClean="0"/>
              <a:t>In some stretches, </a:t>
            </a:r>
            <a:r>
              <a:rPr lang="en-US" dirty="0" err="1" smtClean="0"/>
              <a:t>desilting</a:t>
            </a:r>
            <a:r>
              <a:rPr lang="en-US" dirty="0" smtClean="0"/>
              <a:t> to depth of more than 12 meter was done to reach the rock line</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Pictures showing </a:t>
            </a:r>
            <a:r>
              <a:rPr lang="en-US" dirty="0" err="1" smtClean="0"/>
              <a:t>desilting</a:t>
            </a:r>
            <a:endParaRPr lang="en-US" dirty="0"/>
          </a:p>
        </p:txBody>
      </p:sp>
      <p:pic>
        <p:nvPicPr>
          <p:cNvPr id="4" name="Picture 5"/>
          <p:cNvPicPr>
            <a:picLocks noGrp="1" noChangeAspect="1" noChangeArrowheads="1"/>
          </p:cNvPicPr>
          <p:nvPr>
            <p:ph idx="1"/>
          </p:nvPr>
        </p:nvPicPr>
        <p:blipFill>
          <a:blip r:embed="rId2"/>
          <a:srcRect/>
          <a:stretch>
            <a:fillRect/>
          </a:stretch>
        </p:blipFill>
        <p:spPr bwMode="auto">
          <a:xfrm>
            <a:off x="1033670" y="1918390"/>
            <a:ext cx="3156931" cy="4351338"/>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4857948" y="1904999"/>
            <a:ext cx="5572164" cy="4363279"/>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Challenge Continues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Erratic Behavior of South West Monsoon</a:t>
            </a:r>
          </a:p>
          <a:p>
            <a:pPr algn="just"/>
            <a:r>
              <a:rPr lang="en-US" dirty="0" smtClean="0"/>
              <a:t>Monsoon arrived in the first week of June and due to heavy inflow breached the bund and accumulated near the </a:t>
            </a:r>
            <a:r>
              <a:rPr lang="en-US" dirty="0" err="1" smtClean="0"/>
              <a:t>scourvent</a:t>
            </a:r>
            <a:r>
              <a:rPr lang="en-US" dirty="0" smtClean="0"/>
              <a:t> gate, thereby raising the water level and making it really difficult for the excavators to scroll. </a:t>
            </a:r>
          </a:p>
          <a:p>
            <a:pPr algn="just"/>
            <a:r>
              <a:rPr lang="en-US" dirty="0" smtClean="0"/>
              <a:t>Intermittent rains in the entire month resulted in a heavy rain in the last week of June and it was decided to close the gates to save water.</a:t>
            </a:r>
          </a:p>
          <a:p>
            <a:pPr algn="just"/>
            <a:r>
              <a:rPr lang="en-US" dirty="0" smtClean="0"/>
              <a:t> This resulted in yet another huge </a:t>
            </a:r>
            <a:r>
              <a:rPr lang="en-US" dirty="0" err="1" smtClean="0"/>
              <a:t>desilting</a:t>
            </a:r>
            <a:r>
              <a:rPr lang="en-US" dirty="0" smtClean="0"/>
              <a:t> effort. The public agitation was cited as a reason for the district administration to give the gate closure order.</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Challenge Continues</a:t>
            </a:r>
            <a:endParaRPr lang="en-US" dirty="0"/>
          </a:p>
        </p:txBody>
      </p:sp>
      <p:sp>
        <p:nvSpPr>
          <p:cNvPr id="3" name="Content Placeholder 2"/>
          <p:cNvSpPr>
            <a:spLocks noGrp="1"/>
          </p:cNvSpPr>
          <p:nvPr>
            <p:ph idx="1"/>
          </p:nvPr>
        </p:nvSpPr>
        <p:spPr/>
        <p:txBody>
          <a:bodyPr/>
          <a:lstStyle/>
          <a:p>
            <a:pPr algn="just"/>
            <a:r>
              <a:rPr lang="en-US" dirty="0" smtClean="0"/>
              <a:t>Wind (As high as 50 </a:t>
            </a:r>
            <a:r>
              <a:rPr lang="en-US" dirty="0" err="1" smtClean="0"/>
              <a:t>Kmph</a:t>
            </a:r>
            <a:r>
              <a:rPr lang="en-US" dirty="0" smtClean="0"/>
              <a:t> was a regular phenomenon in </a:t>
            </a:r>
            <a:r>
              <a:rPr lang="en-US" dirty="0" err="1" smtClean="0"/>
              <a:t>Servalar</a:t>
            </a:r>
            <a:r>
              <a:rPr lang="en-US" dirty="0" smtClean="0"/>
              <a:t>)</a:t>
            </a:r>
          </a:p>
          <a:p>
            <a:pPr algn="just">
              <a:buNone/>
            </a:pPr>
            <a:endParaRPr lang="en-US" dirty="0" smtClean="0"/>
          </a:p>
          <a:p>
            <a:pPr algn="just"/>
            <a:r>
              <a:rPr lang="en-US" dirty="0" smtClean="0"/>
              <a:t>Rain (Intermittent Rains every 4-5 Days)</a:t>
            </a:r>
          </a:p>
          <a:p>
            <a:pPr algn="just"/>
            <a:endParaRPr lang="en-US" dirty="0" smtClean="0"/>
          </a:p>
          <a:p>
            <a:pPr algn="just"/>
            <a:r>
              <a:rPr lang="en-US" dirty="0" smtClean="0"/>
              <a:t>Dust Storm (Especially in April and May months)</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Challenge Continues</a:t>
            </a:r>
            <a:endParaRPr lang="en-US" dirty="0"/>
          </a:p>
        </p:txBody>
      </p:sp>
      <p:sp>
        <p:nvSpPr>
          <p:cNvPr id="3" name="Content Placeholder 2"/>
          <p:cNvSpPr>
            <a:spLocks noGrp="1"/>
          </p:cNvSpPr>
          <p:nvPr>
            <p:ph idx="1"/>
          </p:nvPr>
        </p:nvSpPr>
        <p:spPr/>
        <p:txBody>
          <a:bodyPr>
            <a:normAutofit fontScale="25000" lnSpcReduction="20000"/>
          </a:bodyPr>
          <a:lstStyle/>
          <a:p>
            <a:endParaRPr lang="en-US" dirty="0" smtClean="0"/>
          </a:p>
          <a:p>
            <a:pPr algn="just">
              <a:buNone/>
            </a:pPr>
            <a:r>
              <a:rPr lang="en-US" sz="11200" b="1" dirty="0" smtClean="0"/>
              <a:t>First Phase – Delay in Depletion and Monsoon </a:t>
            </a:r>
          </a:p>
          <a:p>
            <a:r>
              <a:rPr lang="en-US" sz="11200" dirty="0" smtClean="0"/>
              <a:t>Heavy rains hampered the </a:t>
            </a:r>
            <a:r>
              <a:rPr lang="en-US" sz="11200" dirty="0" err="1" smtClean="0"/>
              <a:t>desilting</a:t>
            </a:r>
            <a:r>
              <a:rPr lang="en-US" sz="11200" dirty="0" smtClean="0"/>
              <a:t> works and it was decided to suspend  the </a:t>
            </a:r>
            <a:r>
              <a:rPr lang="en-US" sz="11200" dirty="0" err="1" smtClean="0"/>
              <a:t>desilting</a:t>
            </a:r>
            <a:r>
              <a:rPr lang="en-US" sz="11200" dirty="0" smtClean="0"/>
              <a:t> work. </a:t>
            </a:r>
            <a:br>
              <a:rPr lang="en-US" sz="11200" dirty="0" smtClean="0"/>
            </a:br>
            <a:endParaRPr lang="en-US" sz="11200" dirty="0" smtClean="0"/>
          </a:p>
          <a:p>
            <a:pPr algn="just"/>
            <a:r>
              <a:rPr lang="en-US" sz="11200" dirty="0" smtClean="0"/>
              <a:t>The </a:t>
            </a:r>
            <a:r>
              <a:rPr lang="en-US" sz="11200" dirty="0" err="1" smtClean="0"/>
              <a:t>geomembrane</a:t>
            </a:r>
            <a:r>
              <a:rPr lang="en-US" sz="11200" dirty="0" smtClean="0"/>
              <a:t> crew began lining the upstream face from the left flank.  The work could proceed only for 10 days and again heavy rains and heavy winds disturbed the momentum of </a:t>
            </a:r>
            <a:r>
              <a:rPr lang="en-US" sz="11200" dirty="0" err="1" smtClean="0"/>
              <a:t>geomembrane</a:t>
            </a:r>
            <a:r>
              <a:rPr lang="en-US" sz="11200" dirty="0" smtClean="0"/>
              <a:t> works. In 10 Days, around 770 </a:t>
            </a:r>
            <a:r>
              <a:rPr lang="en-US" sz="11200" dirty="0" err="1" smtClean="0"/>
              <a:t>Sqm</a:t>
            </a:r>
            <a:r>
              <a:rPr lang="en-US" sz="11200" dirty="0" smtClean="0"/>
              <a:t> of </a:t>
            </a:r>
            <a:r>
              <a:rPr lang="en-US" sz="11200" dirty="0" err="1" smtClean="0"/>
              <a:t>geomembrane</a:t>
            </a:r>
            <a:r>
              <a:rPr lang="en-US" sz="11200" dirty="0" smtClean="0"/>
              <a:t> was installed.</a:t>
            </a:r>
          </a:p>
          <a:p>
            <a:pPr algn="just"/>
            <a:r>
              <a:rPr lang="en-US" sz="11200" dirty="0" smtClean="0"/>
              <a:t>It was decided to restart the work in the next season from Jan 2018 before the onset of the monsoon in June 2018</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Phase II - Challenges</a:t>
            </a:r>
            <a:endParaRPr lang="en-US" dirty="0"/>
          </a:p>
        </p:txBody>
      </p:sp>
      <p:sp>
        <p:nvSpPr>
          <p:cNvPr id="3" name="Content Placeholder 2"/>
          <p:cNvSpPr>
            <a:spLocks noGrp="1"/>
          </p:cNvSpPr>
          <p:nvPr>
            <p:ph idx="1"/>
          </p:nvPr>
        </p:nvSpPr>
        <p:spPr/>
        <p:txBody>
          <a:bodyPr>
            <a:noAutofit/>
          </a:bodyPr>
          <a:lstStyle/>
          <a:p>
            <a:pPr algn="just"/>
            <a:r>
              <a:rPr lang="en-US" dirty="0" smtClean="0"/>
              <a:t>Meticulous planning by the DRIP authorities /Generation Wing of TANGEDCO and  the State Government, permission was accorded to deplete the dam in the end of January 2018 for restarting the work.</a:t>
            </a:r>
          </a:p>
          <a:p>
            <a:pPr algn="just"/>
            <a:r>
              <a:rPr lang="en-US" dirty="0" smtClean="0"/>
              <a:t>In Feb 2018, the </a:t>
            </a:r>
            <a:r>
              <a:rPr lang="en-US" dirty="0" err="1" smtClean="0"/>
              <a:t>desilting</a:t>
            </a:r>
            <a:r>
              <a:rPr lang="en-US" dirty="0" smtClean="0"/>
              <a:t> and preparatory civil works were carried out on a war footing basis with huge work force at site. </a:t>
            </a:r>
          </a:p>
          <a:p>
            <a:pPr algn="just"/>
            <a:r>
              <a:rPr lang="en-US" dirty="0" smtClean="0"/>
              <a:t>The weather again continued to trouble. In March, there was again a heavy rainfall, making us even more determined to brave the weather and continued the </a:t>
            </a:r>
            <a:r>
              <a:rPr lang="en-US" dirty="0" err="1" smtClean="0"/>
              <a:t>desilting</a:t>
            </a:r>
            <a:r>
              <a:rPr lang="en-US" dirty="0" smtClean="0"/>
              <a:t> </a:t>
            </a:r>
            <a:r>
              <a:rPr lang="en-US" dirty="0" err="1" smtClean="0"/>
              <a:t>works.The</a:t>
            </a:r>
            <a:r>
              <a:rPr lang="en-US" dirty="0" smtClean="0"/>
              <a:t> </a:t>
            </a:r>
            <a:r>
              <a:rPr lang="en-US" dirty="0" err="1" smtClean="0"/>
              <a:t>Geomembrane</a:t>
            </a:r>
            <a:r>
              <a:rPr lang="en-US" dirty="0" smtClean="0"/>
              <a:t> Crew began the installation works.</a:t>
            </a:r>
            <a:endParaRPr lang="en-IN" dirty="0" smtClean="0"/>
          </a:p>
          <a:p>
            <a:pPr algn="just"/>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Challenges in Silt Removal</a:t>
            </a:r>
            <a:endParaRPr lang="en-US" dirty="0"/>
          </a:p>
        </p:txBody>
      </p:sp>
      <p:sp>
        <p:nvSpPr>
          <p:cNvPr id="3" name="Content Placeholder 2"/>
          <p:cNvSpPr>
            <a:spLocks noGrp="1"/>
          </p:cNvSpPr>
          <p:nvPr>
            <p:ph idx="1"/>
          </p:nvPr>
        </p:nvSpPr>
        <p:spPr/>
        <p:txBody>
          <a:bodyPr>
            <a:normAutofit lnSpcReduction="10000"/>
          </a:bodyPr>
          <a:lstStyle/>
          <a:p>
            <a:pPr algn="just"/>
            <a:endParaRPr lang="en-US" dirty="0" smtClean="0"/>
          </a:p>
          <a:p>
            <a:pPr algn="just"/>
            <a:r>
              <a:rPr lang="en-US" dirty="0" smtClean="0"/>
              <a:t>On an average every 	3-4 days there was a small rain making it slushy for movement of excavators</a:t>
            </a:r>
          </a:p>
          <a:p>
            <a:pPr algn="just"/>
            <a:r>
              <a:rPr lang="en-US" dirty="0" smtClean="0"/>
              <a:t>A strong and </a:t>
            </a:r>
            <a:r>
              <a:rPr lang="en-US" dirty="0" err="1" smtClean="0"/>
              <a:t>desilting</a:t>
            </a:r>
            <a:r>
              <a:rPr lang="en-US" dirty="0" smtClean="0"/>
              <a:t> team consisting of 2 and </a:t>
            </a:r>
            <a:r>
              <a:rPr lang="en-US" dirty="0" err="1" smtClean="0"/>
              <a:t>occassionaly</a:t>
            </a:r>
            <a:r>
              <a:rPr lang="en-US" dirty="0" smtClean="0"/>
              <a:t> 3 large excavators combined with 6 trucks / 10 tractors were involved in the movement of excavated silt to the designated areas. The silt was so slushy that we had to face situations of the excavator and trucks getting stuck in the slushy soil.</a:t>
            </a:r>
          </a:p>
          <a:p>
            <a:pPr algn="just"/>
            <a:r>
              <a:rPr lang="en-US" dirty="0" smtClean="0"/>
              <a:t>Depth of Silt Removal more than expected.</a:t>
            </a:r>
            <a:r>
              <a:rPr lang="en-US" sz="2400" dirty="0" smtClean="0"/>
              <a:t> </a:t>
            </a:r>
            <a:r>
              <a:rPr lang="en-US" dirty="0" smtClean="0"/>
              <a:t>In some places the silt removal was more than 10 meter which challenged the excavators.</a:t>
            </a:r>
          </a:p>
          <a:p>
            <a:pPr algn="just"/>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Challenges in Silt Removal</a:t>
            </a:r>
            <a:endParaRPr lang="en-US" dirty="0"/>
          </a:p>
        </p:txBody>
      </p:sp>
      <p:sp>
        <p:nvSpPr>
          <p:cNvPr id="3" name="Content Placeholder 2"/>
          <p:cNvSpPr>
            <a:spLocks noGrp="1"/>
          </p:cNvSpPr>
          <p:nvPr>
            <p:ph idx="1"/>
          </p:nvPr>
        </p:nvSpPr>
        <p:spPr/>
        <p:txBody>
          <a:bodyPr/>
          <a:lstStyle/>
          <a:p>
            <a:pPr algn="just"/>
            <a:r>
              <a:rPr lang="en-US" dirty="0" smtClean="0"/>
              <a:t>In regions where we had to  go below the bed level, there was continuous water oozing which made it mandatory for continuous dewatering mechanism. Heavy dewatering pumps (close to 40 HP were used at various locations in the spillway zone)</a:t>
            </a:r>
            <a:endParaRPr lang="en-IN" dirty="0" smtClean="0"/>
          </a:p>
          <a:p>
            <a:endParaRPr lang="en-US" dirty="0"/>
          </a:p>
        </p:txBody>
      </p:sp>
      <p:pic>
        <p:nvPicPr>
          <p:cNvPr id="4" name="Picture 2"/>
          <p:cNvPicPr>
            <a:picLocks noChangeAspect="1" noChangeArrowheads="1"/>
          </p:cNvPicPr>
          <p:nvPr/>
        </p:nvPicPr>
        <p:blipFill>
          <a:blip r:embed="rId2"/>
          <a:srcRect/>
          <a:stretch>
            <a:fillRect/>
          </a:stretch>
        </p:blipFill>
        <p:spPr bwMode="auto">
          <a:xfrm>
            <a:off x="1020417" y="3803374"/>
            <a:ext cx="5367132" cy="2557669"/>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a:stretch>
            <a:fillRect/>
          </a:stretch>
        </p:blipFill>
        <p:spPr bwMode="auto">
          <a:xfrm>
            <a:off x="6661662" y="3803374"/>
            <a:ext cx="4443660" cy="2570922"/>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rtl="0">
              <a:lnSpc>
                <a:spcPct val="90000"/>
              </a:lnSpc>
              <a:spcBef>
                <a:spcPct val="0"/>
              </a:spcBef>
            </a:pPr>
            <a:r>
              <a:rPr lang="en-US" sz="4400" dirty="0" smtClean="0">
                <a:solidFill>
                  <a:schemeClr val="tx1"/>
                </a:solidFill>
              </a:rPr>
              <a:t>Silt Removal near Sluice Gates</a:t>
            </a:r>
            <a:br>
              <a:rPr lang="en-US" sz="4400" dirty="0" smtClean="0">
                <a:solidFill>
                  <a:schemeClr val="tx1"/>
                </a:solidFill>
              </a:rPr>
            </a:br>
            <a:endParaRPr lang="en-US" sz="4400" dirty="0">
              <a:solidFill>
                <a:schemeClr val="tx1"/>
              </a:solidFill>
            </a:endParaRPr>
          </a:p>
        </p:txBody>
      </p:sp>
      <p:sp>
        <p:nvSpPr>
          <p:cNvPr id="3" name="Content Placeholder 2"/>
          <p:cNvSpPr>
            <a:spLocks noGrp="1"/>
          </p:cNvSpPr>
          <p:nvPr>
            <p:ph idx="1"/>
          </p:nvPr>
        </p:nvSpPr>
        <p:spPr/>
        <p:txBody>
          <a:bodyPr/>
          <a:lstStyle/>
          <a:p>
            <a:pPr algn="just"/>
            <a:r>
              <a:rPr lang="en-US" dirty="0" smtClean="0"/>
              <a:t>The biggest challenge is the silt removal near the Sluice Gates. </a:t>
            </a:r>
            <a:r>
              <a:rPr lang="en-US" dirty="0" err="1" smtClean="0"/>
              <a:t>Thamiraparani</a:t>
            </a:r>
            <a:r>
              <a:rPr lang="en-US" dirty="0" smtClean="0"/>
              <a:t> stream being a perennial river had a 365X 24X7 inflow of 40-50 cusec , making it a challenging task to remove silts near the gate region. Meticulous planning and small bunds were formed around the gates to complete the job in this critical regions.</a:t>
            </a:r>
            <a:endParaRPr lang="en-IN" dirty="0" smtClean="0"/>
          </a:p>
          <a:p>
            <a:endParaRPr lang="en-US" dirty="0"/>
          </a:p>
        </p:txBody>
      </p:sp>
      <p:pic>
        <p:nvPicPr>
          <p:cNvPr id="4" name="Picture 4"/>
          <p:cNvPicPr>
            <a:picLocks noChangeAspect="1" noChangeArrowheads="1"/>
          </p:cNvPicPr>
          <p:nvPr/>
        </p:nvPicPr>
        <p:blipFill>
          <a:blip r:embed="rId2" cstate="print"/>
          <a:srcRect/>
          <a:stretch>
            <a:fillRect/>
          </a:stretch>
        </p:blipFill>
        <p:spPr bwMode="auto">
          <a:xfrm>
            <a:off x="1152939" y="4274114"/>
            <a:ext cx="4092988" cy="2113434"/>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5963478" y="4147930"/>
            <a:ext cx="5433392" cy="218661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0D38C1-7984-DE5B-275D-416AA1631DDA}"/>
              </a:ext>
            </a:extLst>
          </p:cNvPr>
          <p:cNvSpPr>
            <a:spLocks noGrp="1"/>
          </p:cNvSpPr>
          <p:nvPr>
            <p:ph type="title"/>
          </p:nvPr>
        </p:nvSpPr>
        <p:spPr/>
        <p:txBody>
          <a:bodyPr>
            <a:normAutofit/>
          </a:bodyPr>
          <a:lstStyle/>
          <a:p>
            <a:pPr algn="ctr"/>
            <a:r>
              <a:rPr lang="en-US" b="1" dirty="0" err="1" smtClean="0">
                <a:solidFill>
                  <a:srgbClr val="00B0F0"/>
                </a:solidFill>
              </a:rPr>
              <a:t>Servalar</a:t>
            </a:r>
            <a:r>
              <a:rPr lang="en-US" b="1" dirty="0" smtClean="0">
                <a:solidFill>
                  <a:srgbClr val="00B0F0"/>
                </a:solidFill>
              </a:rPr>
              <a:t> dam layout</a:t>
            </a:r>
            <a:endParaRPr lang="en-IN" b="1" dirty="0"/>
          </a:p>
        </p:txBody>
      </p:sp>
      <p:pic>
        <p:nvPicPr>
          <p:cNvPr id="4" name="Picture 2"/>
          <p:cNvPicPr>
            <a:picLocks noGrp="1" noChangeAspect="1" noChangeArrowheads="1"/>
          </p:cNvPicPr>
          <p:nvPr>
            <p:ph idx="1"/>
          </p:nvPr>
        </p:nvPicPr>
        <p:blipFill>
          <a:blip r:embed="rId2"/>
          <a:srcRect/>
          <a:stretch>
            <a:fillRect/>
          </a:stretch>
        </p:blipFill>
        <p:spPr bwMode="auto">
          <a:xfrm>
            <a:off x="1643269" y="1679851"/>
            <a:ext cx="9090992" cy="4351338"/>
          </a:xfrm>
          <a:prstGeom prst="rect">
            <a:avLst/>
          </a:prstGeom>
          <a:noFill/>
          <a:ln w="9525">
            <a:noFill/>
            <a:miter lim="800000"/>
            <a:headEnd/>
            <a:tailEnd/>
          </a:ln>
          <a:effectLst/>
        </p:spPr>
      </p:pic>
    </p:spTree>
    <p:extLst>
      <p:ext uri="{BB962C8B-B14F-4D97-AF65-F5344CB8AC3E}">
        <p14:creationId xmlns="" xmlns:p14="http://schemas.microsoft.com/office/powerpoint/2010/main" val="1669189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Geomembrane</a:t>
            </a:r>
            <a:r>
              <a:rPr lang="en-US" dirty="0" smtClean="0"/>
              <a:t>  Works</a:t>
            </a:r>
            <a:endParaRPr lang="en-US" dirty="0"/>
          </a:p>
        </p:txBody>
      </p:sp>
      <p:sp>
        <p:nvSpPr>
          <p:cNvPr id="3" name="Content Placeholder 2"/>
          <p:cNvSpPr>
            <a:spLocks noGrp="1"/>
          </p:cNvSpPr>
          <p:nvPr>
            <p:ph idx="1"/>
          </p:nvPr>
        </p:nvSpPr>
        <p:spPr/>
        <p:txBody>
          <a:bodyPr/>
          <a:lstStyle/>
          <a:p>
            <a:r>
              <a:rPr lang="en-US" dirty="0" err="1" smtClean="0"/>
              <a:t>Levelling</a:t>
            </a:r>
            <a:r>
              <a:rPr lang="en-US" dirty="0" smtClean="0"/>
              <a:t> Mortar for Top and Bottom Seals</a:t>
            </a:r>
          </a:p>
          <a:p>
            <a:r>
              <a:rPr lang="en-US" dirty="0" smtClean="0"/>
              <a:t>Marking Vertical Tensioning Profiles</a:t>
            </a:r>
          </a:p>
          <a:p>
            <a:pPr algn="just">
              <a:buNone/>
            </a:pPr>
            <a:r>
              <a:rPr lang="en-US" sz="2800" dirty="0" smtClean="0"/>
              <a:t>  At every 5.7 meter spacing vertical lines were marked from Top till bottom for fixing of the Tensioning Profile. This tensioning profile is the major fixation element that holds the </a:t>
            </a:r>
            <a:r>
              <a:rPr lang="en-US" sz="2800" dirty="0" err="1" smtClean="0"/>
              <a:t>geomembrane</a:t>
            </a:r>
            <a:r>
              <a:rPr lang="en-US" sz="2800" dirty="0" smtClean="0"/>
              <a:t> intact and prevent from getting removed due to wind and other external forces</a:t>
            </a:r>
          </a:p>
          <a:p>
            <a:pPr algn="just"/>
            <a:r>
              <a:rPr lang="en-US" dirty="0" smtClean="0"/>
              <a:t>Top Seal Preparation ,Bottom Perimeter Seal, Laying of Geo Textile, Laying Geo Composite, Welding, Fixing cover strips, Providing drainage holes, etc.,</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 of </a:t>
            </a:r>
            <a:r>
              <a:rPr lang="en-US" dirty="0" err="1" smtClean="0"/>
              <a:t>verticl</a:t>
            </a:r>
            <a:r>
              <a:rPr lang="en-US" dirty="0" smtClean="0"/>
              <a:t> strips</a:t>
            </a:r>
            <a:endParaRPr lang="en-US" dirty="0"/>
          </a:p>
        </p:txBody>
      </p:sp>
      <p:pic>
        <p:nvPicPr>
          <p:cNvPr id="4" name="Picture 2"/>
          <p:cNvPicPr>
            <a:picLocks noGrp="1" noChangeAspect="1" noChangeArrowheads="1"/>
          </p:cNvPicPr>
          <p:nvPr>
            <p:ph idx="1"/>
          </p:nvPr>
        </p:nvPicPr>
        <p:blipFill>
          <a:blip r:embed="rId2"/>
          <a:srcRect/>
          <a:stretch>
            <a:fillRect/>
          </a:stretch>
        </p:blipFill>
        <p:spPr bwMode="auto">
          <a:xfrm>
            <a:off x="861391" y="1825625"/>
            <a:ext cx="10455965" cy="4351338"/>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Fixing of </a:t>
            </a:r>
            <a:r>
              <a:rPr lang="en-US" dirty="0" err="1" smtClean="0"/>
              <a:t>Geotextile</a:t>
            </a:r>
            <a:r>
              <a:rPr lang="en-US" dirty="0" smtClean="0"/>
              <a:t/>
            </a:r>
            <a:br>
              <a:rPr lang="en-US" dirty="0" smtClean="0"/>
            </a:br>
            <a:endParaRPr lang="en-US" dirty="0"/>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781878" y="1669774"/>
            <a:ext cx="3949148" cy="2888975"/>
          </a:xfrm>
          <a:prstGeom prst="rect">
            <a:avLst/>
          </a:prstGeom>
          <a:noFill/>
          <a:ln w="9525">
            <a:noFill/>
            <a:miter lim="800000"/>
            <a:headEnd/>
            <a:tailEnd/>
          </a:ln>
          <a:effectLst/>
        </p:spPr>
      </p:pic>
      <p:pic>
        <p:nvPicPr>
          <p:cNvPr id="5" name="Picture 4"/>
          <p:cNvPicPr>
            <a:picLocks noChangeAspect="1" noChangeArrowheads="1"/>
          </p:cNvPicPr>
          <p:nvPr/>
        </p:nvPicPr>
        <p:blipFill>
          <a:blip r:embed="rId3"/>
          <a:srcRect/>
          <a:stretch>
            <a:fillRect/>
          </a:stretch>
        </p:blipFill>
        <p:spPr bwMode="auto">
          <a:xfrm>
            <a:off x="4731026" y="1590261"/>
            <a:ext cx="5658678" cy="4439478"/>
          </a:xfrm>
          <a:prstGeom prst="rect">
            <a:avLst/>
          </a:prstGeom>
          <a:noFill/>
          <a:ln w="9525">
            <a:noFill/>
            <a:miter lim="800000"/>
            <a:headEnd/>
            <a:tailEnd/>
          </a:ln>
          <a:effectLst/>
        </p:spPr>
      </p:pic>
      <p:pic>
        <p:nvPicPr>
          <p:cNvPr id="6" name="Picture 5" descr="C:\Users\All iz Well\Desktop\New folder\19.jpg"/>
          <p:cNvPicPr/>
          <p:nvPr/>
        </p:nvPicPr>
        <p:blipFill>
          <a:blip r:embed="rId4" cstate="print"/>
          <a:srcRect/>
          <a:stretch>
            <a:fillRect/>
          </a:stretch>
        </p:blipFill>
        <p:spPr bwMode="auto">
          <a:xfrm>
            <a:off x="798444" y="4426226"/>
            <a:ext cx="3810000" cy="2431774"/>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4881"/>
            <a:ext cx="10515600" cy="1325563"/>
          </a:xfrm>
        </p:spPr>
        <p:txBody>
          <a:bodyPr/>
          <a:lstStyle/>
          <a:p>
            <a:pPr algn="ctr"/>
            <a:r>
              <a:rPr lang="en-US" dirty="0" err="1" smtClean="0"/>
              <a:t>Geocomposite</a:t>
            </a:r>
            <a:r>
              <a:rPr lang="en-US" dirty="0" smtClean="0"/>
              <a:t> Welding</a:t>
            </a:r>
            <a:endParaRPr lang="en-US" dirty="0"/>
          </a:p>
        </p:txBody>
      </p:sp>
      <p:pic>
        <p:nvPicPr>
          <p:cNvPr id="4" name="Content Placeholder 3" descr="C:\Users\All iz Well\Desktop\New folder\35a.jpg"/>
          <p:cNvPicPr>
            <a:picLocks noGrp="1"/>
          </p:cNvPicPr>
          <p:nvPr>
            <p:ph idx="1"/>
          </p:nvPr>
        </p:nvPicPr>
        <p:blipFill>
          <a:blip r:embed="rId2" cstate="print"/>
          <a:srcRect/>
          <a:stretch>
            <a:fillRect/>
          </a:stretch>
        </p:blipFill>
        <p:spPr bwMode="auto">
          <a:xfrm>
            <a:off x="954158" y="1736036"/>
            <a:ext cx="5698434" cy="4017166"/>
          </a:xfrm>
          <a:prstGeom prst="rect">
            <a:avLst/>
          </a:prstGeom>
          <a:noFill/>
          <a:ln w="9525">
            <a:noFill/>
            <a:miter lim="800000"/>
            <a:headEnd/>
            <a:tailEnd/>
          </a:ln>
        </p:spPr>
      </p:pic>
      <p:pic>
        <p:nvPicPr>
          <p:cNvPr id="5" name="Picture 2"/>
          <p:cNvPicPr>
            <a:picLocks noChangeAspect="1" noChangeArrowheads="1"/>
          </p:cNvPicPr>
          <p:nvPr/>
        </p:nvPicPr>
        <p:blipFill>
          <a:blip r:embed="rId3"/>
          <a:srcRect/>
          <a:stretch>
            <a:fillRect/>
          </a:stretch>
        </p:blipFill>
        <p:spPr bwMode="auto">
          <a:xfrm>
            <a:off x="6692348" y="1772478"/>
            <a:ext cx="4059927" cy="4031974"/>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Fixing of Upper Tensioning Profiles</a:t>
            </a:r>
            <a:br>
              <a:rPr lang="en-US" dirty="0" smtClean="0"/>
            </a:br>
            <a:endParaRPr lang="en-US" dirty="0"/>
          </a:p>
        </p:txBody>
      </p:sp>
      <p:sp>
        <p:nvSpPr>
          <p:cNvPr id="3" name="Content Placeholder 2"/>
          <p:cNvSpPr>
            <a:spLocks noGrp="1"/>
          </p:cNvSpPr>
          <p:nvPr>
            <p:ph idx="1"/>
          </p:nvPr>
        </p:nvSpPr>
        <p:spPr/>
        <p:txBody>
          <a:bodyPr>
            <a:normAutofit/>
          </a:bodyPr>
          <a:lstStyle/>
          <a:p>
            <a:pPr algn="just"/>
            <a:r>
              <a:rPr lang="en-US" dirty="0" smtClean="0"/>
              <a:t>The Upper Tensioning profile is fixed over the  lower tensioning profile and adequate torque is provided to tighten. </a:t>
            </a:r>
          </a:p>
          <a:p>
            <a:pPr algn="just"/>
            <a:r>
              <a:rPr lang="en-US" dirty="0" smtClean="0"/>
              <a:t> The tightening of the screw is done to ensure   there are no formation of any slacks or wrinkles</a:t>
            </a:r>
          </a:p>
          <a:p>
            <a:endParaRPr lang="en-US" dirty="0"/>
          </a:p>
        </p:txBody>
      </p:sp>
      <p:pic>
        <p:nvPicPr>
          <p:cNvPr id="4" name="Picture 3"/>
          <p:cNvPicPr>
            <a:picLocks noChangeAspect="1" noChangeArrowheads="1"/>
          </p:cNvPicPr>
          <p:nvPr/>
        </p:nvPicPr>
        <p:blipFill>
          <a:blip r:embed="rId2"/>
          <a:srcRect/>
          <a:stretch>
            <a:fillRect/>
          </a:stretch>
        </p:blipFill>
        <p:spPr bwMode="auto">
          <a:xfrm>
            <a:off x="3935896" y="3604591"/>
            <a:ext cx="6877877" cy="2690191"/>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Fixation of Cover Strips</a:t>
            </a:r>
            <a:endParaRPr lang="en-US" dirty="0"/>
          </a:p>
        </p:txBody>
      </p:sp>
      <p:sp>
        <p:nvSpPr>
          <p:cNvPr id="3" name="Content Placeholder 2"/>
          <p:cNvSpPr>
            <a:spLocks noGrp="1"/>
          </p:cNvSpPr>
          <p:nvPr>
            <p:ph idx="1"/>
          </p:nvPr>
        </p:nvSpPr>
        <p:spPr>
          <a:xfrm>
            <a:off x="930966" y="1905138"/>
            <a:ext cx="10515600" cy="4351338"/>
          </a:xfrm>
        </p:spPr>
        <p:txBody>
          <a:bodyPr/>
          <a:lstStyle/>
          <a:p>
            <a:pPr algn="just"/>
            <a:r>
              <a:rPr lang="en-US" dirty="0" smtClean="0"/>
              <a:t>The Upper Tensioning Profile is further covered with PVC </a:t>
            </a:r>
            <a:r>
              <a:rPr lang="en-US" dirty="0" err="1" smtClean="0"/>
              <a:t>Geomembrane</a:t>
            </a:r>
            <a:r>
              <a:rPr lang="en-US" dirty="0" smtClean="0"/>
              <a:t> Cover strip. </a:t>
            </a:r>
            <a:endParaRPr lang="en-IN" dirty="0" smtClean="0"/>
          </a:p>
          <a:p>
            <a:pPr algn="just">
              <a:buNone/>
            </a:pPr>
            <a:endParaRPr lang="en-US" dirty="0"/>
          </a:p>
        </p:txBody>
      </p:sp>
      <p:pic>
        <p:nvPicPr>
          <p:cNvPr id="5" name="Picture 3"/>
          <p:cNvPicPr>
            <a:picLocks noChangeAspect="1" noChangeArrowheads="1"/>
          </p:cNvPicPr>
          <p:nvPr/>
        </p:nvPicPr>
        <p:blipFill>
          <a:blip r:embed="rId2"/>
          <a:srcRect/>
          <a:stretch>
            <a:fillRect/>
          </a:stretch>
        </p:blipFill>
        <p:spPr bwMode="auto">
          <a:xfrm>
            <a:off x="1407190" y="2809461"/>
            <a:ext cx="3814167" cy="3511826"/>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5327374" y="2822713"/>
            <a:ext cx="5830956" cy="3485322"/>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956" y="365125"/>
            <a:ext cx="10515600" cy="1325563"/>
          </a:xfrm>
        </p:spPr>
        <p:txBody>
          <a:bodyPr/>
          <a:lstStyle/>
          <a:p>
            <a:pPr algn="ctr"/>
            <a:r>
              <a:rPr lang="en-US" dirty="0" smtClean="0"/>
              <a:t>Drainage Holes</a:t>
            </a:r>
            <a:endParaRPr lang="en-US" dirty="0"/>
          </a:p>
        </p:txBody>
      </p:sp>
      <p:pic>
        <p:nvPicPr>
          <p:cNvPr id="4" name="Content Placeholder 3"/>
          <p:cNvPicPr>
            <a:picLocks noGrp="1" noChangeAspect="1" noChangeArrowheads="1"/>
          </p:cNvPicPr>
          <p:nvPr>
            <p:ph idx="1"/>
          </p:nvPr>
        </p:nvPicPr>
        <p:blipFill>
          <a:blip r:embed="rId2"/>
          <a:srcRect/>
          <a:stretch>
            <a:fillRect/>
          </a:stretch>
        </p:blipFill>
        <p:spPr bwMode="auto">
          <a:xfrm>
            <a:off x="1524000" y="4147930"/>
            <a:ext cx="4465983" cy="2014330"/>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a:stretch>
            <a:fillRect/>
          </a:stretch>
        </p:blipFill>
        <p:spPr bwMode="auto">
          <a:xfrm>
            <a:off x="6218583" y="4147930"/>
            <a:ext cx="3508513" cy="1974574"/>
          </a:xfrm>
          <a:prstGeom prst="rect">
            <a:avLst/>
          </a:prstGeom>
          <a:noFill/>
          <a:ln w="9525">
            <a:noFill/>
            <a:miter lim="800000"/>
            <a:headEnd/>
            <a:tailEnd/>
          </a:ln>
          <a:effectLst/>
        </p:spPr>
      </p:pic>
      <p:sp>
        <p:nvSpPr>
          <p:cNvPr id="6" name="Rectangle 5"/>
          <p:cNvSpPr/>
          <p:nvPr/>
        </p:nvSpPr>
        <p:spPr>
          <a:xfrm>
            <a:off x="1298712" y="1802441"/>
            <a:ext cx="9501809" cy="2246769"/>
          </a:xfrm>
          <a:prstGeom prst="rect">
            <a:avLst/>
          </a:prstGeom>
        </p:spPr>
        <p:txBody>
          <a:bodyPr wrap="square">
            <a:spAutoFit/>
          </a:bodyPr>
          <a:lstStyle/>
          <a:p>
            <a:pPr algn="just"/>
            <a:r>
              <a:rPr lang="en-US" sz="2800" dirty="0" smtClean="0"/>
              <a:t>6 No of Drainage holes were drilled from the upstream face of the dam </a:t>
            </a:r>
            <a:r>
              <a:rPr lang="en-US" sz="2800" dirty="0" err="1" smtClean="0"/>
              <a:t>upto</a:t>
            </a:r>
            <a:r>
              <a:rPr lang="en-US" sz="2800" dirty="0" smtClean="0"/>
              <a:t> the gallery. The drain holes consists of PVC pipe grouted around the pipes. The drain holes convey the water collected behind the membrane and discharge it into the gallery</a:t>
            </a:r>
            <a:endParaRPr lang="en-IN" sz="2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Final Phase of Installation</a:t>
            </a:r>
            <a:endParaRPr lang="en-US" dirty="0"/>
          </a:p>
        </p:txBody>
      </p:sp>
      <p:pic>
        <p:nvPicPr>
          <p:cNvPr id="4" name="Picture 2"/>
          <p:cNvPicPr>
            <a:picLocks noGrp="1" noChangeAspect="1" noChangeArrowheads="1"/>
          </p:cNvPicPr>
          <p:nvPr>
            <p:ph idx="1"/>
          </p:nvPr>
        </p:nvPicPr>
        <p:blipFill>
          <a:blip r:embed="rId2"/>
          <a:srcRect/>
          <a:stretch>
            <a:fillRect/>
          </a:stretch>
        </p:blipFill>
        <p:spPr bwMode="auto">
          <a:xfrm>
            <a:off x="1762539" y="1825625"/>
            <a:ext cx="9594573" cy="4351338"/>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of </a:t>
            </a:r>
            <a:r>
              <a:rPr lang="en-US" dirty="0" err="1" smtClean="0"/>
              <a:t>Geomembrane</a:t>
            </a:r>
            <a:r>
              <a:rPr lang="en-US" dirty="0" smtClean="0"/>
              <a:t> Waterproofing System</a:t>
            </a:r>
            <a:endParaRPr lang="en-US" dirty="0"/>
          </a:p>
        </p:txBody>
      </p:sp>
      <p:pic>
        <p:nvPicPr>
          <p:cNvPr id="4" name="Content Placeholder 3" descr="DSC02884.JPG"/>
          <p:cNvPicPr>
            <a:picLocks noGrp="1"/>
          </p:cNvPicPr>
          <p:nvPr>
            <p:ph idx="1"/>
          </p:nvPr>
        </p:nvPicPr>
        <p:blipFill>
          <a:blip r:embed="rId2" cstate="print"/>
          <a:stretch>
            <a:fillRect/>
          </a:stretch>
        </p:blipFill>
        <p:spPr>
          <a:xfrm>
            <a:off x="699743" y="2756452"/>
            <a:ext cx="4031283" cy="3140765"/>
          </a:xfrm>
          <a:prstGeom prst="rect">
            <a:avLst/>
          </a:prstGeom>
        </p:spPr>
      </p:pic>
      <p:pic>
        <p:nvPicPr>
          <p:cNvPr id="5" name="Picture 3"/>
          <p:cNvPicPr>
            <a:picLocks noChangeAspect="1" noChangeArrowheads="1"/>
          </p:cNvPicPr>
          <p:nvPr/>
        </p:nvPicPr>
        <p:blipFill>
          <a:blip r:embed="rId3"/>
          <a:srcRect/>
          <a:stretch>
            <a:fillRect/>
          </a:stretch>
        </p:blipFill>
        <p:spPr bwMode="auto">
          <a:xfrm>
            <a:off x="5399411" y="2690191"/>
            <a:ext cx="4698746" cy="3180522"/>
          </a:xfrm>
          <a:prstGeom prst="rect">
            <a:avLst/>
          </a:prstGeom>
          <a:noFill/>
          <a:ln w="9525">
            <a:noFill/>
            <a:miter lim="800000"/>
            <a:headEnd/>
            <a:tailEnd/>
          </a:ln>
          <a:effectLst/>
        </p:spPr>
      </p:pic>
      <p:sp>
        <p:nvSpPr>
          <p:cNvPr id="6" name="Rectangle 5"/>
          <p:cNvSpPr/>
          <p:nvPr/>
        </p:nvSpPr>
        <p:spPr>
          <a:xfrm>
            <a:off x="583095" y="1746839"/>
            <a:ext cx="4649256" cy="954107"/>
          </a:xfrm>
          <a:prstGeom prst="rect">
            <a:avLst/>
          </a:prstGeom>
        </p:spPr>
        <p:txBody>
          <a:bodyPr wrap="square">
            <a:spAutoFit/>
          </a:bodyPr>
          <a:lstStyle/>
          <a:p>
            <a:r>
              <a:rPr lang="en-US" sz="2800" dirty="0" smtClean="0"/>
              <a:t>Before </a:t>
            </a:r>
            <a:r>
              <a:rPr lang="en-US" sz="2800" dirty="0" err="1" smtClean="0"/>
              <a:t>Geomembrane</a:t>
            </a:r>
            <a:r>
              <a:rPr lang="en-US" sz="2800" dirty="0" smtClean="0"/>
              <a:t> Installation – In 2014</a:t>
            </a:r>
            <a:endParaRPr lang="en-IN" sz="2800" dirty="0"/>
          </a:p>
        </p:txBody>
      </p:sp>
      <p:sp>
        <p:nvSpPr>
          <p:cNvPr id="7" name="Rectangle 6"/>
          <p:cNvSpPr/>
          <p:nvPr/>
        </p:nvSpPr>
        <p:spPr>
          <a:xfrm>
            <a:off x="5844209" y="1630018"/>
            <a:ext cx="4386469" cy="954107"/>
          </a:xfrm>
          <a:prstGeom prst="rect">
            <a:avLst/>
          </a:prstGeom>
        </p:spPr>
        <p:txBody>
          <a:bodyPr wrap="square">
            <a:spAutoFit/>
          </a:bodyPr>
          <a:lstStyle/>
          <a:p>
            <a:r>
              <a:rPr lang="en-US" sz="2800" dirty="0" smtClean="0"/>
              <a:t>After </a:t>
            </a:r>
            <a:r>
              <a:rPr lang="en-US" sz="2800" dirty="0" err="1" smtClean="0"/>
              <a:t>Geomembrane</a:t>
            </a:r>
            <a:r>
              <a:rPr lang="en-US" sz="2800" dirty="0" smtClean="0"/>
              <a:t> Installation – In Aug 2018</a:t>
            </a:r>
            <a:endParaRPr lang="en-IN" sz="2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Gallery View</a:t>
            </a:r>
            <a:endParaRPr lang="en-US" dirty="0"/>
          </a:p>
        </p:txBody>
      </p:sp>
      <p:pic>
        <p:nvPicPr>
          <p:cNvPr id="6" name="Picture 2"/>
          <p:cNvPicPr>
            <a:picLocks noGrp="1" noChangeAspect="1" noChangeArrowheads="1"/>
          </p:cNvPicPr>
          <p:nvPr>
            <p:ph idx="1"/>
          </p:nvPr>
        </p:nvPicPr>
        <p:blipFill>
          <a:blip r:embed="rId2"/>
          <a:srcRect/>
          <a:stretch>
            <a:fillRect/>
          </a:stretch>
        </p:blipFill>
        <p:spPr bwMode="auto">
          <a:xfrm>
            <a:off x="1542966" y="1547330"/>
            <a:ext cx="3877174" cy="4853470"/>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a:stretch>
            <a:fillRect/>
          </a:stretch>
        </p:blipFill>
        <p:spPr bwMode="auto">
          <a:xfrm>
            <a:off x="5473148" y="1577010"/>
            <a:ext cx="4240695" cy="2796208"/>
          </a:xfrm>
          <a:prstGeom prst="rect">
            <a:avLst/>
          </a:prstGeom>
          <a:noFill/>
          <a:ln w="9525">
            <a:noFill/>
            <a:miter lim="800000"/>
            <a:headEnd/>
            <a:tailEnd/>
          </a:ln>
          <a:effectLst/>
        </p:spPr>
      </p:pic>
      <p:pic>
        <p:nvPicPr>
          <p:cNvPr id="8" name="Picture 3"/>
          <p:cNvPicPr>
            <a:picLocks noChangeAspect="1" noChangeArrowheads="1"/>
          </p:cNvPicPr>
          <p:nvPr/>
        </p:nvPicPr>
        <p:blipFill>
          <a:blip r:embed="rId4"/>
          <a:srcRect/>
          <a:stretch>
            <a:fillRect/>
          </a:stretch>
        </p:blipFill>
        <p:spPr bwMode="auto">
          <a:xfrm>
            <a:off x="5473148" y="3644347"/>
            <a:ext cx="4267200" cy="2782957"/>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Salient Features Of </a:t>
            </a:r>
            <a:r>
              <a:rPr lang="en-US" dirty="0" err="1" smtClean="0"/>
              <a:t>Servalar</a:t>
            </a:r>
            <a:r>
              <a:rPr lang="en-US" dirty="0" smtClean="0"/>
              <a:t> Dam</a:t>
            </a:r>
            <a:endParaRPr lang="en-US" dirty="0"/>
          </a:p>
        </p:txBody>
      </p:sp>
      <p:sp>
        <p:nvSpPr>
          <p:cNvPr id="3" name="Content Placeholder 2"/>
          <p:cNvSpPr>
            <a:spLocks noGrp="1"/>
          </p:cNvSpPr>
          <p:nvPr>
            <p:ph idx="1"/>
          </p:nvPr>
        </p:nvSpPr>
        <p:spPr>
          <a:xfrm>
            <a:off x="838200" y="1497496"/>
            <a:ext cx="10515600" cy="4679467"/>
          </a:xfrm>
        </p:spPr>
        <p:txBody>
          <a:bodyPr>
            <a:noAutofit/>
          </a:bodyPr>
          <a:lstStyle/>
          <a:p>
            <a:r>
              <a:rPr lang="en-US" dirty="0" smtClean="0"/>
              <a:t>Type of dam	                      Stone Masonry	</a:t>
            </a:r>
          </a:p>
          <a:p>
            <a:r>
              <a:rPr lang="en-US" dirty="0" smtClean="0"/>
              <a:t>Height of dam	        	        	    57.10 m</a:t>
            </a:r>
          </a:p>
          <a:p>
            <a:r>
              <a:rPr lang="en-US" dirty="0" smtClean="0"/>
              <a:t>Year of construction	             1978 – 1986</a:t>
            </a:r>
          </a:p>
          <a:p>
            <a:r>
              <a:rPr lang="en-US" dirty="0" smtClean="0"/>
              <a:t>Length of  Masonry dam          465 m</a:t>
            </a:r>
          </a:p>
          <a:p>
            <a:r>
              <a:rPr lang="en-US" dirty="0" smtClean="0"/>
              <a:t>Reservoir Capacity	             1292 </a:t>
            </a:r>
            <a:r>
              <a:rPr lang="en-US" dirty="0" err="1" smtClean="0"/>
              <a:t>Mcft</a:t>
            </a:r>
            <a:endParaRPr lang="en-US" dirty="0" smtClean="0"/>
          </a:p>
          <a:p>
            <a:pPr>
              <a:buNone/>
            </a:pPr>
            <a:r>
              <a:rPr lang="en-US" dirty="0" smtClean="0"/>
              <a:t>	Catchment area	              106.10 Sq.km</a:t>
            </a:r>
          </a:p>
          <a:p>
            <a:r>
              <a:rPr lang="en-US" dirty="0" smtClean="0"/>
              <a:t>Water spread area                    1.51 Sq.km</a:t>
            </a:r>
          </a:p>
          <a:p>
            <a:r>
              <a:rPr lang="en-US" dirty="0" smtClean="0"/>
              <a:t>Full Reservoir Level                   264.57 m</a:t>
            </a:r>
          </a:p>
          <a:p>
            <a:pPr>
              <a:buNone/>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Dry Drain  Shaft No. 25</a:t>
            </a:r>
            <a:endParaRPr lang="en-US" dirty="0"/>
          </a:p>
        </p:txBody>
      </p:sp>
      <p:pic>
        <p:nvPicPr>
          <p:cNvPr id="4" name="Picture 2"/>
          <p:cNvPicPr>
            <a:picLocks noGrp="1" noChangeAspect="1" noChangeArrowheads="1"/>
          </p:cNvPicPr>
          <p:nvPr>
            <p:ph idx="1"/>
          </p:nvPr>
        </p:nvPicPr>
        <p:blipFill>
          <a:blip r:embed="rId2"/>
          <a:srcRect/>
          <a:stretch>
            <a:fillRect/>
          </a:stretch>
        </p:blipFill>
        <p:spPr bwMode="auto">
          <a:xfrm>
            <a:off x="1245704" y="1709530"/>
            <a:ext cx="4439478" cy="4427677"/>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5791198" y="1736035"/>
            <a:ext cx="4664767" cy="4293703"/>
          </a:xfrm>
          <a:prstGeom prst="rect">
            <a:avLst/>
          </a:prstGeom>
          <a:noFill/>
          <a:ln w="9525">
            <a:noFill/>
            <a:miter lim="800000"/>
            <a:headEnd/>
            <a:tailEnd/>
          </a:ln>
          <a:effectLst/>
        </p:spPr>
      </p:pic>
      <p:sp>
        <p:nvSpPr>
          <p:cNvPr id="7" name="Rectangle 6"/>
          <p:cNvSpPr/>
          <p:nvPr/>
        </p:nvSpPr>
        <p:spPr>
          <a:xfrm>
            <a:off x="1705763" y="1746838"/>
            <a:ext cx="4087979" cy="461665"/>
          </a:xfrm>
          <a:prstGeom prst="rect">
            <a:avLst/>
          </a:prstGeom>
        </p:spPr>
        <p:txBody>
          <a:bodyPr wrap="none">
            <a:spAutoFit/>
          </a:bodyPr>
          <a:lstStyle/>
          <a:p>
            <a:r>
              <a:rPr lang="en-US" sz="2400" dirty="0" smtClean="0">
                <a:solidFill>
                  <a:schemeClr val="bg1"/>
                </a:solidFill>
              </a:rPr>
              <a:t>Before </a:t>
            </a:r>
            <a:r>
              <a:rPr lang="en-US" sz="2400" dirty="0" err="1" smtClean="0">
                <a:solidFill>
                  <a:schemeClr val="bg1"/>
                </a:solidFill>
              </a:rPr>
              <a:t>Geomembrane</a:t>
            </a:r>
            <a:r>
              <a:rPr lang="en-US" sz="2400" dirty="0" smtClean="0">
                <a:solidFill>
                  <a:schemeClr val="bg1"/>
                </a:solidFill>
              </a:rPr>
              <a:t> 2014 </a:t>
            </a:r>
            <a:endParaRPr lang="en-US" sz="2400" dirty="0">
              <a:solidFill>
                <a:schemeClr val="bg1"/>
              </a:solidFill>
            </a:endParaRPr>
          </a:p>
        </p:txBody>
      </p:sp>
      <p:sp>
        <p:nvSpPr>
          <p:cNvPr id="8" name="Rectangle 7"/>
          <p:cNvSpPr/>
          <p:nvPr/>
        </p:nvSpPr>
        <p:spPr>
          <a:xfrm>
            <a:off x="5950227" y="1813099"/>
            <a:ext cx="4280116" cy="461665"/>
          </a:xfrm>
          <a:prstGeom prst="rect">
            <a:avLst/>
          </a:prstGeom>
        </p:spPr>
        <p:txBody>
          <a:bodyPr wrap="square">
            <a:spAutoFit/>
          </a:bodyPr>
          <a:lstStyle/>
          <a:p>
            <a:r>
              <a:rPr lang="en-US" sz="2400" dirty="0" smtClean="0">
                <a:solidFill>
                  <a:schemeClr val="bg1"/>
                </a:solidFill>
              </a:rPr>
              <a:t>After </a:t>
            </a:r>
            <a:r>
              <a:rPr lang="en-US" sz="2400" dirty="0" err="1" smtClean="0">
                <a:solidFill>
                  <a:schemeClr val="bg1"/>
                </a:solidFill>
              </a:rPr>
              <a:t>Geomembrane</a:t>
            </a:r>
            <a:r>
              <a:rPr lang="en-US" sz="2400" dirty="0" smtClean="0">
                <a:solidFill>
                  <a:schemeClr val="bg1"/>
                </a:solidFill>
              </a:rPr>
              <a:t> 2018 </a:t>
            </a:r>
            <a:endParaRPr lang="en-US" sz="2400" dirty="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Dry Drain Shaft No. 20</a:t>
            </a:r>
            <a:endParaRPr lang="en-US" dirty="0"/>
          </a:p>
        </p:txBody>
      </p:sp>
      <p:pic>
        <p:nvPicPr>
          <p:cNvPr id="4" name="Picture 2"/>
          <p:cNvPicPr>
            <a:picLocks noGrp="1" noChangeAspect="1" noChangeArrowheads="1"/>
          </p:cNvPicPr>
          <p:nvPr>
            <p:ph idx="1"/>
          </p:nvPr>
        </p:nvPicPr>
        <p:blipFill>
          <a:blip r:embed="rId2"/>
          <a:srcRect/>
          <a:stretch>
            <a:fillRect/>
          </a:stretch>
        </p:blipFill>
        <p:spPr bwMode="auto">
          <a:xfrm>
            <a:off x="1176387" y="1762539"/>
            <a:ext cx="4469040" cy="4108174"/>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5791200" y="2080590"/>
            <a:ext cx="4016450" cy="4068419"/>
          </a:xfrm>
          <a:prstGeom prst="rect">
            <a:avLst/>
          </a:prstGeom>
          <a:noFill/>
          <a:ln w="9525">
            <a:noFill/>
            <a:miter lim="800000"/>
            <a:headEnd/>
            <a:tailEnd/>
          </a:ln>
          <a:effectLst/>
        </p:spPr>
      </p:pic>
      <p:sp>
        <p:nvSpPr>
          <p:cNvPr id="6" name="Rectangle 5"/>
          <p:cNvSpPr/>
          <p:nvPr/>
        </p:nvSpPr>
        <p:spPr>
          <a:xfrm>
            <a:off x="1480476" y="2025134"/>
            <a:ext cx="4087979" cy="461665"/>
          </a:xfrm>
          <a:prstGeom prst="rect">
            <a:avLst/>
          </a:prstGeom>
        </p:spPr>
        <p:txBody>
          <a:bodyPr wrap="none">
            <a:spAutoFit/>
          </a:bodyPr>
          <a:lstStyle/>
          <a:p>
            <a:r>
              <a:rPr lang="en-US" sz="2400" dirty="0" smtClean="0">
                <a:solidFill>
                  <a:schemeClr val="bg1"/>
                </a:solidFill>
              </a:rPr>
              <a:t>Before </a:t>
            </a:r>
            <a:r>
              <a:rPr lang="en-US" sz="2400" dirty="0" err="1" smtClean="0">
                <a:solidFill>
                  <a:schemeClr val="bg1"/>
                </a:solidFill>
              </a:rPr>
              <a:t>Geomembrane</a:t>
            </a:r>
            <a:r>
              <a:rPr lang="en-US" sz="2400" dirty="0" smtClean="0">
                <a:solidFill>
                  <a:schemeClr val="bg1"/>
                </a:solidFill>
              </a:rPr>
              <a:t> 2014 </a:t>
            </a:r>
            <a:endParaRPr lang="en-US" sz="2400" dirty="0">
              <a:solidFill>
                <a:schemeClr val="bg1"/>
              </a:solidFill>
            </a:endParaRPr>
          </a:p>
        </p:txBody>
      </p:sp>
      <p:sp>
        <p:nvSpPr>
          <p:cNvPr id="7" name="Rectangle 6"/>
          <p:cNvSpPr/>
          <p:nvPr/>
        </p:nvSpPr>
        <p:spPr>
          <a:xfrm>
            <a:off x="5897218" y="2093844"/>
            <a:ext cx="3909743" cy="461665"/>
          </a:xfrm>
          <a:prstGeom prst="rect">
            <a:avLst/>
          </a:prstGeom>
        </p:spPr>
        <p:txBody>
          <a:bodyPr wrap="square">
            <a:spAutoFit/>
          </a:bodyPr>
          <a:lstStyle/>
          <a:p>
            <a:r>
              <a:rPr lang="en-US" sz="2400" dirty="0" smtClean="0">
                <a:solidFill>
                  <a:schemeClr val="bg1"/>
                </a:solidFill>
              </a:rPr>
              <a:t>After </a:t>
            </a:r>
            <a:r>
              <a:rPr lang="en-US" sz="2400" dirty="0" err="1" smtClean="0">
                <a:solidFill>
                  <a:schemeClr val="bg1"/>
                </a:solidFill>
              </a:rPr>
              <a:t>Geomembrane</a:t>
            </a:r>
            <a:r>
              <a:rPr lang="en-US" sz="2400" dirty="0" smtClean="0">
                <a:solidFill>
                  <a:schemeClr val="bg1"/>
                </a:solidFill>
              </a:rPr>
              <a:t> 2018 </a:t>
            </a:r>
            <a:endParaRPr lang="en-US" sz="2400" dirty="0">
              <a:solidFill>
                <a:schemeClr val="bg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Dry Drain Shaft No. 15</a:t>
            </a:r>
            <a:endParaRPr lang="en-US" dirty="0"/>
          </a:p>
        </p:txBody>
      </p:sp>
      <p:pic>
        <p:nvPicPr>
          <p:cNvPr id="4" name="Content Placeholder 3"/>
          <p:cNvPicPr>
            <a:picLocks noGrp="1" noChangeAspect="1" noChangeArrowheads="1"/>
          </p:cNvPicPr>
          <p:nvPr>
            <p:ph idx="1"/>
          </p:nvPr>
        </p:nvPicPr>
        <p:blipFill>
          <a:blip r:embed="rId2"/>
          <a:srcRect/>
          <a:stretch>
            <a:fillRect/>
          </a:stretch>
        </p:blipFill>
        <p:spPr bwMode="auto">
          <a:xfrm>
            <a:off x="1305440" y="2254931"/>
            <a:ext cx="5161621" cy="3788059"/>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6098024" y="2259495"/>
            <a:ext cx="4675994" cy="3730487"/>
          </a:xfrm>
          <a:prstGeom prst="rect">
            <a:avLst/>
          </a:prstGeom>
          <a:noFill/>
          <a:ln w="9525">
            <a:noFill/>
            <a:miter lim="800000"/>
            <a:headEnd/>
            <a:tailEnd/>
          </a:ln>
          <a:effectLst/>
        </p:spPr>
      </p:pic>
      <p:sp>
        <p:nvSpPr>
          <p:cNvPr id="6" name="Rectangle 5"/>
          <p:cNvSpPr/>
          <p:nvPr/>
        </p:nvSpPr>
        <p:spPr>
          <a:xfrm>
            <a:off x="1559989" y="2290177"/>
            <a:ext cx="4087979" cy="461665"/>
          </a:xfrm>
          <a:prstGeom prst="rect">
            <a:avLst/>
          </a:prstGeom>
        </p:spPr>
        <p:txBody>
          <a:bodyPr wrap="none">
            <a:spAutoFit/>
          </a:bodyPr>
          <a:lstStyle/>
          <a:p>
            <a:r>
              <a:rPr lang="en-US" sz="2400" dirty="0" smtClean="0">
                <a:solidFill>
                  <a:schemeClr val="bg1"/>
                </a:solidFill>
              </a:rPr>
              <a:t>Before </a:t>
            </a:r>
            <a:r>
              <a:rPr lang="en-US" sz="2400" dirty="0" err="1" smtClean="0">
                <a:solidFill>
                  <a:schemeClr val="bg1"/>
                </a:solidFill>
              </a:rPr>
              <a:t>Geomembrane</a:t>
            </a:r>
            <a:r>
              <a:rPr lang="en-US" sz="2400" dirty="0" smtClean="0">
                <a:solidFill>
                  <a:schemeClr val="bg1"/>
                </a:solidFill>
              </a:rPr>
              <a:t> 2014 </a:t>
            </a:r>
            <a:endParaRPr lang="en-US" sz="2400" dirty="0">
              <a:solidFill>
                <a:schemeClr val="bg1"/>
              </a:solidFill>
            </a:endParaRPr>
          </a:p>
        </p:txBody>
      </p:sp>
      <p:sp>
        <p:nvSpPr>
          <p:cNvPr id="7" name="Rectangle 6"/>
          <p:cNvSpPr/>
          <p:nvPr/>
        </p:nvSpPr>
        <p:spPr>
          <a:xfrm>
            <a:off x="6612483" y="2239617"/>
            <a:ext cx="3829895" cy="461665"/>
          </a:xfrm>
          <a:prstGeom prst="rect">
            <a:avLst/>
          </a:prstGeom>
        </p:spPr>
        <p:txBody>
          <a:bodyPr wrap="square">
            <a:spAutoFit/>
          </a:bodyPr>
          <a:lstStyle/>
          <a:p>
            <a:r>
              <a:rPr lang="en-US" sz="2400" dirty="0" smtClean="0">
                <a:solidFill>
                  <a:schemeClr val="bg1"/>
                </a:solidFill>
              </a:rPr>
              <a:t>After </a:t>
            </a:r>
            <a:r>
              <a:rPr lang="en-US" sz="2400" dirty="0" err="1" smtClean="0">
                <a:solidFill>
                  <a:schemeClr val="bg1"/>
                </a:solidFill>
              </a:rPr>
              <a:t>Geomembrane</a:t>
            </a:r>
            <a:r>
              <a:rPr lang="en-US" sz="2400" dirty="0" smtClean="0">
                <a:solidFill>
                  <a:schemeClr val="bg1"/>
                </a:solidFill>
              </a:rPr>
              <a:t> 2018 </a:t>
            </a:r>
            <a:endParaRPr lang="en-US" sz="2400" dirty="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Leakage Results</a:t>
            </a:r>
            <a:endParaRPr lang="en-US" dirty="0"/>
          </a:p>
        </p:txBody>
      </p:sp>
      <p:graphicFrame>
        <p:nvGraphicFramePr>
          <p:cNvPr id="4" name="Content Placeholder 3"/>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 xmlns:a16="http://schemas.microsoft.com/office/drawing/2014/main" id="{FEAE5739-146B-2B7F-58B0-2D1BE923E4ED}"/>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87" y="0"/>
            <a:ext cx="12190025" cy="6858000"/>
          </a:xfrm>
          <a:prstGeom prst="rect">
            <a:avLst/>
          </a:prstGeom>
        </p:spPr>
      </p:pic>
      <p:sp>
        <p:nvSpPr>
          <p:cNvPr id="2" name="Title 1">
            <a:extLst>
              <a:ext uri="{FF2B5EF4-FFF2-40B4-BE49-F238E27FC236}">
                <a16:creationId xmlns="" xmlns:a16="http://schemas.microsoft.com/office/drawing/2014/main" id="{D390EF99-F0C4-DEDA-43AC-3A2AD79D7736}"/>
              </a:ext>
            </a:extLst>
          </p:cNvPr>
          <p:cNvSpPr>
            <a:spLocks noGrp="1"/>
          </p:cNvSpPr>
          <p:nvPr>
            <p:ph type="title"/>
          </p:nvPr>
        </p:nvSpPr>
        <p:spPr>
          <a:xfrm>
            <a:off x="838200" y="2766218"/>
            <a:ext cx="10515600" cy="1325563"/>
          </a:xfrm>
        </p:spPr>
        <p:txBody>
          <a:bodyPr>
            <a:normAutofit/>
          </a:bodyPr>
          <a:lstStyle/>
          <a:p>
            <a:pPr algn="ctr"/>
            <a:r>
              <a:rPr lang="en-IN" sz="5400" b="1" dirty="0">
                <a:solidFill>
                  <a:schemeClr val="bg1"/>
                </a:solidFill>
              </a:rPr>
              <a:t>THANK YOU</a:t>
            </a:r>
          </a:p>
        </p:txBody>
      </p:sp>
    </p:spTree>
    <p:extLst>
      <p:ext uri="{BB962C8B-B14F-4D97-AF65-F5344CB8AC3E}">
        <p14:creationId xmlns="" xmlns:p14="http://schemas.microsoft.com/office/powerpoint/2010/main" val="914860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a:t>
            </a:r>
            <a:r>
              <a:rPr lang="en-US" dirty="0" err="1" smtClean="0"/>
              <a:t>Servalar</a:t>
            </a:r>
            <a:r>
              <a:rPr lang="en-US" dirty="0" smtClean="0"/>
              <a:t> dam</a:t>
            </a:r>
            <a:endParaRPr lang="en-US" dirty="0"/>
          </a:p>
        </p:txBody>
      </p:sp>
      <p:sp>
        <p:nvSpPr>
          <p:cNvPr id="3" name="Content Placeholder 2"/>
          <p:cNvSpPr>
            <a:spLocks noGrp="1"/>
          </p:cNvSpPr>
          <p:nvPr>
            <p:ph idx="1"/>
          </p:nvPr>
        </p:nvSpPr>
        <p:spPr/>
        <p:txBody>
          <a:bodyPr/>
          <a:lstStyle/>
          <a:p>
            <a:pPr algn="just"/>
            <a:r>
              <a:rPr lang="en-US" dirty="0" smtClean="0"/>
              <a:t> Power generation of 20MW capacity</a:t>
            </a:r>
          </a:p>
          <a:p>
            <a:pPr algn="just"/>
            <a:r>
              <a:rPr lang="en-US" dirty="0" smtClean="0"/>
              <a:t> Drinking water needs of Tamil Nadu Water supply and Drainage   Board (TWAD) </a:t>
            </a:r>
          </a:p>
          <a:p>
            <a:pPr algn="just"/>
            <a:r>
              <a:rPr lang="en-US" dirty="0" smtClean="0"/>
              <a:t>  Irrigation needs of Public works Department of Tamil Nadu.</a:t>
            </a:r>
          </a:p>
          <a:p>
            <a:pPr algn="just">
              <a:buNone/>
            </a:pPr>
            <a:r>
              <a:rPr lang="en-US" dirty="0" smtClean="0"/>
              <a:t>                                                  </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for </a:t>
            </a:r>
            <a:r>
              <a:rPr lang="en-US" dirty="0" err="1" smtClean="0"/>
              <a:t>geomembrane</a:t>
            </a:r>
            <a:r>
              <a:rPr lang="en-US" dirty="0" smtClean="0"/>
              <a:t> in </a:t>
            </a:r>
            <a:r>
              <a:rPr lang="en-US" dirty="0" err="1" smtClean="0"/>
              <a:t>Servalar</a:t>
            </a:r>
            <a:r>
              <a:rPr lang="en-US" dirty="0" smtClean="0"/>
              <a:t> Dam</a:t>
            </a:r>
            <a:endParaRPr lang="en-US" dirty="0"/>
          </a:p>
        </p:txBody>
      </p:sp>
      <p:sp>
        <p:nvSpPr>
          <p:cNvPr id="3" name="Content Placeholder 2"/>
          <p:cNvSpPr>
            <a:spLocks noGrp="1"/>
          </p:cNvSpPr>
          <p:nvPr>
            <p:ph idx="1"/>
          </p:nvPr>
        </p:nvSpPr>
        <p:spPr/>
        <p:txBody>
          <a:bodyPr/>
          <a:lstStyle/>
          <a:p>
            <a:pPr algn="just"/>
            <a:r>
              <a:rPr lang="en-US" dirty="0" smtClean="0">
                <a:cs typeface="Arial" pitchFamily="34" charset="0"/>
              </a:rPr>
              <a:t>Left flank upstream face masonry joints were found to be weak.  Raking &amp; packing, </a:t>
            </a:r>
            <a:r>
              <a:rPr lang="en-US" dirty="0" err="1" smtClean="0">
                <a:cs typeface="Arial" pitchFamily="34" charset="0"/>
              </a:rPr>
              <a:t>guniting</a:t>
            </a:r>
            <a:r>
              <a:rPr lang="en-US" dirty="0" smtClean="0">
                <a:cs typeface="Arial" pitchFamily="34" charset="0"/>
              </a:rPr>
              <a:t>  done earlier did not control  seepage. Max. seepage was 743 LPM @263m</a:t>
            </a:r>
          </a:p>
          <a:p>
            <a:pPr algn="just">
              <a:buNone/>
            </a:pPr>
            <a:endParaRPr lang="en-US" dirty="0" smtClean="0">
              <a:cs typeface="Arial" pitchFamily="34" charset="0"/>
            </a:endParaRPr>
          </a:p>
          <a:p>
            <a:pPr algn="just"/>
            <a:r>
              <a:rPr lang="en-US" dirty="0" smtClean="0"/>
              <a:t> Choked Vertical Shafts and  Foundation drains resulting in saturation of dam body and leakage observed on the downstream side of the dam.</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weak joints (u/s) and leakages in (d/s)  </a:t>
            </a:r>
            <a:endParaRPr lang="en-US" dirty="0"/>
          </a:p>
        </p:txBody>
      </p:sp>
      <p:pic>
        <p:nvPicPr>
          <p:cNvPr id="4" name="Picture 4"/>
          <p:cNvPicPr>
            <a:picLocks noGrp="1" noChangeAspect="1" noChangeArrowheads="1"/>
          </p:cNvPicPr>
          <p:nvPr>
            <p:ph idx="1"/>
          </p:nvPr>
        </p:nvPicPr>
        <p:blipFill>
          <a:blip r:embed="rId2" cstate="print"/>
          <a:srcRect/>
          <a:stretch>
            <a:fillRect/>
          </a:stretch>
        </p:blipFill>
        <p:spPr bwMode="auto">
          <a:xfrm>
            <a:off x="1051198" y="2355585"/>
            <a:ext cx="4647237" cy="3780172"/>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5817705" y="2345636"/>
            <a:ext cx="5168980" cy="3697355"/>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cs typeface="Times New Roman" pitchFamily="18" charset="0"/>
              </a:rPr>
              <a:t>Factors influencing DRIP works</a:t>
            </a:r>
            <a:br>
              <a:rPr lang="en-US" b="1" dirty="0" smtClean="0">
                <a:cs typeface="Times New Roman" pitchFamily="18" charset="0"/>
              </a:rPr>
            </a:br>
            <a:endParaRPr lang="en-US" dirty="0"/>
          </a:p>
        </p:txBody>
      </p:sp>
      <p:sp>
        <p:nvSpPr>
          <p:cNvPr id="3" name="Content Placeholder 2"/>
          <p:cNvSpPr>
            <a:spLocks noGrp="1"/>
          </p:cNvSpPr>
          <p:nvPr>
            <p:ph idx="1"/>
          </p:nvPr>
        </p:nvSpPr>
        <p:spPr/>
        <p:txBody>
          <a:bodyPr>
            <a:normAutofit lnSpcReduction="10000"/>
          </a:bodyPr>
          <a:lstStyle/>
          <a:p>
            <a:r>
              <a:rPr lang="en-US" b="1" dirty="0" smtClean="0"/>
              <a:t>External Factors</a:t>
            </a:r>
          </a:p>
          <a:p>
            <a:pPr lvl="1" algn="just"/>
            <a:r>
              <a:rPr lang="en-US" sz="2800" dirty="0" smtClean="0"/>
              <a:t>Changing weather pattern (extended monsoon)</a:t>
            </a:r>
          </a:p>
          <a:p>
            <a:pPr lvl="1" algn="just"/>
            <a:r>
              <a:rPr lang="en-US" sz="2800" dirty="0" smtClean="0"/>
              <a:t>Rain causing heavy inflow</a:t>
            </a:r>
          </a:p>
          <a:p>
            <a:pPr lvl="1" algn="just"/>
            <a:r>
              <a:rPr lang="en-US" sz="2800" dirty="0" smtClean="0"/>
              <a:t>Wind above 45 </a:t>
            </a:r>
            <a:r>
              <a:rPr lang="en-US" sz="2800" dirty="0" err="1" smtClean="0"/>
              <a:t>KmPh</a:t>
            </a:r>
            <a:endParaRPr lang="en-US" sz="2800" dirty="0" smtClean="0"/>
          </a:p>
          <a:p>
            <a:pPr lvl="1" algn="just"/>
            <a:r>
              <a:rPr lang="en-US" sz="2800" dirty="0" smtClean="0"/>
              <a:t>Public interference</a:t>
            </a:r>
          </a:p>
          <a:p>
            <a:pPr algn="just"/>
            <a:r>
              <a:rPr lang="en-US" b="1" dirty="0" smtClean="0"/>
              <a:t>Internal Factors</a:t>
            </a:r>
          </a:p>
          <a:p>
            <a:pPr lvl="1" algn="just"/>
            <a:r>
              <a:rPr lang="en-US" sz="2800" dirty="0" smtClean="0"/>
              <a:t>Getting clearances/ concurrence from various Departments (Forest Dept., LC from TANGEDCO, District Administration, TNPWD, TWARD Board)</a:t>
            </a:r>
          </a:p>
          <a:p>
            <a:pPr lvl="1" algn="just"/>
            <a:r>
              <a:rPr lang="en-US" sz="2800" dirty="0" smtClean="0"/>
              <a:t>Contractor’s cooperation</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Initial Schedule of Work</a:t>
            </a:r>
            <a:endParaRPr lang="en-US" dirty="0"/>
          </a:p>
        </p:txBody>
      </p:sp>
      <p:sp>
        <p:nvSpPr>
          <p:cNvPr id="3" name="Content Placeholder 2"/>
          <p:cNvSpPr>
            <a:spLocks noGrp="1"/>
          </p:cNvSpPr>
          <p:nvPr>
            <p:ph idx="1"/>
          </p:nvPr>
        </p:nvSpPr>
        <p:spPr/>
        <p:txBody>
          <a:bodyPr>
            <a:normAutofit/>
          </a:bodyPr>
          <a:lstStyle/>
          <a:p>
            <a:r>
              <a:rPr lang="en-US" b="1" dirty="0" smtClean="0">
                <a:ea typeface="Tahoma" pitchFamily="34" charset="0"/>
                <a:cs typeface="Tahoma" pitchFamily="34" charset="0"/>
              </a:rPr>
              <a:t>Silt Removal (4500 Cum)		                      -   2 Months</a:t>
            </a:r>
          </a:p>
          <a:p>
            <a:r>
              <a:rPr lang="en-US" b="1" dirty="0" smtClean="0">
                <a:ea typeface="Tahoma" pitchFamily="34" charset="0"/>
                <a:cs typeface="Tahoma" pitchFamily="34" charset="0"/>
              </a:rPr>
              <a:t>Cavity Filling,				</a:t>
            </a:r>
          </a:p>
          <a:p>
            <a:pPr>
              <a:buNone/>
            </a:pPr>
            <a:r>
              <a:rPr lang="en-US" b="1" dirty="0" smtClean="0">
                <a:ea typeface="Tahoma" pitchFamily="34" charset="0"/>
                <a:cs typeface="Tahoma" pitchFamily="34" charset="0"/>
              </a:rPr>
              <a:t>    </a:t>
            </a:r>
            <a:r>
              <a:rPr lang="en-US" b="1" dirty="0" err="1" smtClean="0">
                <a:ea typeface="Tahoma" pitchFamily="34" charset="0"/>
                <a:cs typeface="Tahoma" pitchFamily="34" charset="0"/>
              </a:rPr>
              <a:t>Racking,Packing</a:t>
            </a:r>
            <a:r>
              <a:rPr lang="en-US" b="1" dirty="0" smtClean="0">
                <a:ea typeface="Tahoma" pitchFamily="34" charset="0"/>
                <a:cs typeface="Tahoma" pitchFamily="34" charset="0"/>
              </a:rPr>
              <a:t> Re-pointing (3000 </a:t>
            </a:r>
            <a:r>
              <a:rPr lang="en-US" b="1" dirty="0" err="1" smtClean="0">
                <a:ea typeface="Tahoma" pitchFamily="34" charset="0"/>
                <a:cs typeface="Tahoma" pitchFamily="34" charset="0"/>
              </a:rPr>
              <a:t>Sqm</a:t>
            </a:r>
            <a:r>
              <a:rPr lang="en-US" b="1" dirty="0" smtClean="0">
                <a:ea typeface="Tahoma" pitchFamily="34" charset="0"/>
                <a:cs typeface="Tahoma" pitchFamily="34" charset="0"/>
              </a:rPr>
              <a:t>)    -   3 Months </a:t>
            </a:r>
          </a:p>
          <a:p>
            <a:r>
              <a:rPr lang="en-US" b="1" dirty="0" err="1" smtClean="0">
                <a:ea typeface="Tahoma" pitchFamily="34" charset="0"/>
                <a:cs typeface="Tahoma" pitchFamily="34" charset="0"/>
              </a:rPr>
              <a:t>Geomembrane</a:t>
            </a:r>
            <a:r>
              <a:rPr lang="en-US" b="1" dirty="0" smtClean="0">
                <a:ea typeface="Tahoma" pitchFamily="34" charset="0"/>
                <a:cs typeface="Tahoma" pitchFamily="34" charset="0"/>
              </a:rPr>
              <a:t> Works (10200 </a:t>
            </a:r>
            <a:r>
              <a:rPr lang="en-US" b="1" dirty="0" err="1" smtClean="0">
                <a:ea typeface="Tahoma" pitchFamily="34" charset="0"/>
                <a:cs typeface="Tahoma" pitchFamily="34" charset="0"/>
              </a:rPr>
              <a:t>Sqm</a:t>
            </a:r>
            <a:r>
              <a:rPr lang="en-US" b="1" dirty="0" smtClean="0">
                <a:ea typeface="Tahoma" pitchFamily="34" charset="0"/>
                <a:cs typeface="Tahoma" pitchFamily="34" charset="0"/>
              </a:rPr>
              <a:t>) 	             -   4 months</a:t>
            </a:r>
          </a:p>
          <a:p>
            <a:r>
              <a:rPr lang="en-US" b="1" dirty="0" smtClean="0">
                <a:ea typeface="Tahoma" pitchFamily="34" charset="0"/>
                <a:cs typeface="Tahoma" pitchFamily="34" charset="0"/>
              </a:rPr>
              <a:t> Overall From January 2017 to October 2017</a:t>
            </a:r>
          </a:p>
          <a:p>
            <a:r>
              <a:rPr lang="en-US" b="1" dirty="0" smtClean="0">
                <a:ea typeface="Tahoma" pitchFamily="34" charset="0"/>
                <a:cs typeface="Tahoma" pitchFamily="34" charset="0"/>
              </a:rPr>
              <a:t> Due to so many challenges, the works were carried out in   Two Phases ( Phase I </a:t>
            </a:r>
            <a:r>
              <a:rPr lang="en-US" b="1" smtClean="0">
                <a:ea typeface="Tahoma" pitchFamily="34" charset="0"/>
                <a:cs typeface="Tahoma" pitchFamily="34" charset="0"/>
              </a:rPr>
              <a:t>and Phase II ).</a:t>
            </a:r>
            <a:endParaRPr lang="en-US" b="1" dirty="0" smtClean="0">
              <a:ea typeface="Tahoma" pitchFamily="34" charset="0"/>
              <a:cs typeface="Tahoma" pitchFamily="34" charset="0"/>
            </a:endParaRP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PHASE I CHALLENGES</a:t>
            </a:r>
            <a:endParaRPr lang="en-US" dirty="0"/>
          </a:p>
        </p:txBody>
      </p:sp>
      <p:sp>
        <p:nvSpPr>
          <p:cNvPr id="3" name="Content Placeholder 2"/>
          <p:cNvSpPr>
            <a:spLocks noGrp="1"/>
          </p:cNvSpPr>
          <p:nvPr>
            <p:ph idx="1"/>
          </p:nvPr>
        </p:nvSpPr>
        <p:spPr/>
        <p:txBody>
          <a:bodyPr>
            <a:normAutofit/>
          </a:bodyPr>
          <a:lstStyle/>
          <a:p>
            <a:pPr algn="just"/>
            <a:r>
              <a:rPr lang="en-US" dirty="0" smtClean="0"/>
              <a:t>Delay in Depletion of Dam </a:t>
            </a:r>
            <a:r>
              <a:rPr lang="en-US" dirty="0" smtClean="0">
                <a:solidFill>
                  <a:srgbClr val="FFFF00"/>
                </a:solidFill>
              </a:rPr>
              <a:t>		</a:t>
            </a:r>
          </a:p>
          <a:p>
            <a:pPr algn="just">
              <a:buNone/>
            </a:pPr>
            <a:r>
              <a:rPr lang="en-US" dirty="0" smtClean="0">
                <a:solidFill>
                  <a:srgbClr val="FFFF00"/>
                </a:solidFill>
              </a:rPr>
              <a:t>	</a:t>
            </a:r>
          </a:p>
          <a:p>
            <a:pPr algn="just"/>
            <a:r>
              <a:rPr lang="en-US" dirty="0" smtClean="0"/>
              <a:t>Acute water shortage in the district resulted in delay in depletion of the reservoir for  beginning of work (especially </a:t>
            </a:r>
            <a:r>
              <a:rPr lang="en-US" dirty="0" err="1" smtClean="0"/>
              <a:t>desilting</a:t>
            </a:r>
            <a:r>
              <a:rPr lang="en-US" dirty="0" smtClean="0"/>
              <a:t>) . </a:t>
            </a:r>
          </a:p>
          <a:p>
            <a:pPr algn="just"/>
            <a:endParaRPr lang="en-US" dirty="0" smtClean="0"/>
          </a:p>
          <a:p>
            <a:pPr algn="just"/>
            <a:r>
              <a:rPr lang="en-US" dirty="0" smtClean="0"/>
              <a:t>Finally the approval was accorded in the first week of April 2017 to open up the sluice gates for depletion.</a:t>
            </a:r>
          </a:p>
          <a:p>
            <a:pPr algn="just">
              <a:buNone/>
            </a:pPr>
            <a:r>
              <a:rPr lang="en-US" dirty="0" smtClean="0"/>
              <a:t>    (a promising 3 months time lost)</a:t>
            </a:r>
            <a:endParaRPr lang="en-IN" dirty="0" smtClean="0"/>
          </a:p>
          <a:p>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244</TotalTime>
  <Words>1008</Words>
  <Application>Microsoft Office PowerPoint</Application>
  <PresentationFormat>Custom</PresentationFormat>
  <Paragraphs>117</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Experience of TANGEDCO in Geomembrane lining works in Servalar dam</vt:lpstr>
      <vt:lpstr>Servalar dam layout</vt:lpstr>
      <vt:lpstr>Salient Features Of Servalar Dam</vt:lpstr>
      <vt:lpstr>Purpose of Servalar dam</vt:lpstr>
      <vt:lpstr>Need for geomembrane in Servalar Dam</vt:lpstr>
      <vt:lpstr> weak joints (u/s) and leakages in (d/s)  </vt:lpstr>
      <vt:lpstr>Factors influencing DRIP works </vt:lpstr>
      <vt:lpstr>Initial Schedule of Work</vt:lpstr>
      <vt:lpstr>PHASE I CHALLENGES</vt:lpstr>
      <vt:lpstr>CHALLENGE CONTINUES</vt:lpstr>
      <vt:lpstr>Challenges in Desilting</vt:lpstr>
      <vt:lpstr>Pictures showing desilting</vt:lpstr>
      <vt:lpstr>Challenge Continues</vt:lpstr>
      <vt:lpstr>Challenge Continues</vt:lpstr>
      <vt:lpstr>Challenge Continues</vt:lpstr>
      <vt:lpstr>Phase II - Challenges</vt:lpstr>
      <vt:lpstr>Phase II  Challenges in Silt Removal</vt:lpstr>
      <vt:lpstr>Challenges in Silt Removal</vt:lpstr>
      <vt:lpstr>Silt Removal near Sluice Gates </vt:lpstr>
      <vt:lpstr>Geomembrane  Works</vt:lpstr>
      <vt:lpstr>Picture of verticl strips</vt:lpstr>
      <vt:lpstr>Fixing of Geotextile </vt:lpstr>
      <vt:lpstr>Geocomposite Welding</vt:lpstr>
      <vt:lpstr>Fixing of Upper Tensioning Profiles </vt:lpstr>
      <vt:lpstr>Fixation of Cover Strips</vt:lpstr>
      <vt:lpstr>Drainage Holes</vt:lpstr>
      <vt:lpstr>Final Phase of Installation</vt:lpstr>
      <vt:lpstr>Results of Geomembrane Waterproofing System</vt:lpstr>
      <vt:lpstr>Gallery View</vt:lpstr>
      <vt:lpstr>Dry Drain  Shaft No. 25</vt:lpstr>
      <vt:lpstr>Dry Drain Shaft No. 20</vt:lpstr>
      <vt:lpstr>Dry Drain Shaft No. 15</vt:lpstr>
      <vt:lpstr>Leakage Results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creator>ICE India</dc:creator>
  <cp:lastModifiedBy>EE2CD</cp:lastModifiedBy>
  <cp:revision>45</cp:revision>
  <dcterms:created xsi:type="dcterms:W3CDTF">2024-07-01T11:44:01Z</dcterms:created>
  <dcterms:modified xsi:type="dcterms:W3CDTF">2024-09-27T09:34:39Z</dcterms:modified>
</cp:coreProperties>
</file>