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85" r:id="rId7"/>
    <p:sldId id="286"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0"/>
  </p:normalViewPr>
  <p:slideViewPr>
    <p:cSldViewPr snapToGrid="0">
      <p:cViewPr>
        <p:scale>
          <a:sx n="50" d="100"/>
          <a:sy n="50" d="100"/>
        </p:scale>
        <p:origin x="-1500" y="-4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EA277-AE9E-DC34-8714-3F7BC1A3F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D60E05A-7A4B-2FC8-A1F6-22F478573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8D364C7-75BD-9DD6-0811-430246EC74A5}"/>
              </a:ext>
            </a:extLst>
          </p:cNvPr>
          <p:cNvSpPr>
            <a:spLocks noGrp="1"/>
          </p:cNvSpPr>
          <p:nvPr>
            <p:ph type="dt" sz="half" idx="10"/>
          </p:nvPr>
        </p:nvSpPr>
        <p:spPr/>
        <p:txBody>
          <a:bodyPr/>
          <a:lstStyle/>
          <a:p>
            <a:fld id="{649A983A-F2FB-4630-A74E-ED4791962389}" type="datetimeFigureOut">
              <a:rPr lang="en-IN" smtClean="0"/>
              <a:pPr/>
              <a:t>27-09-2024</a:t>
            </a:fld>
            <a:endParaRPr lang="en-IN"/>
          </a:p>
        </p:txBody>
      </p:sp>
      <p:sp>
        <p:nvSpPr>
          <p:cNvPr id="5" name="Footer Placeholder 4">
            <a:extLst>
              <a:ext uri="{FF2B5EF4-FFF2-40B4-BE49-F238E27FC236}">
                <a16:creationId xmlns:a16="http://schemas.microsoft.com/office/drawing/2014/main" xmlns="" id="{B0AEAAD6-E333-3D8F-52C3-07770EE8CF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BEDCC37-1068-125E-6AC6-E42C911815E5}"/>
              </a:ext>
            </a:extLst>
          </p:cNvPr>
          <p:cNvSpPr>
            <a:spLocks noGrp="1"/>
          </p:cNvSpPr>
          <p:nvPr>
            <p:ph type="sldNum" sz="quarter" idx="12"/>
          </p:nvPr>
        </p:nvSpPr>
        <p:spPr/>
        <p:txBody>
          <a:bodyPr/>
          <a:lstStyle/>
          <a:p>
            <a:fld id="{08790427-CFEB-45BA-9E7D-CB5AFB878D6D}" type="slidenum">
              <a:rPr lang="en-IN" smtClean="0"/>
              <a:pPr/>
              <a:t>‹#›</a:t>
            </a:fld>
            <a:endParaRPr lang="en-IN"/>
          </a:p>
        </p:txBody>
      </p:sp>
    </p:spTree>
    <p:extLst>
      <p:ext uri="{BB962C8B-B14F-4D97-AF65-F5344CB8AC3E}">
        <p14:creationId xmlns="" xmlns:p14="http://schemas.microsoft.com/office/powerpoint/2010/main" val="14500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4FFFC-921B-44C1-0158-297250AE51B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70E4841-03B4-1002-F459-91B553DCB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textruta 4">
            <a:extLst>
              <a:ext uri="{FF2B5EF4-FFF2-40B4-BE49-F238E27FC236}">
                <a16:creationId xmlns:a16="http://schemas.microsoft.com/office/drawing/2014/main" xmlns="" id="{1C1C9D3E-B41D-0B6A-6E43-1B8B5403859B}"/>
              </a:ext>
            </a:extLst>
          </p:cNvPr>
          <p:cNvSpPr txBox="1"/>
          <p:nvPr userDrawn="1"/>
        </p:nvSpPr>
        <p:spPr>
          <a:xfrm>
            <a:off x="0" y="6492875"/>
            <a:ext cx="10946296" cy="369332"/>
          </a:xfrm>
          <a:prstGeom prst="rect">
            <a:avLst/>
          </a:prstGeom>
          <a:solidFill>
            <a:srgbClr val="C00000"/>
          </a:solidFill>
        </p:spPr>
        <p:txBody>
          <a:bodyPr wrap="square" rtlCol="0">
            <a:spAutoFit/>
          </a:bodyPr>
          <a:lstStyle/>
          <a:p>
            <a:r>
              <a:rPr lang="en-US" dirty="0">
                <a:solidFill>
                  <a:srgbClr val="FFFF00"/>
                </a:solidFill>
              </a:rPr>
              <a:t>ICOLD 2024 – 92</a:t>
            </a:r>
            <a:r>
              <a:rPr lang="en-US" baseline="30000" dirty="0">
                <a:solidFill>
                  <a:srgbClr val="FFFF00"/>
                </a:solidFill>
              </a:rPr>
              <a:t>nd</a:t>
            </a:r>
            <a:r>
              <a:rPr lang="en-US" dirty="0">
                <a:solidFill>
                  <a:srgbClr val="FFFF00"/>
                </a:solidFill>
              </a:rPr>
              <a:t> Annual Meeting – Symposium – Dams for People, Water, Environment &amp; Development </a:t>
            </a:r>
          </a:p>
        </p:txBody>
      </p:sp>
    </p:spTree>
    <p:extLst>
      <p:ext uri="{BB962C8B-B14F-4D97-AF65-F5344CB8AC3E}">
        <p14:creationId xmlns="" xmlns:p14="http://schemas.microsoft.com/office/powerpoint/2010/main" val="3853177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A2173B-E351-2795-FD07-B70D7634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C6E6393-EC4C-B7D9-8272-8667FCC0F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AF3BBE-451A-2E24-BBB7-E6F42656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9A983A-F2FB-4630-A74E-ED4791962389}" type="datetimeFigureOut">
              <a:rPr lang="en-IN" smtClean="0"/>
              <a:pPr/>
              <a:t>27-09-2024</a:t>
            </a:fld>
            <a:endParaRPr lang="en-IN"/>
          </a:p>
        </p:txBody>
      </p:sp>
      <p:sp>
        <p:nvSpPr>
          <p:cNvPr id="5" name="Footer Placeholder 4">
            <a:extLst>
              <a:ext uri="{FF2B5EF4-FFF2-40B4-BE49-F238E27FC236}">
                <a16:creationId xmlns:a16="http://schemas.microsoft.com/office/drawing/2014/main" xmlns="" id="{9F0FD2FB-6A7F-E428-1927-A7FD72A20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xmlns="" id="{047B802C-F64A-B303-AD6F-AA56F2F0A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790427-CFEB-45BA-9E7D-CB5AFB878D6D}" type="slidenum">
              <a:rPr lang="en-IN" smtClean="0"/>
              <a:pPr/>
              <a:t>‹#›</a:t>
            </a:fld>
            <a:endParaRPr lang="en-IN"/>
          </a:p>
        </p:txBody>
      </p:sp>
      <p:pic>
        <p:nvPicPr>
          <p:cNvPr id="8" name="Picture 7">
            <a:extLst>
              <a:ext uri="{FF2B5EF4-FFF2-40B4-BE49-F238E27FC236}">
                <a16:creationId xmlns:a16="http://schemas.microsoft.com/office/drawing/2014/main" xmlns="" id="{83DD851C-6DEC-CC98-415D-1B69812C6BA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761722" y="365125"/>
            <a:ext cx="1064180" cy="1064180"/>
          </a:xfrm>
          <a:prstGeom prst="rect">
            <a:avLst/>
          </a:prstGeom>
        </p:spPr>
      </p:pic>
      <p:pic>
        <p:nvPicPr>
          <p:cNvPr id="11" name="Picture 10">
            <a:extLst>
              <a:ext uri="{FF2B5EF4-FFF2-40B4-BE49-F238E27FC236}">
                <a16:creationId xmlns:a16="http://schemas.microsoft.com/office/drawing/2014/main" xmlns="" id="{3AC90E63-D558-7842-2DE8-BF8A7AE3A41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890512" y="5779810"/>
            <a:ext cx="1064180" cy="1064180"/>
          </a:xfrm>
          <a:prstGeom prst="rect">
            <a:avLst/>
          </a:prstGeom>
        </p:spPr>
      </p:pic>
    </p:spTree>
    <p:extLst>
      <p:ext uri="{BB962C8B-B14F-4D97-AF65-F5344CB8AC3E}">
        <p14:creationId xmlns="" xmlns:p14="http://schemas.microsoft.com/office/powerpoint/2010/main" val="25836639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over with white text&#10;&#10;Description automatically generated">
            <a:extLst>
              <a:ext uri="{FF2B5EF4-FFF2-40B4-BE49-F238E27FC236}">
                <a16:creationId xmlns:a16="http://schemas.microsoft.com/office/drawing/2014/main" xmlns="" id="{2CD6E75C-8031-E682-4265-F032FD9C5B1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xmlns="" id="{5E55E17C-310A-CEC4-FAAA-532CD14C1D4B}"/>
              </a:ext>
            </a:extLst>
          </p:cNvPr>
          <p:cNvSpPr>
            <a:spLocks noGrp="1"/>
          </p:cNvSpPr>
          <p:nvPr>
            <p:ph type="ctrTitle"/>
          </p:nvPr>
        </p:nvSpPr>
        <p:spPr>
          <a:xfrm>
            <a:off x="1524000" y="2831689"/>
            <a:ext cx="9144000" cy="1582841"/>
          </a:xfrm>
        </p:spPr>
        <p:txBody>
          <a:bodyPr>
            <a:noAutofit/>
          </a:bodyPr>
          <a:lstStyle/>
          <a:p>
            <a:pPr marL="369842" indent="-369842" defTabSz="985716">
              <a:spcBef>
                <a:spcPct val="20000"/>
              </a:spcBef>
              <a:defRPr/>
            </a:pPr>
            <a:r>
              <a:rPr lang="en-US" sz="3200" b="1" u="sng" dirty="0" smtClean="0">
                <a:solidFill>
                  <a:schemeClr val="bg1"/>
                </a:solidFill>
              </a:rPr>
              <a:t>Eco – Friendly panacea for the removal of the Rock outcrop obstruction in the upstream portion of the </a:t>
            </a:r>
            <a:r>
              <a:rPr lang="en-US" sz="3200" b="1" u="sng" dirty="0" err="1" smtClean="0">
                <a:solidFill>
                  <a:schemeClr val="bg1"/>
                </a:solidFill>
              </a:rPr>
              <a:t>Sathanur</a:t>
            </a:r>
            <a:r>
              <a:rPr lang="en-US" sz="3200" b="1" u="sng" dirty="0" smtClean="0">
                <a:solidFill>
                  <a:schemeClr val="bg1"/>
                </a:solidFill>
              </a:rPr>
              <a:t> Dam.</a:t>
            </a:r>
            <a:endParaRPr lang="en-US" sz="3200" b="1" u="sng" dirty="0">
              <a:solidFill>
                <a:schemeClr val="bg1"/>
              </a:solidFill>
            </a:endParaRPr>
          </a:p>
        </p:txBody>
      </p:sp>
      <p:sp>
        <p:nvSpPr>
          <p:cNvPr id="3" name="Subtitle 2">
            <a:extLst>
              <a:ext uri="{FF2B5EF4-FFF2-40B4-BE49-F238E27FC236}">
                <a16:creationId xmlns:a16="http://schemas.microsoft.com/office/drawing/2014/main" xmlns="" id="{550FFC3A-9B7A-824F-8587-AC91D3648B79}"/>
              </a:ext>
            </a:extLst>
          </p:cNvPr>
          <p:cNvSpPr>
            <a:spLocks noGrp="1"/>
          </p:cNvSpPr>
          <p:nvPr>
            <p:ph type="subTitle" idx="1"/>
          </p:nvPr>
        </p:nvSpPr>
        <p:spPr>
          <a:xfrm>
            <a:off x="1524000" y="4685966"/>
            <a:ext cx="9144000" cy="990933"/>
          </a:xfrm>
        </p:spPr>
        <p:txBody>
          <a:bodyPr>
            <a:normAutofit/>
          </a:bodyPr>
          <a:lstStyle/>
          <a:p>
            <a:r>
              <a:rPr lang="en-US" dirty="0" err="1" smtClean="0">
                <a:solidFill>
                  <a:schemeClr val="bg1"/>
                </a:solidFill>
              </a:rPr>
              <a:t>Er.E.Arivazhagan</a:t>
            </a:r>
            <a:r>
              <a:rPr lang="en-US" dirty="0" smtClean="0">
                <a:solidFill>
                  <a:schemeClr val="bg1"/>
                </a:solidFill>
              </a:rPr>
              <a:t>, Executive  Engineer, TN WRD, India,</a:t>
            </a:r>
          </a:p>
          <a:p>
            <a:r>
              <a:rPr lang="en-US" dirty="0" err="1" smtClean="0">
                <a:solidFill>
                  <a:schemeClr val="bg1"/>
                </a:solidFill>
              </a:rPr>
              <a:t>Er.N.Santhosh</a:t>
            </a:r>
            <a:r>
              <a:rPr lang="en-US" dirty="0" smtClean="0">
                <a:solidFill>
                  <a:schemeClr val="bg1"/>
                </a:solidFill>
              </a:rPr>
              <a:t>, Assistant Engineer, TNWRD, India,</a:t>
            </a:r>
            <a:endParaRPr lang="en-US" dirty="0">
              <a:solidFill>
                <a:schemeClr val="bg1"/>
              </a:solidFill>
            </a:endParaRPr>
          </a:p>
        </p:txBody>
      </p:sp>
    </p:spTree>
    <p:extLst>
      <p:ext uri="{BB962C8B-B14F-4D97-AF65-F5344CB8AC3E}">
        <p14:creationId xmlns="" xmlns:p14="http://schemas.microsoft.com/office/powerpoint/2010/main" val="26178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C:\Documents and Settings\aaa\Local Settings\Temporary Internet Files\Content.Word\IMG-20210507-WA0029.jpg"/>
          <p:cNvPicPr>
            <a:picLocks noGrp="1"/>
          </p:cNvPicPr>
          <p:nvPr>
            <p:ph idx="1"/>
          </p:nvPr>
        </p:nvPicPr>
        <p:blipFill>
          <a:blip r:embed="rId2"/>
          <a:srcRect/>
          <a:stretch>
            <a:fillRect/>
          </a:stretch>
        </p:blipFill>
        <p:spPr>
          <a:xfrm>
            <a:off x="1009650" y="1314450"/>
            <a:ext cx="9448800" cy="4881563"/>
          </a:xfrm>
        </p:spPr>
      </p:pic>
      <p:sp>
        <p:nvSpPr>
          <p:cNvPr id="7" name="Title 6"/>
          <p:cNvSpPr>
            <a:spLocks noGrp="1"/>
          </p:cNvSpPr>
          <p:nvPr>
            <p:ph type="title"/>
          </p:nvPr>
        </p:nvSpPr>
        <p:spPr>
          <a:xfrm>
            <a:off x="552450" y="346075"/>
            <a:ext cx="10515600" cy="625475"/>
          </a:xfrm>
        </p:spPr>
        <p:txBody>
          <a:bodyPr>
            <a:normAutofit/>
          </a:bodyPr>
          <a:lstStyle/>
          <a:p>
            <a:pPr>
              <a:buFont typeface="Arial" pitchFamily="34" charset="0"/>
              <a:buChar char="•"/>
            </a:pPr>
            <a:r>
              <a:rPr lang="en-US" sz="3600" dirty="0" smtClean="0"/>
              <a:t>Removal of Loose rocks around the Rock portion</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42900"/>
            <a:ext cx="10858500" cy="1771650"/>
          </a:xfrm>
        </p:spPr>
        <p:txBody>
          <a:bodyPr>
            <a:normAutofit fontScale="90000"/>
          </a:bodyPr>
          <a:lstStyle/>
          <a:p>
            <a:pPr>
              <a:buFont typeface="Arial" pitchFamily="34" charset="0"/>
              <a:buChar char="•"/>
            </a:pPr>
            <a:r>
              <a:rPr lang="en-US" sz="2800" dirty="0" smtClean="0"/>
              <a:t> Each portion was drilled with LD4 (Light Weight Drilling Machine of    </a:t>
            </a:r>
            <a:br>
              <a:rPr lang="en-US" sz="2800" dirty="0" smtClean="0"/>
            </a:br>
            <a:r>
              <a:rPr lang="en-US" sz="2800" dirty="0" smtClean="0"/>
              <a:t>  diameter 4 Inches) Drilling machine horizontally and vertically with </a:t>
            </a:r>
            <a:br>
              <a:rPr lang="en-US" sz="2800" dirty="0" smtClean="0"/>
            </a:br>
            <a:r>
              <a:rPr lang="en-US" sz="2800" dirty="0" smtClean="0"/>
              <a:t>   </a:t>
            </a:r>
            <a:r>
              <a:rPr lang="en-US" sz="2800" b="1" dirty="0" smtClean="0"/>
              <a:t>L</a:t>
            </a:r>
            <a:r>
              <a:rPr lang="en-US" sz="2800" dirty="0" smtClean="0"/>
              <a:t> shape to insert the wire saw rope. </a:t>
            </a:r>
            <a:br>
              <a:rPr lang="en-US" sz="2800" dirty="0" smtClean="0"/>
            </a:br>
            <a:r>
              <a:rPr lang="en-US" sz="2800" dirty="0" smtClean="0"/>
              <a:t/>
            </a:r>
            <a:br>
              <a:rPr lang="en-US" sz="2800" dirty="0" smtClean="0"/>
            </a:br>
            <a:r>
              <a:rPr lang="en-US" sz="2800" dirty="0" smtClean="0"/>
              <a:t>   The LD4 drilling machine of 100mm </a:t>
            </a:r>
            <a:r>
              <a:rPr lang="el-GR" sz="2800" dirty="0" smtClean="0">
                <a:latin typeface="Arial"/>
                <a:cs typeface="Arial"/>
              </a:rPr>
              <a:t>Φ</a:t>
            </a:r>
            <a:r>
              <a:rPr lang="en-US" sz="2800" dirty="0" smtClean="0">
                <a:latin typeface="Arial"/>
                <a:cs typeface="Arial"/>
              </a:rPr>
              <a:t> hole.</a:t>
            </a:r>
            <a:r>
              <a:rPr lang="en-US" sz="2800" dirty="0" smtClean="0"/>
              <a:t/>
            </a:r>
            <a:br>
              <a:rPr lang="en-US" sz="2800" dirty="0" smtClean="0"/>
            </a:br>
            <a:endParaRPr lang="en-US" sz="2800" dirty="0"/>
          </a:p>
        </p:txBody>
      </p:sp>
      <p:pic>
        <p:nvPicPr>
          <p:cNvPr id="4" name="Content Placeholder 4" descr="C:\Documents and Settings\aaa\Local Settings\Temporary Internet Files\Content.Word\IMG-20210509-WA0012.jpg"/>
          <p:cNvPicPr>
            <a:picLocks noGrp="1"/>
          </p:cNvPicPr>
          <p:nvPr>
            <p:ph sz="half" idx="1"/>
          </p:nvPr>
        </p:nvPicPr>
        <p:blipFill>
          <a:blip r:embed="rId2"/>
          <a:srcRect/>
          <a:stretch>
            <a:fillRect/>
          </a:stretch>
        </p:blipFill>
        <p:spPr>
          <a:xfrm>
            <a:off x="1444625" y="2298700"/>
            <a:ext cx="8453438" cy="40338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492124"/>
            <a:ext cx="10515600" cy="6080125"/>
          </a:xfrm>
        </p:spPr>
        <p:txBody>
          <a:bodyPr/>
          <a:lstStyle/>
          <a:p>
            <a:pPr marL="391077" indent="-391077" algn="just" defTabSz="1042873">
              <a:defRPr/>
            </a:pPr>
            <a:r>
              <a:rPr lang="en-US" altLang="en-US" sz="2400" dirty="0" smtClean="0"/>
              <a:t>The rock portion was split in to large pieces using wire saw machine.</a:t>
            </a:r>
            <a:endParaRPr lang="en-US" sz="2400" dirty="0" smtClean="0">
              <a:solidFill>
                <a:srgbClr val="FF0000"/>
              </a:solidFill>
            </a:endParaRPr>
          </a:p>
          <a:p>
            <a:pPr marL="391077" indent="-391077" algn="just" defTabSz="1042873">
              <a:defRPr/>
            </a:pPr>
            <a:r>
              <a:rPr lang="en-US" sz="2400" dirty="0" smtClean="0"/>
              <a:t>the Diamond wire have a maximum length of 50 m and 12 mm diameter was used.  </a:t>
            </a:r>
          </a:p>
          <a:p>
            <a:pPr marL="391077" indent="-391077" algn="just" defTabSz="1042873">
              <a:defRPr/>
            </a:pPr>
            <a:r>
              <a:rPr lang="en-US" sz="2400" dirty="0" smtClean="0"/>
              <a:t>The Wire saw machine with trolley of 7m can cut both horizontal and vertical rock portion. The machine having 60 HP motor operating through generator having capacity to cut 4 </a:t>
            </a:r>
            <a:r>
              <a:rPr lang="en-US" sz="2400" dirty="0" err="1" smtClean="0"/>
              <a:t>Sq.m</a:t>
            </a:r>
            <a:r>
              <a:rPr lang="en-US" sz="2400" dirty="0" smtClean="0"/>
              <a:t> rock portion per hour was utilized.</a:t>
            </a:r>
          </a:p>
          <a:p>
            <a:pPr>
              <a:buNone/>
            </a:pPr>
            <a:endParaRPr lang="en-US" dirty="0" smtClean="0"/>
          </a:p>
          <a:p>
            <a:pPr>
              <a:buNone/>
            </a:pPr>
            <a:endParaRPr lang="en-US" dirty="0" smtClean="0"/>
          </a:p>
          <a:p>
            <a:pPr>
              <a:buNone/>
            </a:pPr>
            <a:endParaRPr lang="en-US" dirty="0"/>
          </a:p>
        </p:txBody>
      </p:sp>
      <p:pic>
        <p:nvPicPr>
          <p:cNvPr id="4" name="Picture 4" descr="C:\Documents and Settings\aaa\Local Settings\Temporary Internet Files\Content.Word\IMG-20210511-WA0011.jpg"/>
          <p:cNvPicPr>
            <a:picLocks noChangeAspect="1" noChangeArrowheads="1"/>
          </p:cNvPicPr>
          <p:nvPr/>
        </p:nvPicPr>
        <p:blipFill>
          <a:blip r:embed="rId2"/>
          <a:srcRect/>
          <a:stretch>
            <a:fillRect/>
          </a:stretch>
        </p:blipFill>
        <p:spPr bwMode="auto">
          <a:xfrm>
            <a:off x="1096963" y="3303588"/>
            <a:ext cx="5029200" cy="2895600"/>
          </a:xfrm>
          <a:prstGeom prst="rect">
            <a:avLst/>
          </a:prstGeom>
          <a:noFill/>
          <a:ln w="9525">
            <a:noFill/>
            <a:miter lim="800000"/>
            <a:headEnd/>
            <a:tailEnd/>
          </a:ln>
        </p:spPr>
      </p:pic>
      <p:pic>
        <p:nvPicPr>
          <p:cNvPr id="5" name="Content Placeholder 7" descr="C:\Documents and Settings\aaa\Local Settings\Temporary Internet Files\Content.Word\IMG-20210512-WA0049.jpg"/>
          <p:cNvPicPr>
            <a:picLocks/>
          </p:cNvPicPr>
          <p:nvPr/>
        </p:nvPicPr>
        <p:blipFill>
          <a:blip r:embed="rId3"/>
          <a:srcRect/>
          <a:stretch>
            <a:fillRect/>
          </a:stretch>
        </p:blipFill>
        <p:spPr>
          <a:xfrm>
            <a:off x="6621463" y="3189288"/>
            <a:ext cx="4268787" cy="304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algn="ctr"/>
            <a:r>
              <a:rPr lang="en-US" u="sng" dirty="0" smtClean="0"/>
              <a:t>Vertical Diamond wire Cutting</a:t>
            </a:r>
            <a:endParaRPr lang="en-US" dirty="0"/>
          </a:p>
        </p:txBody>
      </p:sp>
      <p:pic>
        <p:nvPicPr>
          <p:cNvPr id="1026" name="Picture 2" descr="C:\Documents and Settings\DB1\Desktop\corrected.bmp"/>
          <p:cNvPicPr>
            <a:picLocks noGrp="1" noChangeAspect="1" noChangeArrowheads="1"/>
          </p:cNvPicPr>
          <p:nvPr>
            <p:ph idx="1"/>
          </p:nvPr>
        </p:nvPicPr>
        <p:blipFill>
          <a:blip r:embed="rId2"/>
          <a:srcRect/>
          <a:stretch>
            <a:fillRect/>
          </a:stretch>
        </p:blipFill>
        <p:spPr bwMode="auto">
          <a:xfrm>
            <a:off x="1710467" y="1825625"/>
            <a:ext cx="8771066" cy="4351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IN" altLang="en-US" u="sng" dirty="0" smtClean="0"/>
              <a:t>Horizontal Diamond Wire Cutting </a:t>
            </a:r>
            <a:endParaRPr lang="en-US" dirty="0"/>
          </a:p>
        </p:txBody>
      </p:sp>
      <p:pic>
        <p:nvPicPr>
          <p:cNvPr id="2050" name="Picture 2" descr="C:\Documents and Settings\DB1\Desktop\corrected - 222.bmp"/>
          <p:cNvPicPr>
            <a:picLocks noChangeAspect="1" noChangeArrowheads="1"/>
          </p:cNvPicPr>
          <p:nvPr/>
        </p:nvPicPr>
        <p:blipFill>
          <a:blip r:embed="rId2"/>
          <a:srcRect/>
          <a:stretch>
            <a:fillRect/>
          </a:stretch>
        </p:blipFill>
        <p:spPr bwMode="auto">
          <a:xfrm>
            <a:off x="1095375" y="1047750"/>
            <a:ext cx="10001250" cy="5143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10382250" cy="5924550"/>
          </a:xfrm>
        </p:spPr>
        <p:txBody>
          <a:bodyPr>
            <a:normAutofit fontScale="47500" lnSpcReduction="20000"/>
          </a:bodyPr>
          <a:lstStyle/>
          <a:p>
            <a:pPr marL="390832" indent="-390832" defTabSz="1042229" fontAlgn="ctr">
              <a:defRPr/>
            </a:pPr>
            <a:r>
              <a:rPr lang="en-US" sz="4500" b="1" dirty="0" smtClean="0"/>
              <a:t>Expansive mortar, also known as SCA (Soundless Cracking Agencies),</a:t>
            </a:r>
            <a:r>
              <a:rPr lang="en-US" sz="4500" dirty="0" smtClean="0"/>
              <a:t> is a non-toxic powder that can be used to crack rock without explosives. Here are some steps for using expansive mortar: </a:t>
            </a:r>
          </a:p>
          <a:p>
            <a:pPr marL="390832" indent="-390832" defTabSz="1042229">
              <a:defRPr/>
            </a:pPr>
            <a:r>
              <a:rPr lang="en-US" sz="4500" dirty="0" smtClean="0"/>
              <a:t> </a:t>
            </a:r>
            <a:r>
              <a:rPr lang="en-US" sz="4500" b="1" dirty="0" smtClean="0"/>
              <a:t>Drill holes</a:t>
            </a:r>
          </a:p>
          <a:p>
            <a:pPr marL="390832" indent="-390832" defTabSz="1042229" fontAlgn="ctr">
              <a:defRPr/>
            </a:pPr>
            <a:r>
              <a:rPr lang="en-US" sz="4500" dirty="0" smtClean="0"/>
              <a:t>Use an air hammer drill and a drill bit that matches the rock type. Holes should be 38–50 mm in diameter and 70–90% of the way into the rock. Holes should be no more than 20 cm apart. </a:t>
            </a:r>
          </a:p>
          <a:p>
            <a:pPr marL="390832" indent="-390832" defTabSz="1042229">
              <a:defRPr/>
            </a:pPr>
            <a:r>
              <a:rPr lang="en-US" sz="4500" b="1" dirty="0" smtClean="0"/>
              <a:t>Mix and pour</a:t>
            </a:r>
          </a:p>
          <a:p>
            <a:pPr marL="390832" indent="-390832" defTabSz="1042229" fontAlgn="ctr">
              <a:defRPr/>
            </a:pPr>
            <a:r>
              <a:rPr lang="en-US" sz="4500" dirty="0" smtClean="0"/>
              <a:t>Mix the powder with 30% water and pour it into the holes. Fill the holes about 15 mm from the top, and agitate the hole to remove air gaps. </a:t>
            </a:r>
          </a:p>
          <a:p>
            <a:pPr marL="390832" indent="-390832" defTabSz="1042229">
              <a:defRPr/>
            </a:pPr>
            <a:r>
              <a:rPr lang="en-US" sz="4500" b="1" dirty="0" smtClean="0"/>
              <a:t>Wait for cracking</a:t>
            </a:r>
          </a:p>
          <a:p>
            <a:pPr marL="390832" indent="-390832" defTabSz="1042229" fontAlgn="ctr">
              <a:defRPr/>
            </a:pPr>
            <a:r>
              <a:rPr lang="en-US" sz="4500" dirty="0" smtClean="0"/>
              <a:t>The mortar will expand and crack the rock over 4–24 hours. </a:t>
            </a:r>
          </a:p>
          <a:p>
            <a:pPr marL="390832" indent="-390832" defTabSz="1042229">
              <a:defRPr/>
            </a:pPr>
            <a:r>
              <a:rPr lang="en-US" sz="4500" b="1" dirty="0" smtClean="0"/>
              <a:t>Remove the cracked material</a:t>
            </a:r>
          </a:p>
          <a:p>
            <a:pPr marL="390832" indent="-390832" defTabSz="1042229" fontAlgn="ctr">
              <a:defRPr/>
            </a:pPr>
            <a:r>
              <a:rPr lang="en-US" sz="4500" dirty="0" smtClean="0"/>
              <a:t>Use a pick breaker, pneumatic breaker, or excavator to remove the cracked material. </a:t>
            </a:r>
          </a:p>
          <a:p>
            <a:pPr marL="390832" indent="-390832" defTabSz="1042229">
              <a:defRPr/>
            </a:pPr>
            <a:r>
              <a:rPr lang="en-US" sz="4500" dirty="0" smtClean="0"/>
              <a:t>Expansive mortar is a safer and more environmentally friendly alternative to traditional blasting methods. It can be used on a variety of materials, including black granite, marble, limestone, and sandstone.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61951"/>
            <a:ext cx="10515600" cy="895349"/>
          </a:xfrm>
        </p:spPr>
        <p:txBody>
          <a:bodyPr>
            <a:normAutofit fontScale="90000"/>
          </a:bodyPr>
          <a:lstStyle/>
          <a:p>
            <a:pPr>
              <a:buFont typeface="Arial" pitchFamily="34" charset="0"/>
              <a:buChar char="•"/>
            </a:pPr>
            <a:r>
              <a:rPr lang="en-US" altLang="en-US" sz="3100" dirty="0" smtClean="0"/>
              <a:t>using compressor Drilling machine the drilling holes were   </a:t>
            </a:r>
            <a:br>
              <a:rPr lang="en-US" altLang="en-US" sz="3100" dirty="0" smtClean="0"/>
            </a:br>
            <a:r>
              <a:rPr lang="en-US" altLang="en-US" sz="3100" dirty="0" smtClean="0"/>
              <a:t>  provided to split the large pieces to the small one.</a:t>
            </a:r>
            <a:r>
              <a:rPr lang="en-US" dirty="0" smtClean="0"/>
              <a:t/>
            </a:r>
            <a:br>
              <a:rPr lang="en-US" dirty="0" smtClean="0"/>
            </a:br>
            <a:endParaRPr lang="en-US" dirty="0"/>
          </a:p>
        </p:txBody>
      </p:sp>
      <p:pic>
        <p:nvPicPr>
          <p:cNvPr id="4" name="Content Placeholder 4" descr="C:\DRIP-II\ALL WORK PHOTOS\COFFER DAM\New Folder (7)\IMG20210612111359.jpg"/>
          <p:cNvPicPr>
            <a:picLocks noGrp="1"/>
          </p:cNvPicPr>
          <p:nvPr>
            <p:ph sz="half" idx="1"/>
          </p:nvPr>
        </p:nvPicPr>
        <p:blipFill>
          <a:blip r:embed="rId2"/>
          <a:srcRect/>
          <a:stretch>
            <a:fillRect/>
          </a:stretch>
        </p:blipFill>
        <p:spPr>
          <a:xfrm>
            <a:off x="1639888" y="1438275"/>
            <a:ext cx="8410575" cy="45434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9875"/>
            <a:ext cx="10515600" cy="930275"/>
          </a:xfrm>
        </p:spPr>
        <p:txBody>
          <a:bodyPr>
            <a:noAutofit/>
          </a:bodyPr>
          <a:lstStyle/>
          <a:p>
            <a:pPr>
              <a:buFont typeface="Arial" pitchFamily="34" charset="0"/>
              <a:buChar char="•"/>
            </a:pPr>
            <a:r>
              <a:rPr lang="en-US" altLang="en-US" sz="2800" dirty="0" smtClean="0"/>
              <a:t>The Expansive mortar (Quick Lime) was available in 20 </a:t>
            </a:r>
            <a:br>
              <a:rPr lang="en-US" altLang="en-US" sz="2800" dirty="0" smtClean="0"/>
            </a:br>
            <a:r>
              <a:rPr lang="en-US" altLang="en-US" sz="2800" dirty="0" smtClean="0"/>
              <a:t>  kg bag which contain 4 </a:t>
            </a:r>
            <a:r>
              <a:rPr lang="en-US" altLang="en-US" sz="2800" dirty="0" err="1" smtClean="0"/>
              <a:t>Nos</a:t>
            </a:r>
            <a:r>
              <a:rPr lang="en-US" altLang="en-US" sz="2800" dirty="0" smtClean="0"/>
              <a:t> of 5 kg packets. </a:t>
            </a:r>
            <a:r>
              <a:rPr lang="en-US" altLang="en-US" sz="3200" dirty="0" smtClean="0"/>
              <a:t/>
            </a:r>
            <a:br>
              <a:rPr lang="en-US" altLang="en-US" sz="3200" dirty="0" smtClean="0"/>
            </a:br>
            <a:endParaRPr lang="en-US" sz="3200" dirty="0"/>
          </a:p>
        </p:txBody>
      </p:sp>
      <p:pic>
        <p:nvPicPr>
          <p:cNvPr id="4" name="Content Placeholder 4" descr="C:\Documents and Settings\aaa\Local Settings\Temporary Internet Files\Content.Word\IMG-20210512-WA0052.jpg"/>
          <p:cNvPicPr>
            <a:picLocks noGrp="1"/>
          </p:cNvPicPr>
          <p:nvPr>
            <p:ph sz="half" idx="1"/>
          </p:nvPr>
        </p:nvPicPr>
        <p:blipFill>
          <a:blip r:embed="rId2"/>
          <a:srcRect/>
          <a:stretch>
            <a:fillRect/>
          </a:stretch>
        </p:blipFill>
        <p:spPr>
          <a:xfrm>
            <a:off x="706438" y="1265238"/>
            <a:ext cx="4721225" cy="4830762"/>
          </a:xfrm>
        </p:spPr>
      </p:pic>
      <p:pic>
        <p:nvPicPr>
          <p:cNvPr id="5" name="Content Placeholder 5" descr="C:\Documents and Settings\aaa\Local Settings\Temporary Internet Files\Content.Word\IMG-20210512-WA0070.jpg"/>
          <p:cNvPicPr>
            <a:picLocks/>
          </p:cNvPicPr>
          <p:nvPr/>
        </p:nvPicPr>
        <p:blipFill>
          <a:blip r:embed="rId3"/>
          <a:srcRect/>
          <a:stretch>
            <a:fillRect/>
          </a:stretch>
        </p:blipFill>
        <p:spPr>
          <a:xfrm>
            <a:off x="5911850" y="1265238"/>
            <a:ext cx="4721225" cy="49069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6975"/>
          </a:xfrm>
        </p:spPr>
        <p:txBody>
          <a:bodyPr>
            <a:normAutofit fontScale="90000"/>
          </a:bodyPr>
          <a:lstStyle/>
          <a:p>
            <a:pPr>
              <a:buFont typeface="Arial" pitchFamily="34" charset="0"/>
              <a:buChar char="•"/>
            </a:pPr>
            <a:r>
              <a:rPr lang="en-US" sz="2700" b="1" dirty="0" smtClean="0"/>
              <a:t>Mix and pour: </a:t>
            </a:r>
            <a:r>
              <a:rPr lang="en-US" sz="2700" dirty="0" smtClean="0"/>
              <a:t>Mix the powder with 30% water and pour it into the holes. Fill the holes about 15 mm from the top, and agitate the hole to remove air gaps. </a:t>
            </a:r>
            <a:r>
              <a:rPr lang="en-US" dirty="0" smtClean="0"/>
              <a:t/>
            </a:r>
            <a:br>
              <a:rPr lang="en-US" dirty="0" smtClean="0"/>
            </a:br>
            <a:endParaRPr lang="en-US" dirty="0"/>
          </a:p>
        </p:txBody>
      </p:sp>
      <p:pic>
        <p:nvPicPr>
          <p:cNvPr id="4" name="Picture 3"/>
          <p:cNvPicPr>
            <a:picLocks noChangeAspect="1" noChangeArrowheads="1"/>
          </p:cNvPicPr>
          <p:nvPr/>
        </p:nvPicPr>
        <p:blipFill>
          <a:blip r:embed="rId2"/>
          <a:srcRect/>
          <a:stretch>
            <a:fillRect/>
          </a:stretch>
        </p:blipFill>
        <p:spPr bwMode="auto">
          <a:xfrm>
            <a:off x="887413" y="1760538"/>
            <a:ext cx="4724400" cy="4648200"/>
          </a:xfrm>
          <a:prstGeom prst="rect">
            <a:avLst/>
          </a:prstGeom>
          <a:noFill/>
          <a:ln w="9525">
            <a:noFill/>
            <a:miter lim="800000"/>
            <a:headEnd/>
            <a:tailEnd/>
          </a:ln>
        </p:spPr>
      </p:pic>
      <p:pic>
        <p:nvPicPr>
          <p:cNvPr id="5" name="Content Placeholder 7" descr="C:\DRIP-II\ALL WORK PHOTOS\COFFER DAM\New Folder (5)\IMG20210608161517.jpg"/>
          <p:cNvPicPr>
            <a:picLocks noGrp="1"/>
          </p:cNvPicPr>
          <p:nvPr>
            <p:ph sz="half" idx="4294967295"/>
          </p:nvPr>
        </p:nvPicPr>
        <p:blipFill>
          <a:blip r:embed="rId3"/>
          <a:srcRect/>
          <a:stretch>
            <a:fillRect/>
          </a:stretch>
        </p:blipFill>
        <p:spPr>
          <a:xfrm>
            <a:off x="6183313" y="1657350"/>
            <a:ext cx="4232275" cy="46370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46075"/>
            <a:ext cx="10515600" cy="1325563"/>
          </a:xfrm>
        </p:spPr>
        <p:txBody>
          <a:bodyPr>
            <a:normAutofit fontScale="90000"/>
          </a:bodyPr>
          <a:lstStyle/>
          <a:p>
            <a:pPr>
              <a:buFont typeface="Arial" pitchFamily="34" charset="0"/>
              <a:buChar char="•"/>
            </a:pPr>
            <a:r>
              <a:rPr lang="en-US" sz="3100" dirty="0" smtClean="0"/>
              <a:t>The mortar will expand and crack the rock over 4–24 hours. </a:t>
            </a:r>
            <a:r>
              <a:rPr lang="en-US" dirty="0" smtClean="0"/>
              <a:t/>
            </a:r>
            <a:br>
              <a:rPr lang="en-US" dirty="0" smtClean="0"/>
            </a:br>
            <a:endParaRPr lang="en-US" dirty="0"/>
          </a:p>
        </p:txBody>
      </p:sp>
      <p:pic>
        <p:nvPicPr>
          <p:cNvPr id="4" name="Content Placeholder 4" descr="C:\Documents and Settings\aaa\Local Settings\Temporary Internet Files\Content.Word\IMG-20210512-WA0051.jpg"/>
          <p:cNvPicPr>
            <a:picLocks noGrp="1"/>
          </p:cNvPicPr>
          <p:nvPr>
            <p:ph sz="half" idx="1"/>
          </p:nvPr>
        </p:nvPicPr>
        <p:blipFill>
          <a:blip r:embed="rId2"/>
          <a:srcRect/>
          <a:stretch>
            <a:fillRect/>
          </a:stretch>
        </p:blipFill>
        <p:spPr>
          <a:xfrm>
            <a:off x="431800" y="1512888"/>
            <a:ext cx="5256213" cy="4849812"/>
          </a:xfrm>
        </p:spPr>
      </p:pic>
      <p:pic>
        <p:nvPicPr>
          <p:cNvPr id="5" name="Content Placeholder 5" descr="C:\Documents and Settings\aaa\Local Settings\Temporary Internet Files\Content.Word\IMG20210608162627.jpg"/>
          <p:cNvPicPr>
            <a:picLocks/>
          </p:cNvPicPr>
          <p:nvPr/>
        </p:nvPicPr>
        <p:blipFill>
          <a:blip r:embed="rId3"/>
          <a:srcRect/>
          <a:stretch>
            <a:fillRect/>
          </a:stretch>
        </p:blipFill>
        <p:spPr>
          <a:xfrm>
            <a:off x="5956300" y="1493838"/>
            <a:ext cx="4572000" cy="47926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D38C1-7984-DE5B-275D-416AA1631DDA}"/>
              </a:ext>
            </a:extLst>
          </p:cNvPr>
          <p:cNvSpPr>
            <a:spLocks noGrp="1"/>
          </p:cNvSpPr>
          <p:nvPr>
            <p:ph type="title"/>
          </p:nvPr>
        </p:nvSpPr>
        <p:spPr>
          <a:xfrm>
            <a:off x="838200" y="365125"/>
            <a:ext cx="10515600" cy="739775"/>
          </a:xfrm>
        </p:spPr>
        <p:txBody>
          <a:bodyPr>
            <a:normAutofit fontScale="90000"/>
          </a:bodyPr>
          <a:lstStyle/>
          <a:p>
            <a:pPr algn="ctr"/>
            <a:r>
              <a:rPr lang="en-US" altLang="en-US" b="1" u="sng" dirty="0" smtClean="0"/>
              <a:t/>
            </a:r>
            <a:br>
              <a:rPr lang="en-US" altLang="en-US" b="1" u="sng" dirty="0" smtClean="0"/>
            </a:br>
            <a:r>
              <a:rPr lang="en-US" altLang="en-US" b="1" u="sng" dirty="0" smtClean="0"/>
              <a:t>Gist of the presentation</a:t>
            </a:r>
            <a:br>
              <a:rPr lang="en-US" altLang="en-US" b="1" u="sng" dirty="0" smtClean="0"/>
            </a:br>
            <a:endParaRPr lang="en-IN" dirty="0"/>
          </a:p>
        </p:txBody>
      </p:sp>
      <p:sp>
        <p:nvSpPr>
          <p:cNvPr id="3" name="Content Placeholder 2">
            <a:extLst>
              <a:ext uri="{FF2B5EF4-FFF2-40B4-BE49-F238E27FC236}">
                <a16:creationId xmlns:a16="http://schemas.microsoft.com/office/drawing/2014/main" xmlns="" id="{C460590B-120B-E0F2-F08B-8EA272FCA212}"/>
              </a:ext>
            </a:extLst>
          </p:cNvPr>
          <p:cNvSpPr>
            <a:spLocks noGrp="1"/>
          </p:cNvSpPr>
          <p:nvPr>
            <p:ph idx="1"/>
          </p:nvPr>
        </p:nvSpPr>
        <p:spPr>
          <a:xfrm>
            <a:off x="838200" y="1520825"/>
            <a:ext cx="10515600" cy="3736975"/>
          </a:xfrm>
        </p:spPr>
        <p:txBody>
          <a:bodyPr/>
          <a:lstStyle/>
          <a:p>
            <a:pPr marL="391077" indent="-391077" algn="just" defTabSz="1042873">
              <a:defRPr/>
            </a:pPr>
            <a:r>
              <a:rPr lang="en-US" altLang="en-US" dirty="0" smtClean="0"/>
              <a:t>Brief about the </a:t>
            </a:r>
            <a:r>
              <a:rPr lang="en-US" altLang="en-US" dirty="0" err="1" smtClean="0"/>
              <a:t>Sathanur</a:t>
            </a:r>
            <a:r>
              <a:rPr lang="en-US" altLang="en-US" dirty="0" smtClean="0"/>
              <a:t> Dam.</a:t>
            </a:r>
          </a:p>
          <a:p>
            <a:pPr marL="391077" indent="-391077" algn="just" defTabSz="1042873">
              <a:defRPr/>
            </a:pPr>
            <a:r>
              <a:rPr lang="en-US" altLang="en-US" dirty="0" smtClean="0"/>
              <a:t>Necessity for removal of the Outcrop.</a:t>
            </a:r>
          </a:p>
          <a:p>
            <a:pPr marL="391077" indent="-391077" algn="just" defTabSz="1042873">
              <a:defRPr/>
            </a:pPr>
            <a:r>
              <a:rPr lang="en-US" altLang="en-US" dirty="0" smtClean="0"/>
              <a:t>Necessity for Diamond Wire Saw Method.</a:t>
            </a:r>
          </a:p>
          <a:p>
            <a:pPr marL="391077" indent="-391077" algn="just" defTabSz="1042873">
              <a:defRPr/>
            </a:pPr>
            <a:r>
              <a:rPr lang="en-US" altLang="en-US" dirty="0" smtClean="0"/>
              <a:t>Procedure adopted for the Removal of Outcrop through Diamond Wire Saw Machine.</a:t>
            </a:r>
          </a:p>
          <a:p>
            <a:pPr marL="391077" indent="-391077" algn="just" defTabSz="1042873">
              <a:defRPr/>
            </a:pPr>
            <a:r>
              <a:rPr lang="en-US" altLang="en-US" dirty="0" smtClean="0"/>
              <a:t>Photos depicting the Procedure.</a:t>
            </a:r>
          </a:p>
          <a:p>
            <a:pPr marL="391077" indent="-391077" algn="just" defTabSz="1042873">
              <a:defRPr/>
            </a:pPr>
            <a:r>
              <a:rPr lang="en-US" altLang="en-US" dirty="0" smtClean="0"/>
              <a:t>Conclusion.</a:t>
            </a:r>
          </a:p>
          <a:p>
            <a:pPr>
              <a:buNone/>
            </a:pPr>
            <a:endParaRPr lang="en-IN" dirty="0"/>
          </a:p>
        </p:txBody>
      </p:sp>
    </p:spTree>
    <p:extLst>
      <p:ext uri="{BB962C8B-B14F-4D97-AF65-F5344CB8AC3E}">
        <p14:creationId xmlns="" xmlns:p14="http://schemas.microsoft.com/office/powerpoint/2010/main" val="166918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altLang="en-US" sz="3600" dirty="0" smtClean="0"/>
              <a:t>The split rocks were collected through hydraulic </a:t>
            </a:r>
            <a:br>
              <a:rPr lang="en-US" altLang="en-US" sz="3600" dirty="0" smtClean="0"/>
            </a:br>
            <a:r>
              <a:rPr lang="en-US" altLang="en-US" sz="3600" dirty="0" smtClean="0"/>
              <a:t>   excavator and dumped in the stock yard.</a:t>
            </a:r>
            <a:r>
              <a:rPr lang="en-US" dirty="0" smtClean="0"/>
              <a:t/>
            </a:r>
            <a:br>
              <a:rPr lang="en-US" dirty="0" smtClean="0"/>
            </a:br>
            <a:endParaRPr lang="en-US" dirty="0"/>
          </a:p>
        </p:txBody>
      </p:sp>
      <p:pic>
        <p:nvPicPr>
          <p:cNvPr id="4" name="Content Placeholder 4" descr="C:\DRIP-II\ALL WORK PHOTOS\COFFER DAM\New Folder (7)\IMG20210614104510.jpg"/>
          <p:cNvPicPr>
            <a:picLocks noGrp="1"/>
          </p:cNvPicPr>
          <p:nvPr>
            <p:ph sz="half" idx="1"/>
          </p:nvPr>
        </p:nvPicPr>
        <p:blipFill>
          <a:blip r:embed="rId2"/>
          <a:srcRect/>
          <a:stretch>
            <a:fillRect/>
          </a:stretch>
        </p:blipFill>
        <p:spPr>
          <a:xfrm>
            <a:off x="468313" y="1341438"/>
            <a:ext cx="5257800" cy="4602162"/>
          </a:xfrm>
        </p:spPr>
      </p:pic>
      <p:pic>
        <p:nvPicPr>
          <p:cNvPr id="5" name="Content Placeholder 5" descr="C:\DRIP-II\ALL WORK PHOTOS\COFFER DAM\photos\IMG-20210628-WA0021.jpg"/>
          <p:cNvPicPr>
            <a:picLocks/>
          </p:cNvPicPr>
          <p:nvPr/>
        </p:nvPicPr>
        <p:blipFill>
          <a:blip r:embed="rId3"/>
          <a:srcRect/>
          <a:stretch>
            <a:fillRect/>
          </a:stretch>
        </p:blipFill>
        <p:spPr>
          <a:xfrm>
            <a:off x="6164263" y="1246188"/>
            <a:ext cx="4572000" cy="47926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solidFill>
                  <a:schemeClr val="tx2">
                    <a:lumMod val="75000"/>
                  </a:schemeClr>
                </a:solidFill>
                <a:latin typeface="Times New Roman" pitchFamily="18" charset="0"/>
                <a:cs typeface="Times New Roman" pitchFamily="18" charset="0"/>
              </a:rPr>
              <a:t>Rock Outcrop Before Execution</a:t>
            </a:r>
            <a:endParaRPr lang="en-US" dirty="0"/>
          </a:p>
        </p:txBody>
      </p:sp>
      <p:pic>
        <p:nvPicPr>
          <p:cNvPr id="4" name="Content Placeholder 5"/>
          <p:cNvPicPr>
            <a:picLocks noGrp="1" noChangeAspect="1"/>
          </p:cNvPicPr>
          <p:nvPr>
            <p:ph sz="half" idx="4294967295"/>
          </p:nvPr>
        </p:nvPicPr>
        <p:blipFill>
          <a:blip r:embed="rId2"/>
          <a:srcRect/>
          <a:stretch>
            <a:fillRect/>
          </a:stretch>
        </p:blipFill>
        <p:spPr>
          <a:xfrm>
            <a:off x="811213" y="1589088"/>
            <a:ext cx="4724400" cy="4621212"/>
          </a:xfrm>
          <a:prstGeom prst="rect">
            <a:avLst/>
          </a:prstGeom>
        </p:spPr>
      </p:pic>
      <p:pic>
        <p:nvPicPr>
          <p:cNvPr id="5" name="Content Placeholder 4" descr="C:\Documents and Settings\aaa\Local Settings\Temporary Internet Files\Content.Word\DSC_0470.jpg"/>
          <p:cNvPicPr>
            <a:picLocks noGrp="1"/>
          </p:cNvPicPr>
          <p:nvPr>
            <p:ph sz="half" idx="1"/>
          </p:nvPr>
        </p:nvPicPr>
        <p:blipFill>
          <a:blip r:embed="rId3"/>
          <a:srcRect/>
          <a:stretch>
            <a:fillRect/>
          </a:stretch>
        </p:blipFill>
        <p:spPr>
          <a:xfrm>
            <a:off x="5918200" y="1684338"/>
            <a:ext cx="4953000" cy="448786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025"/>
            <a:ext cx="10515600" cy="1325563"/>
          </a:xfrm>
        </p:spPr>
        <p:txBody>
          <a:bodyPr>
            <a:normAutofit/>
          </a:bodyPr>
          <a:lstStyle/>
          <a:p>
            <a:pPr algn="ctr"/>
            <a:r>
              <a:rPr lang="en-IN" sz="2800" u="sng" dirty="0" smtClean="0"/>
              <a:t>DIAMOND WIRE SAW CUTTING MACHINE- VERTICAL CUTTING</a:t>
            </a:r>
            <a:endParaRPr lang="en-US" sz="2800" u="sng" dirty="0"/>
          </a:p>
        </p:txBody>
      </p:sp>
      <p:pic>
        <p:nvPicPr>
          <p:cNvPr id="4" name="Picture 5" descr="F:\DRIP-II\ALL WORK PHOTOS\COFFER DAM\New Folder (2)\IMG-20210512-WA0048.jpg"/>
          <p:cNvPicPr>
            <a:picLocks noGrp="1" noChangeAspect="1" noChangeArrowheads="1"/>
          </p:cNvPicPr>
          <p:nvPr>
            <p:ph sz="half" idx="1"/>
          </p:nvPr>
        </p:nvPicPr>
        <p:blipFill>
          <a:blip r:embed="rId2"/>
          <a:srcRect/>
          <a:stretch>
            <a:fillRect/>
          </a:stretch>
        </p:blipFill>
        <p:spPr>
          <a:xfrm>
            <a:off x="696912" y="1531938"/>
            <a:ext cx="9932987" cy="483076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65125"/>
            <a:ext cx="10515600" cy="1325563"/>
          </a:xfrm>
        </p:spPr>
        <p:txBody>
          <a:bodyPr>
            <a:normAutofit/>
          </a:bodyPr>
          <a:lstStyle/>
          <a:p>
            <a:pPr algn="ctr"/>
            <a:r>
              <a:rPr lang="en-IN" sz="2800" u="sng" dirty="0" smtClean="0"/>
              <a:t>DIAMOND WIRE SAW CUTTING MACHINE- HORIZONTAL CUTTING</a:t>
            </a:r>
            <a:endParaRPr lang="en-US" sz="2800" u="sng" dirty="0"/>
          </a:p>
        </p:txBody>
      </p:sp>
      <p:pic>
        <p:nvPicPr>
          <p:cNvPr id="4" name="Picture 6" descr="C:\Documents and Settings\aaa\Local Settings\Temporary Internet Files\Content.Word\IMG20210512110436.jpg"/>
          <p:cNvPicPr>
            <a:picLocks noChangeAspect="1" noChangeArrowheads="1"/>
          </p:cNvPicPr>
          <p:nvPr/>
        </p:nvPicPr>
        <p:blipFill>
          <a:blip r:embed="rId2"/>
          <a:srcRect/>
          <a:stretch>
            <a:fillRect/>
          </a:stretch>
        </p:blipFill>
        <p:spPr bwMode="auto">
          <a:xfrm>
            <a:off x="1276350" y="1550988"/>
            <a:ext cx="8964613" cy="44878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4000" u="sng" dirty="0" smtClean="0"/>
              <a:t>Split into Pieces</a:t>
            </a:r>
            <a:endParaRPr lang="en-US" sz="4000" u="sng" dirty="0"/>
          </a:p>
        </p:txBody>
      </p:sp>
      <p:pic>
        <p:nvPicPr>
          <p:cNvPr id="4" name="Content Placeholder 4" descr="C:\DRIP-II\ALL WORK PHOTOS\COFFER DAM\New Folder (7)\IMG20210614104447.jpg"/>
          <p:cNvPicPr>
            <a:picLocks noGrp="1"/>
          </p:cNvPicPr>
          <p:nvPr>
            <p:ph sz="half" idx="1"/>
          </p:nvPr>
        </p:nvPicPr>
        <p:blipFill>
          <a:blip r:embed="rId2"/>
          <a:srcRect/>
          <a:stretch>
            <a:fillRect/>
          </a:stretch>
        </p:blipFill>
        <p:spPr>
          <a:xfrm>
            <a:off x="622300" y="1760538"/>
            <a:ext cx="5219700" cy="4392612"/>
          </a:xfrm>
        </p:spPr>
      </p:pic>
      <p:pic>
        <p:nvPicPr>
          <p:cNvPr id="5" name="Content Placeholder 5" descr="C:\DRIP-II\ALL WORK PHOTOS\COFFER DAM\New Folder (7)\IMG20210614103950.jpg"/>
          <p:cNvPicPr>
            <a:picLocks/>
          </p:cNvPicPr>
          <p:nvPr/>
        </p:nvPicPr>
        <p:blipFill>
          <a:blip r:embed="rId3"/>
          <a:srcRect/>
          <a:stretch>
            <a:fillRect/>
          </a:stretch>
        </p:blipFill>
        <p:spPr>
          <a:xfrm>
            <a:off x="6202363" y="1684339"/>
            <a:ext cx="4572000" cy="44878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46075"/>
            <a:ext cx="9906000" cy="1325563"/>
          </a:xfrm>
        </p:spPr>
        <p:txBody>
          <a:bodyPr>
            <a:normAutofit/>
          </a:bodyPr>
          <a:lstStyle/>
          <a:p>
            <a:r>
              <a:rPr lang="en-IN" altLang="en-US" sz="3600" u="sng" dirty="0" smtClean="0"/>
              <a:t>Outcrop Removal – After Execution.</a:t>
            </a:r>
            <a:endParaRPr lang="en-US" sz="3600" u="sng" dirty="0"/>
          </a:p>
        </p:txBody>
      </p:sp>
      <p:pic>
        <p:nvPicPr>
          <p:cNvPr id="4" name="Content Placeholder 3"/>
          <p:cNvPicPr>
            <a:picLocks noGrp="1" noChangeAspect="1"/>
          </p:cNvPicPr>
          <p:nvPr>
            <p:ph sz="half" idx="1"/>
          </p:nvPr>
        </p:nvPicPr>
        <p:blipFill>
          <a:blip r:embed="rId2"/>
          <a:srcRect/>
          <a:stretch>
            <a:fillRect/>
          </a:stretch>
        </p:blipFill>
        <p:spPr>
          <a:xfrm>
            <a:off x="1260475" y="1570038"/>
            <a:ext cx="8961438" cy="422116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53600" cy="1325563"/>
          </a:xfrm>
        </p:spPr>
        <p:txBody>
          <a:bodyPr/>
          <a:lstStyle/>
          <a:p>
            <a:r>
              <a:rPr lang="en-IN" altLang="en-US" u="sng" dirty="0" smtClean="0"/>
              <a:t>Conclusion</a:t>
            </a:r>
            <a:endParaRPr lang="en-US" dirty="0"/>
          </a:p>
        </p:txBody>
      </p:sp>
      <p:sp>
        <p:nvSpPr>
          <p:cNvPr id="4" name="Content Placeholder 1"/>
          <p:cNvSpPr>
            <a:spLocks noGrp="1"/>
          </p:cNvSpPr>
          <p:nvPr>
            <p:ph sz="half" idx="1"/>
          </p:nvPr>
        </p:nvSpPr>
        <p:spPr>
          <a:xfrm>
            <a:off x="723900" y="1638301"/>
            <a:ext cx="10420350" cy="3409950"/>
          </a:xfrm>
        </p:spPr>
        <p:txBody>
          <a:bodyPr/>
          <a:lstStyle/>
          <a:p>
            <a:pPr marL="0" indent="0" algn="just" eaLnBrk="1" hangingPunct="1">
              <a:buFont typeface="Arial" charset="0"/>
              <a:buNone/>
            </a:pPr>
            <a:r>
              <a:rPr lang="en-US" dirty="0" smtClean="0"/>
              <a:t>	</a:t>
            </a:r>
            <a:r>
              <a:rPr lang="en-US" sz="2900" b="1" dirty="0" smtClean="0"/>
              <a:t>The Hydraulic Split method have been very much pivotal in removing the rock outcrop without causing any Environmental hindrances for the fauna and flora around the reservoir and without any structural damage for the age old life savior structure thereby enhancing the free flow towards the dam.</a:t>
            </a:r>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xmlns="" id="{FEAE5739-146B-2B7F-58B0-2D1BE923E4E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xmlns="" id="{D390EF99-F0C4-DEDA-43AC-3A2AD79D7736}"/>
              </a:ext>
            </a:extLst>
          </p:cNvPr>
          <p:cNvSpPr>
            <a:spLocks noGrp="1"/>
          </p:cNvSpPr>
          <p:nvPr>
            <p:ph type="title"/>
          </p:nvPr>
        </p:nvSpPr>
        <p:spPr>
          <a:xfrm>
            <a:off x="838200" y="2766218"/>
            <a:ext cx="10515600" cy="1325563"/>
          </a:xfrm>
        </p:spPr>
        <p:txBody>
          <a:bodyPr>
            <a:normAutofit/>
          </a:bodyPr>
          <a:lstStyle/>
          <a:p>
            <a:pPr algn="ctr"/>
            <a:r>
              <a:rPr lang="en-IN" sz="5400" b="1" dirty="0">
                <a:solidFill>
                  <a:schemeClr val="bg1"/>
                </a:solidFill>
              </a:rPr>
              <a:t>THANK YOU</a:t>
            </a:r>
          </a:p>
        </p:txBody>
      </p:sp>
    </p:spTree>
    <p:extLst>
      <p:ext uri="{BB962C8B-B14F-4D97-AF65-F5344CB8AC3E}">
        <p14:creationId xmlns="" xmlns:p14="http://schemas.microsoft.com/office/powerpoint/2010/main" val="91486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
            <a:ext cx="10515600" cy="685800"/>
          </a:xfrm>
        </p:spPr>
        <p:txBody>
          <a:bodyPr>
            <a:normAutofit fontScale="90000"/>
          </a:bodyPr>
          <a:lstStyle/>
          <a:p>
            <a:pPr algn="ctr"/>
            <a:r>
              <a:rPr lang="en-US" altLang="en-US" b="1" u="sng" dirty="0" smtClean="0"/>
              <a:t/>
            </a:r>
            <a:br>
              <a:rPr lang="en-US" altLang="en-US" b="1" u="sng" dirty="0" smtClean="0"/>
            </a:br>
            <a:r>
              <a:rPr lang="en-US" altLang="en-US" sz="3600" b="1" u="sng" dirty="0" smtClean="0"/>
              <a:t>ABOUT</a:t>
            </a:r>
            <a:r>
              <a:rPr lang="en-US" altLang="en-US" b="1" u="sng" dirty="0" smtClean="0"/>
              <a:t> </a:t>
            </a:r>
            <a:r>
              <a:rPr lang="en-US" altLang="en-US" sz="3600" b="1" u="sng" dirty="0" smtClean="0"/>
              <a:t>SATHANUR DAM</a:t>
            </a:r>
            <a:br>
              <a:rPr lang="en-US" altLang="en-US" sz="3600" b="1" u="sng" dirty="0" smtClean="0"/>
            </a:br>
            <a:endParaRPr lang="en-US" dirty="0"/>
          </a:p>
        </p:txBody>
      </p:sp>
      <p:sp>
        <p:nvSpPr>
          <p:cNvPr id="3" name="Content Placeholder 2"/>
          <p:cNvSpPr>
            <a:spLocks noGrp="1"/>
          </p:cNvSpPr>
          <p:nvPr>
            <p:ph idx="1"/>
          </p:nvPr>
        </p:nvSpPr>
        <p:spPr>
          <a:xfrm>
            <a:off x="285750" y="762000"/>
            <a:ext cx="11029950" cy="5619750"/>
          </a:xfrm>
        </p:spPr>
        <p:txBody>
          <a:bodyPr>
            <a:normAutofit fontScale="77500" lnSpcReduction="20000"/>
          </a:bodyPr>
          <a:lstStyle/>
          <a:p>
            <a:pPr marL="391077" indent="-391077" algn="just" defTabSz="1042873">
              <a:lnSpc>
                <a:spcPct val="120000"/>
              </a:lnSpc>
              <a:defRPr/>
            </a:pPr>
            <a:r>
              <a:rPr lang="en-US" dirty="0" smtClean="0"/>
              <a:t>The second-longest river of state Tamil Nadu, River </a:t>
            </a:r>
            <a:r>
              <a:rPr lang="en-US" dirty="0" err="1" smtClean="0"/>
              <a:t>Pennaiyar</a:t>
            </a:r>
            <a:r>
              <a:rPr lang="en-US" dirty="0" smtClean="0"/>
              <a:t>, originates on the south-eastern slopes of the </a:t>
            </a:r>
            <a:r>
              <a:rPr lang="en-US" dirty="0" err="1" smtClean="0"/>
              <a:t>Chennakesava</a:t>
            </a:r>
            <a:r>
              <a:rPr lang="en-US" dirty="0" smtClean="0"/>
              <a:t> Hills in Karnataka State.</a:t>
            </a:r>
            <a:endParaRPr lang="en-US" altLang="en-US" dirty="0" smtClean="0"/>
          </a:p>
          <a:p>
            <a:pPr marL="391077" indent="-391077" algn="just" defTabSz="1042873">
              <a:lnSpc>
                <a:spcPct val="120000"/>
              </a:lnSpc>
              <a:defRPr/>
            </a:pPr>
            <a:r>
              <a:rPr lang="en-US" altLang="en-US" dirty="0" smtClean="0"/>
              <a:t>The </a:t>
            </a:r>
            <a:r>
              <a:rPr lang="en-US" altLang="en-US" dirty="0" err="1" smtClean="0"/>
              <a:t>Sathanur</a:t>
            </a:r>
            <a:r>
              <a:rPr lang="en-US" altLang="en-US" dirty="0" smtClean="0"/>
              <a:t> Dam was constructed at </a:t>
            </a:r>
            <a:r>
              <a:rPr lang="en-US" altLang="en-US" dirty="0" smtClean="0"/>
              <a:t>1954-57 </a:t>
            </a:r>
            <a:r>
              <a:rPr lang="en-US" altLang="en-US" dirty="0" smtClean="0"/>
              <a:t>across the river </a:t>
            </a:r>
            <a:r>
              <a:rPr lang="en-US" altLang="en-US" dirty="0" err="1" smtClean="0"/>
              <a:t>Pennaiyar</a:t>
            </a:r>
            <a:r>
              <a:rPr lang="en-US" altLang="en-US" dirty="0" smtClean="0"/>
              <a:t> in </a:t>
            </a:r>
            <a:r>
              <a:rPr lang="en-US" altLang="en-US" dirty="0" err="1" smtClean="0"/>
              <a:t>Ponnaiyar</a:t>
            </a:r>
            <a:r>
              <a:rPr lang="en-US" altLang="en-US" dirty="0" smtClean="0"/>
              <a:t> R.F. of </a:t>
            </a:r>
            <a:r>
              <a:rPr lang="en-US" altLang="en-US" dirty="0" err="1" smtClean="0"/>
              <a:t>Thiruvannamalai</a:t>
            </a:r>
            <a:r>
              <a:rPr lang="en-US" altLang="en-US" dirty="0" smtClean="0"/>
              <a:t> District in Tamil Nadu.</a:t>
            </a:r>
          </a:p>
          <a:p>
            <a:pPr marL="391077" indent="-391077" algn="just" defTabSz="1042873">
              <a:lnSpc>
                <a:spcPct val="120000"/>
              </a:lnSpc>
              <a:defRPr/>
            </a:pPr>
            <a:r>
              <a:rPr lang="en-US" dirty="0" smtClean="0"/>
              <a:t>The dam is of masonry-cum-earth dam. The Total length of the reservoir is 780 m of which masonry dam is 419 m the balance 361 m is of earth dam. Its Overall Length is 1668 m which is including Surplus Arrangements.</a:t>
            </a:r>
          </a:p>
          <a:p>
            <a:pPr marL="391077" indent="-391077" algn="just" defTabSz="1042873">
              <a:lnSpc>
                <a:spcPct val="120000"/>
              </a:lnSpc>
              <a:defRPr/>
            </a:pPr>
            <a:r>
              <a:rPr lang="en-US" dirty="0" smtClean="0"/>
              <a:t>The Spillway consists of 9 vents of size 12.20 m x 6.10 m, the maximum discharge capacity of the spillway is 1,15,000  Cusecs. </a:t>
            </a:r>
          </a:p>
          <a:p>
            <a:pPr marL="391077" indent="-391077" algn="just" defTabSz="1042873">
              <a:lnSpc>
                <a:spcPct val="120000"/>
              </a:lnSpc>
              <a:defRPr/>
            </a:pPr>
            <a:r>
              <a:rPr lang="en-US" dirty="0" smtClean="0"/>
              <a:t>The Saddle Spillway consist of 11 vents of about 12.20 m x 4.57 m each having discharge capacity of 75,000 Cusecs.</a:t>
            </a:r>
          </a:p>
          <a:p>
            <a:pPr marL="391077" indent="-391077" algn="just" defTabSz="1042873">
              <a:lnSpc>
                <a:spcPct val="120000"/>
              </a:lnSpc>
              <a:defRPr/>
            </a:pPr>
            <a:r>
              <a:rPr lang="en-US" dirty="0" smtClean="0"/>
              <a:t>However due to the increased inflow, the Additional Spillway was constructed having 11 Vents of size 12.20m x 4.57 m and having discharge capacity 75,000 Cusecs.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Some features of </a:t>
            </a:r>
            <a:r>
              <a:rPr lang="en-US" b="1" dirty="0" err="1" smtClean="0"/>
              <a:t>Sathanur</a:t>
            </a:r>
            <a:r>
              <a:rPr lang="en-US" b="1" dirty="0" smtClean="0"/>
              <a:t> Dam</a:t>
            </a:r>
            <a:endParaRPr lang="en-US" b="1" dirty="0"/>
          </a:p>
        </p:txBody>
      </p:sp>
      <p:sp>
        <p:nvSpPr>
          <p:cNvPr id="3" name="Content Placeholder 2"/>
          <p:cNvSpPr>
            <a:spLocks noGrp="1"/>
          </p:cNvSpPr>
          <p:nvPr>
            <p:ph idx="1"/>
          </p:nvPr>
        </p:nvSpPr>
        <p:spPr>
          <a:xfrm>
            <a:off x="628650" y="1485900"/>
            <a:ext cx="10725150" cy="4691063"/>
          </a:xfrm>
        </p:spPr>
        <p:txBody>
          <a:bodyPr/>
          <a:lstStyle/>
          <a:p>
            <a:r>
              <a:rPr lang="en-US" dirty="0" err="1" smtClean="0"/>
              <a:t>Sathanur</a:t>
            </a:r>
            <a:r>
              <a:rPr lang="en-US" dirty="0" smtClean="0"/>
              <a:t> Dam is the Third largest dam in capacity in the State of Tamil Nadu and has a gross storage capacity of 8100 </a:t>
            </a:r>
            <a:r>
              <a:rPr lang="en-US" dirty="0" err="1" smtClean="0"/>
              <a:t>Mcft</a:t>
            </a:r>
            <a:r>
              <a:rPr lang="en-US" dirty="0" smtClean="0"/>
              <a:t>.</a:t>
            </a:r>
          </a:p>
          <a:p>
            <a:r>
              <a:rPr lang="en-US" dirty="0" err="1" smtClean="0"/>
              <a:t>Sathanur</a:t>
            </a:r>
            <a:r>
              <a:rPr lang="en-US" dirty="0" smtClean="0"/>
              <a:t> Dam is a multipurpose </a:t>
            </a:r>
            <a:r>
              <a:rPr lang="en-US" dirty="0" smtClean="0"/>
              <a:t>dam. It used for </a:t>
            </a:r>
            <a:r>
              <a:rPr lang="en-US" dirty="0" smtClean="0"/>
              <a:t>irrigation, hydroelectric power </a:t>
            </a:r>
            <a:r>
              <a:rPr lang="en-US" dirty="0" smtClean="0"/>
              <a:t>generation, </a:t>
            </a:r>
            <a:r>
              <a:rPr lang="en-US" dirty="0" smtClean="0"/>
              <a:t>drinking water, and </a:t>
            </a:r>
            <a:r>
              <a:rPr lang="en-US" dirty="0" smtClean="0"/>
              <a:t>fish culture</a:t>
            </a:r>
            <a:r>
              <a:rPr lang="en-US" dirty="0" smtClean="0"/>
              <a:t>.</a:t>
            </a:r>
          </a:p>
          <a:p>
            <a:r>
              <a:rPr lang="en-US" dirty="0" err="1" smtClean="0"/>
              <a:t>Sathanur</a:t>
            </a:r>
            <a:r>
              <a:rPr lang="en-US" dirty="0" smtClean="0"/>
              <a:t> Dam is a major tourist place in </a:t>
            </a:r>
            <a:r>
              <a:rPr lang="en-US" dirty="0" err="1" smtClean="0"/>
              <a:t>Tiruvannamalai</a:t>
            </a:r>
            <a:r>
              <a:rPr lang="en-US" dirty="0" smtClean="0"/>
              <a:t> District, which has one of the largest dam parks in the State of Tamil Nadu.</a:t>
            </a:r>
          </a:p>
          <a:p>
            <a:r>
              <a:rPr lang="en-US" dirty="0" err="1" smtClean="0"/>
              <a:t>Sathanur</a:t>
            </a:r>
            <a:r>
              <a:rPr lang="en-US" dirty="0" smtClean="0"/>
              <a:t> Dam has one of the largest crocodile parks in India.</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91750" cy="1325563"/>
          </a:xfrm>
        </p:spPr>
        <p:txBody>
          <a:bodyPr>
            <a:normAutofit/>
          </a:bodyPr>
          <a:lstStyle/>
          <a:p>
            <a:pPr algn="ctr"/>
            <a:r>
              <a:rPr lang="en-IN" altLang="en-US" sz="3600" u="sng" dirty="0" smtClean="0">
                <a:solidFill>
                  <a:schemeClr val="accent2"/>
                </a:solidFill>
                <a:latin typeface="Times New Roman" pitchFamily="18" charset="0"/>
                <a:cs typeface="Times New Roman" pitchFamily="18" charset="0"/>
              </a:rPr>
              <a:t>Removal of Outcrop In-front of Additional Spillway for Free Discharge of Flood</a:t>
            </a:r>
            <a:endParaRPr lang="en-US" sz="3600" dirty="0"/>
          </a:p>
        </p:txBody>
      </p:sp>
      <p:sp>
        <p:nvSpPr>
          <p:cNvPr id="3" name="Content Placeholder 2"/>
          <p:cNvSpPr>
            <a:spLocks noGrp="1"/>
          </p:cNvSpPr>
          <p:nvPr>
            <p:ph idx="1"/>
          </p:nvPr>
        </p:nvSpPr>
        <p:spPr/>
        <p:txBody>
          <a:bodyPr>
            <a:normAutofit fontScale="92500" lnSpcReduction="10000"/>
          </a:bodyPr>
          <a:lstStyle/>
          <a:p>
            <a:pPr marL="391077" indent="-391077" algn="just" defTabSz="1042873">
              <a:defRPr/>
            </a:pPr>
            <a:r>
              <a:rPr lang="en-US" dirty="0" smtClean="0"/>
              <a:t>The Additional Spillway was constructed during 1998 – 1999. </a:t>
            </a:r>
            <a:r>
              <a:rPr lang="en-US" dirty="0" smtClean="0"/>
              <a:t>During</a:t>
            </a:r>
            <a:r>
              <a:rPr lang="en-US" dirty="0" smtClean="0"/>
              <a:t> </a:t>
            </a:r>
            <a:r>
              <a:rPr lang="en-US" dirty="0" smtClean="0"/>
              <a:t>the construction, the cofferdam was provided. After the execution of work, the cofferdam was only removed, and the outcrop was not removed on both sides. The rock portion on both sides affects the free flow of water.</a:t>
            </a:r>
          </a:p>
          <a:p>
            <a:pPr marL="391077" indent="-391077" algn="just" defTabSz="1042873">
              <a:defRPr/>
            </a:pPr>
            <a:r>
              <a:rPr lang="en-US" b="1" dirty="0" smtClean="0"/>
              <a:t>In the DSRP recommendation, </a:t>
            </a:r>
            <a:r>
              <a:rPr lang="en-US" dirty="0" smtClean="0"/>
              <a:t>a linear rock ledge is present across the lead channel of the additional spillway which was acting as a coffer to facilitate the construction of additional spillway is left unexcavated obstructions the flow to additional spillway. Part of the rock ledge is found to be above the FRL Level obstructing  30% of the flow through the channel. In order to facilitate the smooth flow it is suggested to remove the rock ledge and the smoothen the channel.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6075"/>
            <a:ext cx="9544050" cy="1325563"/>
          </a:xfrm>
        </p:spPr>
        <p:txBody>
          <a:bodyPr>
            <a:normAutofit/>
          </a:bodyPr>
          <a:lstStyle/>
          <a:p>
            <a:r>
              <a:rPr lang="en-IN" altLang="en-US" sz="4000" u="sng" dirty="0" smtClean="0"/>
              <a:t>Necessity of Diamond Wire Saw Method</a:t>
            </a:r>
            <a:endParaRPr lang="en-US" sz="4000" dirty="0"/>
          </a:p>
        </p:txBody>
      </p:sp>
      <p:sp>
        <p:nvSpPr>
          <p:cNvPr id="3" name="Content Placeholder 2"/>
          <p:cNvSpPr>
            <a:spLocks noGrp="1"/>
          </p:cNvSpPr>
          <p:nvPr>
            <p:ph idx="1"/>
          </p:nvPr>
        </p:nvSpPr>
        <p:spPr>
          <a:xfrm>
            <a:off x="971550" y="1768475"/>
            <a:ext cx="10515600" cy="4351338"/>
          </a:xfrm>
        </p:spPr>
        <p:txBody>
          <a:bodyPr/>
          <a:lstStyle/>
          <a:p>
            <a:r>
              <a:rPr lang="en-IN" altLang="en-US" dirty="0" smtClean="0"/>
              <a:t>The outcrop was located in front of the Additional Spillway Structure.</a:t>
            </a:r>
          </a:p>
          <a:p>
            <a:r>
              <a:rPr lang="en-IN" altLang="en-US" dirty="0" smtClean="0"/>
              <a:t>However the use of Explosives will lead to severe structural damage of the dam structure and also would affect the Ecosystem of the Reserve Forest.</a:t>
            </a:r>
          </a:p>
          <a:p>
            <a:r>
              <a:rPr lang="en-IN" altLang="en-US" dirty="0" smtClean="0"/>
              <a:t>Hence as recommended by the DSRP Inspection team of DRIP  Phase II, </a:t>
            </a:r>
            <a:r>
              <a:rPr lang="en-IN" altLang="en-US" dirty="0" smtClean="0">
                <a:solidFill>
                  <a:srgbClr val="FF0000"/>
                </a:solidFill>
              </a:rPr>
              <a:t>Diamond Wire Saw Method</a:t>
            </a:r>
            <a:r>
              <a:rPr lang="en-IN" altLang="en-US" dirty="0" smtClean="0"/>
              <a:t> was adopted to remove the outcrop without affecting the dam structure and also Ecology of the Forest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4025"/>
          </a:xfrm>
        </p:spPr>
        <p:txBody>
          <a:bodyPr>
            <a:normAutofit fontScale="90000"/>
          </a:bodyPr>
          <a:lstStyle/>
          <a:p>
            <a:pPr algn="ctr"/>
            <a:r>
              <a:rPr lang="en-US" sz="3600" dirty="0" smtClean="0"/>
              <a:t>Diamond Wire Sawing</a:t>
            </a:r>
            <a:endParaRPr lang="en-US" sz="3600" dirty="0"/>
          </a:p>
        </p:txBody>
      </p:sp>
      <p:sp>
        <p:nvSpPr>
          <p:cNvPr id="3" name="Content Placeholder 2"/>
          <p:cNvSpPr>
            <a:spLocks noGrp="1"/>
          </p:cNvSpPr>
          <p:nvPr>
            <p:ph idx="1"/>
          </p:nvPr>
        </p:nvSpPr>
        <p:spPr>
          <a:xfrm>
            <a:off x="342900" y="838200"/>
            <a:ext cx="10896600" cy="5543550"/>
          </a:xfrm>
        </p:spPr>
        <p:txBody>
          <a:bodyPr>
            <a:noAutofit/>
          </a:bodyPr>
          <a:lstStyle/>
          <a:p>
            <a:pPr fontAlgn="ctr"/>
            <a:r>
              <a:rPr lang="en-US" sz="2000" b="1" dirty="0" smtClean="0"/>
              <a:t>Diamond wire sawing</a:t>
            </a:r>
            <a:r>
              <a:rPr lang="en-US" sz="2000" dirty="0" smtClean="0"/>
              <a:t> is a cutting method that uses a diamond-infused </a:t>
            </a:r>
            <a:r>
              <a:rPr lang="en-US" sz="2000" dirty="0" smtClean="0"/>
              <a:t>wire, </a:t>
            </a:r>
            <a:r>
              <a:rPr lang="en-US" sz="2000" dirty="0" smtClean="0"/>
              <a:t>to cut through materials like hard rock ,concrete, etc.,</a:t>
            </a:r>
          </a:p>
          <a:p>
            <a:r>
              <a:rPr lang="en-US" sz="2000" b="1" dirty="0" smtClean="0"/>
              <a:t>Cutting : </a:t>
            </a:r>
            <a:r>
              <a:rPr lang="en-US" sz="2000" dirty="0" smtClean="0"/>
              <a:t>The wire is fed through guide pulleys and passed around or through the material to be cut. The wire is then pulled continuously until the cut is complete. </a:t>
            </a:r>
          </a:p>
          <a:p>
            <a:r>
              <a:rPr lang="en-US" sz="2000" b="1" dirty="0" smtClean="0"/>
              <a:t>Cooling : </a:t>
            </a:r>
            <a:r>
              <a:rPr lang="en-US" sz="2000" dirty="0" smtClean="0"/>
              <a:t>Water cools the wire during the cutting process and carries away grinding debris. </a:t>
            </a:r>
          </a:p>
          <a:p>
            <a:pPr fontAlgn="ctr"/>
            <a:r>
              <a:rPr lang="en-US" sz="2000" b="1" dirty="0" smtClean="0"/>
              <a:t>Diamond wire sawing has many advantages</a:t>
            </a:r>
            <a:r>
              <a:rPr lang="en-US" sz="2000" dirty="0" smtClean="0"/>
              <a:t>, including: </a:t>
            </a:r>
          </a:p>
          <a:p>
            <a:pPr fontAlgn="ctr"/>
            <a:r>
              <a:rPr lang="en-US" sz="2000" dirty="0" smtClean="0"/>
              <a:t>Through continuous cutting motion, the diamond wire saw can cut the material into the desired shape and size along the </a:t>
            </a:r>
            <a:r>
              <a:rPr lang="en-US" sz="2000" dirty="0" smtClean="0">
                <a:solidFill>
                  <a:srgbClr val="FF0000"/>
                </a:solidFill>
              </a:rPr>
              <a:t>predetermined cutting path</a:t>
            </a:r>
            <a:endParaRPr lang="en-US" sz="2000" dirty="0" smtClean="0"/>
          </a:p>
          <a:p>
            <a:pPr fontAlgn="ctr"/>
            <a:r>
              <a:rPr lang="en-US" sz="2000" b="1" dirty="0" smtClean="0"/>
              <a:t>Fast cutting:</a:t>
            </a:r>
            <a:r>
              <a:rPr lang="en-US" sz="2000" dirty="0" smtClean="0"/>
              <a:t> Diamond wire saws can cut at speeds of up to 1.5- 4 m2/h. </a:t>
            </a:r>
          </a:p>
          <a:p>
            <a:pPr fontAlgn="ctr"/>
            <a:r>
              <a:rPr lang="en-US" sz="2000" b="1" dirty="0" smtClean="0"/>
              <a:t>Smooth cuts:</a:t>
            </a:r>
            <a:r>
              <a:rPr lang="en-US" sz="2000" dirty="0" smtClean="0"/>
              <a:t> The cutting surface is smooth and requires less subsequent processing. </a:t>
            </a:r>
          </a:p>
          <a:p>
            <a:pPr fontAlgn="ctr"/>
            <a:r>
              <a:rPr lang="en-US" sz="2000" b="1" dirty="0" smtClean="0"/>
              <a:t>Low noise and vibration:</a:t>
            </a:r>
            <a:r>
              <a:rPr lang="en-US" sz="2000" dirty="0" smtClean="0"/>
              <a:t> The process is relatively quiet and produces little vibration. </a:t>
            </a:r>
          </a:p>
          <a:p>
            <a:pPr fontAlgn="ctr"/>
            <a:r>
              <a:rPr lang="en-US" sz="2000" b="1" dirty="0" smtClean="0"/>
              <a:t>Low waste:</a:t>
            </a:r>
            <a:r>
              <a:rPr lang="en-US" sz="2000" dirty="0" smtClean="0"/>
              <a:t> Diamond wire sawing produces less </a:t>
            </a:r>
            <a:r>
              <a:rPr lang="en-US" sz="2000" dirty="0" err="1" smtClean="0"/>
              <a:t>kerf</a:t>
            </a:r>
            <a:r>
              <a:rPr lang="en-US" sz="2000" dirty="0" smtClean="0"/>
              <a:t> and wasted materials than conventional solid blades. </a:t>
            </a:r>
          </a:p>
          <a:p>
            <a:pPr fontAlgn="ctr"/>
            <a:r>
              <a:rPr lang="en-US" sz="2000" b="1" dirty="0" smtClean="0"/>
              <a:t>Versatile:</a:t>
            </a:r>
            <a:r>
              <a:rPr lang="en-US" sz="2000" dirty="0" smtClean="0"/>
              <a:t> Diamond wire saws can cut in many different orientations and angles, and can be used in complex environments like narrow </a:t>
            </a:r>
            <a:r>
              <a:rPr lang="en-US" sz="2000" dirty="0" smtClean="0"/>
              <a:t>spaces.</a:t>
            </a:r>
            <a:r>
              <a:rPr lang="en-US" sz="2000" dirty="0" smtClean="0"/>
              <a:t> </a:t>
            </a:r>
          </a:p>
          <a:p>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365125"/>
            <a:ext cx="10344150" cy="1325563"/>
          </a:xfrm>
        </p:spPr>
        <p:txBody>
          <a:bodyPr>
            <a:normAutofit/>
          </a:bodyPr>
          <a:lstStyle/>
          <a:p>
            <a:pPr algn="ctr"/>
            <a:r>
              <a:rPr lang="en-IN" altLang="en-US" sz="3200" u="sng" dirty="0" smtClean="0">
                <a:solidFill>
                  <a:schemeClr val="accent2"/>
                </a:solidFill>
                <a:latin typeface="Times New Roman" pitchFamily="18" charset="0"/>
                <a:cs typeface="Times New Roman" pitchFamily="18" charset="0"/>
              </a:rPr>
              <a:t>Removal of Outcrop through Diamond Wire Saw Method.</a:t>
            </a:r>
            <a:endParaRPr lang="en-US" sz="3200" dirty="0"/>
          </a:p>
        </p:txBody>
      </p:sp>
      <p:sp>
        <p:nvSpPr>
          <p:cNvPr id="3" name="Content Placeholder 2"/>
          <p:cNvSpPr>
            <a:spLocks noGrp="1"/>
          </p:cNvSpPr>
          <p:nvPr>
            <p:ph idx="1"/>
          </p:nvPr>
        </p:nvSpPr>
        <p:spPr>
          <a:xfrm>
            <a:off x="838200" y="1825625"/>
            <a:ext cx="10515600" cy="3413125"/>
          </a:xfrm>
        </p:spPr>
        <p:txBody>
          <a:bodyPr/>
          <a:lstStyle/>
          <a:p>
            <a:pPr marL="391077" indent="-391077" algn="just" defTabSz="1042873">
              <a:defRPr/>
            </a:pPr>
            <a:r>
              <a:rPr lang="en-US" b="1" u="sng" dirty="0" smtClean="0"/>
              <a:t>Important Equipments/ Materials Used:</a:t>
            </a:r>
          </a:p>
          <a:p>
            <a:pPr marL="391077" indent="-391077" algn="just" defTabSz="1042873">
              <a:defRPr/>
            </a:pPr>
            <a:r>
              <a:rPr lang="en-US" dirty="0" smtClean="0"/>
              <a:t>Total Station</a:t>
            </a:r>
          </a:p>
          <a:p>
            <a:pPr marL="391077" indent="-391077" algn="just" defTabSz="1042873">
              <a:defRPr/>
            </a:pPr>
            <a:r>
              <a:rPr lang="en-US" dirty="0" smtClean="0"/>
              <a:t>LD4 (Light Weight Drilling Machine of diameter 4 Inches)</a:t>
            </a:r>
          </a:p>
          <a:p>
            <a:pPr marL="391077" indent="-391077" algn="just" defTabSz="1042873">
              <a:defRPr/>
            </a:pPr>
            <a:r>
              <a:rPr lang="en-US" dirty="0" smtClean="0"/>
              <a:t>Diamond Wire Saw Machine</a:t>
            </a:r>
          </a:p>
          <a:p>
            <a:pPr marL="391077" indent="-391077" algn="just" defTabSz="1042873">
              <a:defRPr/>
            </a:pPr>
            <a:r>
              <a:rPr lang="en-US" dirty="0" smtClean="0"/>
              <a:t>Expansive Mortar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020300" cy="1025525"/>
          </a:xfrm>
        </p:spPr>
        <p:txBody>
          <a:bodyPr>
            <a:normAutofit/>
          </a:bodyPr>
          <a:lstStyle/>
          <a:p>
            <a:r>
              <a:rPr lang="en-US" sz="2400" b="1" u="sng" dirty="0" smtClean="0"/>
              <a:t>Procedure carried over in removal of outcrop in Additional Spillway of </a:t>
            </a:r>
            <a:r>
              <a:rPr lang="en-US" sz="2400" b="1" u="sng" dirty="0" err="1" smtClean="0"/>
              <a:t>Sathanur</a:t>
            </a:r>
            <a:r>
              <a:rPr lang="en-US" sz="2400" b="1" u="sng" dirty="0" smtClean="0"/>
              <a:t> Dam:</a:t>
            </a:r>
            <a:endParaRPr lang="en-US" sz="2400" dirty="0"/>
          </a:p>
        </p:txBody>
      </p:sp>
      <p:sp>
        <p:nvSpPr>
          <p:cNvPr id="3" name="Content Placeholder 2"/>
          <p:cNvSpPr>
            <a:spLocks noGrp="1"/>
          </p:cNvSpPr>
          <p:nvPr>
            <p:ph idx="1"/>
          </p:nvPr>
        </p:nvSpPr>
        <p:spPr>
          <a:xfrm>
            <a:off x="895350" y="1444625"/>
            <a:ext cx="10515600" cy="1031875"/>
          </a:xfrm>
        </p:spPr>
        <p:txBody>
          <a:bodyPr>
            <a:normAutofit fontScale="85000" lnSpcReduction="20000"/>
          </a:bodyPr>
          <a:lstStyle/>
          <a:p>
            <a:pPr marL="391077" indent="-391077" algn="just" defTabSz="1042873">
              <a:defRPr/>
            </a:pPr>
            <a:r>
              <a:rPr lang="en-US" dirty="0" smtClean="0"/>
              <a:t>The outcrop portion was surveyed, and spot levels were taken on both sides.</a:t>
            </a:r>
          </a:p>
          <a:p>
            <a:pPr marL="391077" indent="-391077" algn="just" defTabSz="1042873">
              <a:defRPr/>
            </a:pPr>
            <a:r>
              <a:rPr lang="en-US" dirty="0" smtClean="0"/>
              <a:t>The outcrop portion was divided into various portions.</a:t>
            </a:r>
          </a:p>
          <a:p>
            <a:pPr>
              <a:buNone/>
            </a:pPr>
            <a:endParaRPr lang="en-US" dirty="0"/>
          </a:p>
        </p:txBody>
      </p:sp>
      <p:pic>
        <p:nvPicPr>
          <p:cNvPr id="4" name="Content Placeholder 4" descr="C:\Documents and Settings\aaa\Local Settings\Temporary Internet Files\Content.Word\IMG-20210505-WA0008.jpg"/>
          <p:cNvPicPr>
            <a:picLocks/>
          </p:cNvPicPr>
          <p:nvPr/>
        </p:nvPicPr>
        <p:blipFill>
          <a:blip r:embed="rId2"/>
          <a:srcRect/>
          <a:stretch>
            <a:fillRect/>
          </a:stretch>
        </p:blipFill>
        <p:spPr>
          <a:xfrm>
            <a:off x="2659063" y="2514600"/>
            <a:ext cx="7467600" cy="388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860</Words>
  <Application>Microsoft Office PowerPoint</Application>
  <PresentationFormat>Custom</PresentationFormat>
  <Paragraphs>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Eco – Friendly panacea for the removal of the Rock outcrop obstruction in the upstream portion of the Sathanur Dam.</vt:lpstr>
      <vt:lpstr> Gist of the presentation </vt:lpstr>
      <vt:lpstr> ABOUT SATHANUR DAM </vt:lpstr>
      <vt:lpstr>Some features of Sathanur Dam</vt:lpstr>
      <vt:lpstr>Removal of Outcrop In-front of Additional Spillway for Free Discharge of Flood</vt:lpstr>
      <vt:lpstr>Necessity of Diamond Wire Saw Method</vt:lpstr>
      <vt:lpstr>Diamond Wire Sawing</vt:lpstr>
      <vt:lpstr>Removal of Outcrop through Diamond Wire Saw Method.</vt:lpstr>
      <vt:lpstr>Procedure carried over in removal of outcrop in Additional Spillway of Sathanur Dam:</vt:lpstr>
      <vt:lpstr>Removal of Loose rocks around the Rock portion</vt:lpstr>
      <vt:lpstr> Each portion was drilled with LD4 (Light Weight Drilling Machine of       diameter 4 Inches) Drilling machine horizontally and vertically with     L shape to insert the wire saw rope.      The LD4 drilling machine of 100mm Φ hole. </vt:lpstr>
      <vt:lpstr>Slide 12</vt:lpstr>
      <vt:lpstr>Vertical Diamond wire Cutting</vt:lpstr>
      <vt:lpstr>Horizontal Diamond Wire Cutting </vt:lpstr>
      <vt:lpstr>Slide 15</vt:lpstr>
      <vt:lpstr>using compressor Drilling machine the drilling holes were      provided to split the large pieces to the small one. </vt:lpstr>
      <vt:lpstr>The Expansive mortar (Quick Lime) was available in 20    kg bag which contain 4 Nos of 5 kg packets.  </vt:lpstr>
      <vt:lpstr>Mix and pour: Mix the powder with 30% water and pour it into the holes. Fill the holes about 15 mm from the top, and agitate the hole to remove air gaps.  </vt:lpstr>
      <vt:lpstr>The mortar will expand and crack the rock over 4–24 hours.  </vt:lpstr>
      <vt:lpstr>The split rocks were collected through hydraulic     excavator and dumped in the stock yard. </vt:lpstr>
      <vt:lpstr>Rock Outcrop Before Execution</vt:lpstr>
      <vt:lpstr>DIAMOND WIRE SAW CUTTING MACHINE- VERTICAL CUTTING</vt:lpstr>
      <vt:lpstr>DIAMOND WIRE SAW CUTTING MACHINE- HORIZONTAL CUTTING</vt:lpstr>
      <vt:lpstr>Split into Pieces</vt:lpstr>
      <vt:lpstr>Outcrop Removal – After Execution.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ICE India</dc:creator>
  <cp:lastModifiedBy>Sathanur Dam</cp:lastModifiedBy>
  <cp:revision>22</cp:revision>
  <dcterms:created xsi:type="dcterms:W3CDTF">2024-07-01T11:44:01Z</dcterms:created>
  <dcterms:modified xsi:type="dcterms:W3CDTF">2024-09-27T10:33:46Z</dcterms:modified>
</cp:coreProperties>
</file>