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264" r:id="rId6"/>
    <p:sldId id="271" r:id="rId7"/>
    <p:sldId id="273" r:id="rId8"/>
    <p:sldId id="280" r:id="rId9"/>
    <p:sldId id="265" r:id="rId10"/>
    <p:sldId id="308" r:id="rId11"/>
    <p:sldId id="277" r:id="rId12"/>
    <p:sldId id="272" r:id="rId13"/>
    <p:sldId id="295" r:id="rId14"/>
    <p:sldId id="296" r:id="rId15"/>
    <p:sldId id="305" r:id="rId16"/>
    <p:sldId id="299" r:id="rId17"/>
    <p:sldId id="300" r:id="rId18"/>
    <p:sldId id="303" r:id="rId19"/>
    <p:sldId id="297" r:id="rId20"/>
    <p:sldId id="298" r:id="rId21"/>
    <p:sldId id="301" r:id="rId22"/>
    <p:sldId id="304" r:id="rId23"/>
    <p:sldId id="259" r:id="rId24"/>
    <p:sldId id="306" r:id="rId25"/>
    <p:sldId id="307"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3139A-630F-4A32-94BB-5C5CD7F3A4F6}" v="6" dt="2024-09-27T05:54:03.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san GALAJU" userId="6f338872-6e0f-4c42-87da-afa12b6168b7" providerId="ADAL" clId="{5263139A-630F-4A32-94BB-5C5CD7F3A4F6}"/>
    <pc:docChg chg="undo custSel addSld delSld modSld sldOrd">
      <pc:chgData name="Nissan GALAJU" userId="6f338872-6e0f-4c42-87da-afa12b6168b7" providerId="ADAL" clId="{5263139A-630F-4A32-94BB-5C5CD7F3A4F6}" dt="2024-09-27T07:30:10.019" v="218" actId="478"/>
      <pc:docMkLst>
        <pc:docMk/>
      </pc:docMkLst>
      <pc:sldChg chg="modSp mod">
        <pc:chgData name="Nissan GALAJU" userId="6f338872-6e0f-4c42-87da-afa12b6168b7" providerId="ADAL" clId="{5263139A-630F-4A32-94BB-5C5CD7F3A4F6}" dt="2024-09-25T04:18:19.577" v="140" actId="207"/>
        <pc:sldMkLst>
          <pc:docMk/>
          <pc:sldMk cId="261788599" sldId="256"/>
        </pc:sldMkLst>
        <pc:spChg chg="mod">
          <ac:chgData name="Nissan GALAJU" userId="6f338872-6e0f-4c42-87da-afa12b6168b7" providerId="ADAL" clId="{5263139A-630F-4A32-94BB-5C5CD7F3A4F6}" dt="2024-09-25T04:18:19.577" v="140" actId="207"/>
          <ac:spMkLst>
            <pc:docMk/>
            <pc:sldMk cId="261788599" sldId="256"/>
            <ac:spMk id="2" creationId="{5E55E17C-310A-CEC4-FAAA-532CD14C1D4B}"/>
          </ac:spMkLst>
        </pc:spChg>
      </pc:sldChg>
      <pc:sldChg chg="modSp mod">
        <pc:chgData name="Nissan GALAJU" userId="6f338872-6e0f-4c42-87da-afa12b6168b7" providerId="ADAL" clId="{5263139A-630F-4A32-94BB-5C5CD7F3A4F6}" dt="2024-09-24T10:28:27.005" v="13" actId="20577"/>
        <pc:sldMkLst>
          <pc:docMk/>
          <pc:sldMk cId="1644391263" sldId="264"/>
        </pc:sldMkLst>
        <pc:graphicFrameChg chg="modGraphic">
          <ac:chgData name="Nissan GALAJU" userId="6f338872-6e0f-4c42-87da-afa12b6168b7" providerId="ADAL" clId="{5263139A-630F-4A32-94BB-5C5CD7F3A4F6}" dt="2024-09-24T10:28:27.005" v="13" actId="20577"/>
          <ac:graphicFrameMkLst>
            <pc:docMk/>
            <pc:sldMk cId="1644391263" sldId="264"/>
            <ac:graphicFrameMk id="14" creationId="{4B5CFF9D-A699-0F03-38F8-34F2971D6B7B}"/>
          </ac:graphicFrameMkLst>
        </pc:graphicFrameChg>
      </pc:sldChg>
      <pc:sldChg chg="addSp delSp modSp mod delAnim modAnim">
        <pc:chgData name="Nissan GALAJU" userId="6f338872-6e0f-4c42-87da-afa12b6168b7" providerId="ADAL" clId="{5263139A-630F-4A32-94BB-5C5CD7F3A4F6}" dt="2024-09-27T05:54:03.955" v="217" actId="164"/>
        <pc:sldMkLst>
          <pc:docMk/>
          <pc:sldMk cId="222227398" sldId="265"/>
        </pc:sldMkLst>
        <pc:spChg chg="add mod">
          <ac:chgData name="Nissan GALAJU" userId="6f338872-6e0f-4c42-87da-afa12b6168b7" providerId="ADAL" clId="{5263139A-630F-4A32-94BB-5C5CD7F3A4F6}" dt="2024-09-27T05:54:03.955" v="217" actId="164"/>
          <ac:spMkLst>
            <pc:docMk/>
            <pc:sldMk cId="222227398" sldId="265"/>
            <ac:spMk id="4" creationId="{2569E695-214F-B74F-FF61-D4FBC0B8CA85}"/>
          </ac:spMkLst>
        </pc:spChg>
        <pc:spChg chg="add mod">
          <ac:chgData name="Nissan GALAJU" userId="6f338872-6e0f-4c42-87da-afa12b6168b7" providerId="ADAL" clId="{5263139A-630F-4A32-94BB-5C5CD7F3A4F6}" dt="2024-09-27T05:54:03.955" v="217" actId="164"/>
          <ac:spMkLst>
            <pc:docMk/>
            <pc:sldMk cId="222227398" sldId="265"/>
            <ac:spMk id="6" creationId="{469C6930-A5B0-9E5F-1045-5DD6F0AC086B}"/>
          </ac:spMkLst>
        </pc:spChg>
        <pc:spChg chg="mod">
          <ac:chgData name="Nissan GALAJU" userId="6f338872-6e0f-4c42-87da-afa12b6168b7" providerId="ADAL" clId="{5263139A-630F-4A32-94BB-5C5CD7F3A4F6}" dt="2024-09-24T11:32:48.883" v="39" actId="20577"/>
          <ac:spMkLst>
            <pc:docMk/>
            <pc:sldMk cId="222227398" sldId="265"/>
            <ac:spMk id="12" creationId="{7B2F4428-402B-5997-49C0-E6E4F124CAE2}"/>
          </ac:spMkLst>
        </pc:spChg>
        <pc:spChg chg="mod">
          <ac:chgData name="Nissan GALAJU" userId="6f338872-6e0f-4c42-87da-afa12b6168b7" providerId="ADAL" clId="{5263139A-630F-4A32-94BB-5C5CD7F3A4F6}" dt="2024-09-24T11:35:30.234" v="97" actId="14100"/>
          <ac:spMkLst>
            <pc:docMk/>
            <pc:sldMk cId="222227398" sldId="265"/>
            <ac:spMk id="13" creationId="{C02E4874-C59F-4542-4796-064EF69F7663}"/>
          </ac:spMkLst>
        </pc:spChg>
        <pc:grpChg chg="add mod">
          <ac:chgData name="Nissan GALAJU" userId="6f338872-6e0f-4c42-87da-afa12b6168b7" providerId="ADAL" clId="{5263139A-630F-4A32-94BB-5C5CD7F3A4F6}" dt="2024-09-27T05:54:03.955" v="217" actId="164"/>
          <ac:grpSpMkLst>
            <pc:docMk/>
            <pc:sldMk cId="222227398" sldId="265"/>
            <ac:grpSpMk id="5" creationId="{081151E8-924B-4263-6061-6CCED4DF96F2}"/>
          </ac:grpSpMkLst>
        </pc:grpChg>
        <pc:picChg chg="add mod">
          <ac:chgData name="Nissan GALAJU" userId="6f338872-6e0f-4c42-87da-afa12b6168b7" providerId="ADAL" clId="{5263139A-630F-4A32-94BB-5C5CD7F3A4F6}" dt="2024-09-27T05:54:03.955" v="217" actId="164"/>
          <ac:picMkLst>
            <pc:docMk/>
            <pc:sldMk cId="222227398" sldId="265"/>
            <ac:picMk id="3" creationId="{14420BC9-0943-83EA-006E-39D56DBFCD08}"/>
          </ac:picMkLst>
        </pc:picChg>
        <pc:picChg chg="del">
          <ac:chgData name="Nissan GALAJU" userId="6f338872-6e0f-4c42-87da-afa12b6168b7" providerId="ADAL" clId="{5263139A-630F-4A32-94BB-5C5CD7F3A4F6}" dt="2024-09-24T11:32:22.025" v="17" actId="478"/>
          <ac:picMkLst>
            <pc:docMk/>
            <pc:sldMk cId="222227398" sldId="265"/>
            <ac:picMk id="5" creationId="{F2AF7E4E-D58F-BEF7-B5FF-BE861E23820C}"/>
          </ac:picMkLst>
        </pc:picChg>
      </pc:sldChg>
      <pc:sldChg chg="modSp mod">
        <pc:chgData name="Nissan GALAJU" userId="6f338872-6e0f-4c42-87da-afa12b6168b7" providerId="ADAL" clId="{5263139A-630F-4A32-94BB-5C5CD7F3A4F6}" dt="2024-09-25T04:18:50.271" v="144" actId="1076"/>
        <pc:sldMkLst>
          <pc:docMk/>
          <pc:sldMk cId="2595866915" sldId="280"/>
        </pc:sldMkLst>
        <pc:graphicFrameChg chg="mod modGraphic">
          <ac:chgData name="Nissan GALAJU" userId="6f338872-6e0f-4c42-87da-afa12b6168b7" providerId="ADAL" clId="{5263139A-630F-4A32-94BB-5C5CD7F3A4F6}" dt="2024-09-25T04:18:50.271" v="144" actId="1076"/>
          <ac:graphicFrameMkLst>
            <pc:docMk/>
            <pc:sldMk cId="2595866915" sldId="280"/>
            <ac:graphicFrameMk id="15" creationId="{64D794AE-121D-4FFC-BA61-A87A72BF863D}"/>
          </ac:graphicFrameMkLst>
        </pc:graphicFrameChg>
      </pc:sldChg>
      <pc:sldChg chg="del">
        <pc:chgData name="Nissan GALAJU" userId="6f338872-6e0f-4c42-87da-afa12b6168b7" providerId="ADAL" clId="{5263139A-630F-4A32-94BB-5C5CD7F3A4F6}" dt="2024-09-25T04:23:31.967" v="216" actId="2696"/>
        <pc:sldMkLst>
          <pc:docMk/>
          <pc:sldMk cId="2102343499" sldId="281"/>
        </pc:sldMkLst>
      </pc:sldChg>
      <pc:sldChg chg="del">
        <pc:chgData name="Nissan GALAJU" userId="6f338872-6e0f-4c42-87da-afa12b6168b7" providerId="ADAL" clId="{5263139A-630F-4A32-94BB-5C5CD7F3A4F6}" dt="2024-09-25T04:23:31.967" v="216" actId="2696"/>
        <pc:sldMkLst>
          <pc:docMk/>
          <pc:sldMk cId="4272364818" sldId="282"/>
        </pc:sldMkLst>
      </pc:sldChg>
      <pc:sldChg chg="del">
        <pc:chgData name="Nissan GALAJU" userId="6f338872-6e0f-4c42-87da-afa12b6168b7" providerId="ADAL" clId="{5263139A-630F-4A32-94BB-5C5CD7F3A4F6}" dt="2024-09-25T04:23:31.967" v="216" actId="2696"/>
        <pc:sldMkLst>
          <pc:docMk/>
          <pc:sldMk cId="987654322" sldId="284"/>
        </pc:sldMkLst>
      </pc:sldChg>
      <pc:sldChg chg="modSp mod ord">
        <pc:chgData name="Nissan GALAJU" userId="6f338872-6e0f-4c42-87da-afa12b6168b7" providerId="ADAL" clId="{5263139A-630F-4A32-94BB-5C5CD7F3A4F6}" dt="2024-09-25T04:23:20.098" v="215"/>
        <pc:sldMkLst>
          <pc:docMk/>
          <pc:sldMk cId="1284201654" sldId="304"/>
        </pc:sldMkLst>
        <pc:spChg chg="mod">
          <ac:chgData name="Nissan GALAJU" userId="6f338872-6e0f-4c42-87da-afa12b6168b7" providerId="ADAL" clId="{5263139A-630F-4A32-94BB-5C5CD7F3A4F6}" dt="2024-09-25T04:23:15.543" v="213"/>
          <ac:spMkLst>
            <pc:docMk/>
            <pc:sldMk cId="1284201654" sldId="304"/>
            <ac:spMk id="10" creationId="{1BF44DBD-C8F3-FA10-521E-710A6EEF2536}"/>
          </ac:spMkLst>
        </pc:spChg>
      </pc:sldChg>
      <pc:sldChg chg="delSp add mod delAnim modAnim">
        <pc:chgData name="Nissan GALAJU" userId="6f338872-6e0f-4c42-87da-afa12b6168b7" providerId="ADAL" clId="{5263139A-630F-4A32-94BB-5C5CD7F3A4F6}" dt="2024-09-27T07:30:10.019" v="218" actId="478"/>
        <pc:sldMkLst>
          <pc:docMk/>
          <pc:sldMk cId="2014483211" sldId="308"/>
        </pc:sldMkLst>
        <pc:picChg chg="del">
          <ac:chgData name="Nissan GALAJU" userId="6f338872-6e0f-4c42-87da-afa12b6168b7" providerId="ADAL" clId="{5263139A-630F-4A32-94BB-5C5CD7F3A4F6}" dt="2024-09-27T07:30:10.019" v="218" actId="478"/>
          <ac:picMkLst>
            <pc:docMk/>
            <pc:sldMk cId="2014483211" sldId="308"/>
            <ac:picMk id="5" creationId="{F2AF7E4E-D58F-BEF7-B5FF-BE861E23820C}"/>
          </ac:picMkLst>
        </pc:picChg>
      </pc:sldChg>
    </pc:docChg>
  </pc:docChgLst>
  <pc:docChgLst>
    <pc:chgData name="Hany SALEM" userId="46426478-550d-43de-b644-9d1fc6161947" providerId="ADAL" clId="{62FB849E-5BBF-4747-BF27-0D2362A98D1E}"/>
    <pc:docChg chg="custSel modSld">
      <pc:chgData name="Hany SALEM" userId="46426478-550d-43de-b644-9d1fc6161947" providerId="ADAL" clId="{62FB849E-5BBF-4747-BF27-0D2362A98D1E}" dt="2024-09-27T11:12:37.641" v="50" actId="6549"/>
      <pc:docMkLst>
        <pc:docMk/>
      </pc:docMkLst>
      <pc:sldChg chg="modSp mod">
        <pc:chgData name="Hany SALEM" userId="46426478-550d-43de-b644-9d1fc6161947" providerId="ADAL" clId="{62FB849E-5BBF-4747-BF27-0D2362A98D1E}" dt="2024-09-27T11:12:37.641" v="50" actId="6549"/>
        <pc:sldMkLst>
          <pc:docMk/>
          <pc:sldMk cId="261788599" sldId="256"/>
        </pc:sldMkLst>
        <pc:spChg chg="mod">
          <ac:chgData name="Hany SALEM" userId="46426478-550d-43de-b644-9d1fc6161947" providerId="ADAL" clId="{62FB849E-5BBF-4747-BF27-0D2362A98D1E}" dt="2024-09-27T11:12:37.641" v="50" actId="6549"/>
          <ac:spMkLst>
            <pc:docMk/>
            <pc:sldMk cId="261788599" sldId="256"/>
            <ac:spMk id="3" creationId="{550FFC3A-9B7A-824F-8587-AC91D3648B7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D:\1400%20IWPC-Back\My%20projects\India%20Rehabilitation\5-Srisialam%20dam-plunge%20pool%20scour\Hydraulic\SpillwayPro%20-%20Profile%20,%20Try4-%203m%20all%20station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400%20IWPC-Back\My%20projects\India%20Rehabilitation\5-Srisialam%20dam-plunge%20pool%20scour\Hydraulic\SpillwayPro%20-%20Profile%20,%20Try4-%203m%20all%20station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400%20IWPC-Back\My%20projects\India%20Rehabilitation\5-Srisialam%20dam-plunge%20pool%20scour\Hydraulic\SpillwayPro%20-%20Profile%20,%20Try4-%203m%20all%20stations.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400%20IWPC-Back\My%20projects\India%20Rehabilitation\5-Srisialam%20dam-plunge%20pool%20scour\Hydraulic\SpillwayPro%20-%20Profile%20,%20Try4-%203m%20all%20station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9113361596032"/>
          <c:y val="0.1566835622492353"/>
          <c:w val="0.8179561877065793"/>
          <c:h val="0.71319142590706763"/>
        </c:manualLayout>
      </c:layout>
      <c:scatterChart>
        <c:scatterStyle val="lineMarker"/>
        <c:varyColors val="0"/>
        <c:ser>
          <c:idx val="0"/>
          <c:order val="0"/>
          <c:tx>
            <c:v>Water Surface Profile</c:v>
          </c:tx>
          <c:spPr>
            <a:ln w="9525">
              <a:solidFill>
                <a:srgbClr val="00B0F0"/>
              </a:solidFill>
            </a:ln>
          </c:spPr>
          <c:marker>
            <c:symbol val="none"/>
          </c:marker>
          <c:xVal>
            <c:numRef>
              <c:f>'Output Hydraulic'!$A$11:$A$595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c:v>57</c:v>
                </c:pt>
                <c:pt idx="19">
                  <c:v>60</c:v>
                </c:pt>
                <c:pt idx="20">
                  <c:v>63</c:v>
                </c:pt>
                <c:pt idx="21">
                  <c:v>66</c:v>
                </c:pt>
                <c:pt idx="22">
                  <c:v>69</c:v>
                </c:pt>
                <c:pt idx="23">
                  <c:v>72</c:v>
                </c:pt>
                <c:pt idx="24">
                  <c:v>75</c:v>
                </c:pt>
                <c:pt idx="25">
                  <c:v>78</c:v>
                </c:pt>
                <c:pt idx="26">
                  <c:v>81</c:v>
                </c:pt>
                <c:pt idx="27">
                  <c:v>84</c:v>
                </c:pt>
                <c:pt idx="28">
                  <c:v>87</c:v>
                </c:pt>
                <c:pt idx="29">
                  <c:v>90</c:v>
                </c:pt>
              </c:numCache>
            </c:numRef>
          </c:xVal>
          <c:yVal>
            <c:numRef>
              <c:f>'Output Hydraulic'!$F$11:$F$595</c:f>
              <c:numCache>
                <c:formatCode>0.00</c:formatCode>
                <c:ptCount val="585"/>
                <c:pt idx="0">
                  <c:v>266.13604736328125</c:v>
                </c:pt>
                <c:pt idx="1">
                  <c:v>264.94293212890625</c:v>
                </c:pt>
                <c:pt idx="2">
                  <c:v>264.36465454101563</c:v>
                </c:pt>
                <c:pt idx="3">
                  <c:v>263.58889770507813</c:v>
                </c:pt>
                <c:pt idx="4">
                  <c:v>262.65426635742188</c:v>
                </c:pt>
                <c:pt idx="5">
                  <c:v>261.58181762695313</c:v>
                </c:pt>
                <c:pt idx="6">
                  <c:v>260.38150024414063</c:v>
                </c:pt>
                <c:pt idx="7">
                  <c:v>259.057373046875</c:v>
                </c:pt>
                <c:pt idx="8">
                  <c:v>257.61041259765625</c:v>
                </c:pt>
                <c:pt idx="9">
                  <c:v>256.04006958007813</c:v>
                </c:pt>
                <c:pt idx="10">
                  <c:v>254.34510803222656</c:v>
                </c:pt>
                <c:pt idx="11">
                  <c:v>251.44163513183594</c:v>
                </c:pt>
                <c:pt idx="12">
                  <c:v>249.58970642089844</c:v>
                </c:pt>
                <c:pt idx="13">
                  <c:v>247.84820556640625</c:v>
                </c:pt>
                <c:pt idx="14">
                  <c:v>245.81703186035156</c:v>
                </c:pt>
                <c:pt idx="15">
                  <c:v>244.71665954589844</c:v>
                </c:pt>
                <c:pt idx="16">
                  <c:v>239.98880004882813</c:v>
                </c:pt>
                <c:pt idx="17">
                  <c:v>237.08796691894531</c:v>
                </c:pt>
                <c:pt idx="18">
                  <c:v>232.88851928710938</c:v>
                </c:pt>
                <c:pt idx="19">
                  <c:v>228.39215087890625</c:v>
                </c:pt>
                <c:pt idx="20">
                  <c:v>223.73291015625</c:v>
                </c:pt>
                <c:pt idx="21">
                  <c:v>219.41029357910156</c:v>
                </c:pt>
                <c:pt idx="22">
                  <c:v>215.74571228027344</c:v>
                </c:pt>
                <c:pt idx="23">
                  <c:v>211.96270751953125</c:v>
                </c:pt>
                <c:pt idx="24">
                  <c:v>206.40069580078125</c:v>
                </c:pt>
                <c:pt idx="25">
                  <c:v>201.49125671386719</c:v>
                </c:pt>
                <c:pt idx="26">
                  <c:v>196.66571044921875</c:v>
                </c:pt>
                <c:pt idx="27">
                  <c:v>194.6827392578125</c:v>
                </c:pt>
                <c:pt idx="28">
                  <c:v>193.85885620117188</c:v>
                </c:pt>
                <c:pt idx="29">
                  <c:v>194.19255065917969</c:v>
                </c:pt>
              </c:numCache>
            </c:numRef>
          </c:yVal>
          <c:smooth val="0"/>
          <c:extLst>
            <c:ext xmlns:c16="http://schemas.microsoft.com/office/drawing/2014/chart" uri="{C3380CC4-5D6E-409C-BE32-E72D297353CC}">
              <c16:uniqueId val="{00000000-3936-45D2-815A-67BAFDB61DCE}"/>
            </c:ext>
          </c:extLst>
        </c:ser>
        <c:ser>
          <c:idx val="2"/>
          <c:order val="1"/>
          <c:tx>
            <c:v>Bed</c:v>
          </c:tx>
          <c:spPr>
            <a:ln w="12700">
              <a:solidFill>
                <a:schemeClr val="tx1"/>
              </a:solidFill>
            </a:ln>
          </c:spPr>
          <c:marker>
            <c:symbol val="diamond"/>
            <c:size val="3"/>
            <c:spPr>
              <a:noFill/>
              <a:ln>
                <a:solidFill>
                  <a:schemeClr val="tx1"/>
                </a:solidFill>
              </a:ln>
            </c:spPr>
          </c:marker>
          <c:xVal>
            <c:numRef>
              <c:f>'Output Hydraulic'!$A$11:$A$595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c:v>57</c:v>
                </c:pt>
                <c:pt idx="19">
                  <c:v>60</c:v>
                </c:pt>
                <c:pt idx="20">
                  <c:v>63</c:v>
                </c:pt>
                <c:pt idx="21">
                  <c:v>66</c:v>
                </c:pt>
                <c:pt idx="22">
                  <c:v>69</c:v>
                </c:pt>
                <c:pt idx="23">
                  <c:v>72</c:v>
                </c:pt>
                <c:pt idx="24">
                  <c:v>75</c:v>
                </c:pt>
                <c:pt idx="25">
                  <c:v>78</c:v>
                </c:pt>
                <c:pt idx="26">
                  <c:v>81</c:v>
                </c:pt>
                <c:pt idx="27">
                  <c:v>84</c:v>
                </c:pt>
                <c:pt idx="28">
                  <c:v>87</c:v>
                </c:pt>
                <c:pt idx="29">
                  <c:v>90</c:v>
                </c:pt>
              </c:numCache>
            </c:numRef>
          </c:xVal>
          <c:yVal>
            <c:numRef>
              <c:f>'Output Hydraulic'!$B$11:$B$595</c:f>
              <c:numCache>
                <c:formatCode>0.00</c:formatCode>
                <c:ptCount val="585"/>
                <c:pt idx="0">
                  <c:v>252.90799999999999</c:v>
                </c:pt>
                <c:pt idx="1">
                  <c:v>252.69199999999998</c:v>
                </c:pt>
                <c:pt idx="2">
                  <c:v>252.33199999999999</c:v>
                </c:pt>
                <c:pt idx="3">
                  <c:v>251.828</c:v>
                </c:pt>
                <c:pt idx="4">
                  <c:v>251.17999999999998</c:v>
                </c:pt>
                <c:pt idx="5">
                  <c:v>250.38799999999998</c:v>
                </c:pt>
                <c:pt idx="6">
                  <c:v>249.452</c:v>
                </c:pt>
                <c:pt idx="7">
                  <c:v>248.37199999999999</c:v>
                </c:pt>
                <c:pt idx="8">
                  <c:v>247.148</c:v>
                </c:pt>
                <c:pt idx="9">
                  <c:v>245.78</c:v>
                </c:pt>
                <c:pt idx="10">
                  <c:v>244.268</c:v>
                </c:pt>
                <c:pt idx="11">
                  <c:v>242.61199999999999</c:v>
                </c:pt>
                <c:pt idx="12">
                  <c:v>240.81199999999998</c:v>
                </c:pt>
                <c:pt idx="13">
                  <c:v>238.86799999999999</c:v>
                </c:pt>
                <c:pt idx="14">
                  <c:v>236.78</c:v>
                </c:pt>
                <c:pt idx="15">
                  <c:v>234.28</c:v>
                </c:pt>
                <c:pt idx="16">
                  <c:v>231.28</c:v>
                </c:pt>
                <c:pt idx="17">
                  <c:v>227.78</c:v>
                </c:pt>
                <c:pt idx="18">
                  <c:v>223.58</c:v>
                </c:pt>
                <c:pt idx="19">
                  <c:v>219.38000000000002</c:v>
                </c:pt>
                <c:pt idx="20">
                  <c:v>215.02914285714286</c:v>
                </c:pt>
                <c:pt idx="21">
                  <c:v>210.74342857142858</c:v>
                </c:pt>
                <c:pt idx="22">
                  <c:v>206.45771428571427</c:v>
                </c:pt>
                <c:pt idx="23">
                  <c:v>202.172</c:v>
                </c:pt>
                <c:pt idx="24">
                  <c:v>197.88628571428572</c:v>
                </c:pt>
                <c:pt idx="25">
                  <c:v>194.15</c:v>
                </c:pt>
                <c:pt idx="26">
                  <c:v>191.65</c:v>
                </c:pt>
                <c:pt idx="27">
                  <c:v>190.22</c:v>
                </c:pt>
                <c:pt idx="28">
                  <c:v>189.37</c:v>
                </c:pt>
                <c:pt idx="29">
                  <c:v>189</c:v>
                </c:pt>
              </c:numCache>
            </c:numRef>
          </c:yVal>
          <c:smooth val="1"/>
          <c:extLst>
            <c:ext xmlns:c16="http://schemas.microsoft.com/office/drawing/2014/chart" uri="{C3380CC4-5D6E-409C-BE32-E72D297353CC}">
              <c16:uniqueId val="{00000001-3936-45D2-815A-67BAFDB61DCE}"/>
            </c:ext>
          </c:extLst>
        </c:ser>
        <c:dLbls>
          <c:showLegendKey val="0"/>
          <c:showVal val="0"/>
          <c:showCatName val="0"/>
          <c:showSerName val="0"/>
          <c:showPercent val="0"/>
          <c:showBubbleSize val="0"/>
        </c:dLbls>
        <c:axId val="902023152"/>
        <c:axId val="902027464"/>
      </c:scatterChart>
      <c:valAx>
        <c:axId val="902023152"/>
        <c:scaling>
          <c:orientation val="minMax"/>
        </c:scaling>
        <c:delete val="0"/>
        <c:axPos val="b"/>
        <c:title>
          <c:tx>
            <c:strRef>
              <c:f>'Output Hydraulic'!$A$9</c:f>
              <c:strCache>
                <c:ptCount val="1"/>
                <c:pt idx="0">
                  <c:v>Distance from ogee crest (m)</c:v>
                </c:pt>
              </c:strCache>
            </c:strRef>
          </c:tx>
          <c:overlay val="0"/>
          <c:txPr>
            <a:bodyPr/>
            <a:lstStyle/>
            <a:p>
              <a:pPr>
                <a:defRPr sz="1200"/>
              </a:pPr>
              <a:endParaRPr lang="en-US"/>
            </a:p>
          </c:txPr>
        </c:title>
        <c:numFmt formatCode="General" sourceLinked="0"/>
        <c:majorTickMark val="out"/>
        <c:minorTickMark val="none"/>
        <c:tickLblPos val="nextTo"/>
        <c:spPr>
          <a:ln>
            <a:solidFill>
              <a:schemeClr val="tx1"/>
            </a:solidFill>
          </a:ln>
        </c:spPr>
        <c:crossAx val="902027464"/>
        <c:crosses val="autoZero"/>
        <c:crossBetween val="midCat"/>
      </c:valAx>
      <c:valAx>
        <c:axId val="902027464"/>
        <c:scaling>
          <c:orientation val="minMax"/>
          <c:min val="185"/>
        </c:scaling>
        <c:delete val="0"/>
        <c:axPos val="l"/>
        <c:majorGridlines/>
        <c:title>
          <c:tx>
            <c:strRef>
              <c:f>'Output Hydraulic'!$B$9:$B$10</c:f>
              <c:strCache>
                <c:ptCount val="2"/>
                <c:pt idx="0">
                  <c:v>Invert Elev.</c:v>
                </c:pt>
                <c:pt idx="1">
                  <c:v>masl</c:v>
                </c:pt>
              </c:strCache>
            </c:strRef>
          </c:tx>
          <c:overlay val="0"/>
          <c:txPr>
            <a:bodyPr rot="-5400000" vert="horz"/>
            <a:lstStyle/>
            <a:p>
              <a:pPr>
                <a:defRPr sz="1400"/>
              </a:pPr>
              <a:endParaRPr lang="en-US"/>
            </a:p>
          </c:txPr>
        </c:title>
        <c:numFmt formatCode="General" sourceLinked="0"/>
        <c:majorTickMark val="out"/>
        <c:minorTickMark val="none"/>
        <c:tickLblPos val="nextTo"/>
        <c:spPr>
          <a:ln>
            <a:solidFill>
              <a:schemeClr val="tx1"/>
            </a:solidFill>
          </a:ln>
        </c:spPr>
        <c:crossAx val="902023152"/>
        <c:crosses val="autoZero"/>
        <c:crossBetween val="midCat"/>
      </c:valAx>
      <c:spPr>
        <a:ln>
          <a:solidFill>
            <a:schemeClr val="tx1"/>
          </a:solidFill>
        </a:ln>
      </c:spPr>
    </c:plotArea>
    <c:legend>
      <c:legendPos val="r"/>
      <c:layout>
        <c:manualLayout>
          <c:xMode val="edge"/>
          <c:yMode val="edge"/>
          <c:x val="0.57451951806060564"/>
          <c:y val="0.14915160430129781"/>
          <c:w val="0.3444798817216948"/>
          <c:h val="0.25193163309895522"/>
        </c:manualLayout>
      </c:layout>
      <c:overlay val="1"/>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v>Spreadsheet</c:v>
          </c:tx>
          <c:spPr>
            <a:ln w="19050">
              <a:noFill/>
            </a:ln>
          </c:spPr>
          <c:marker>
            <c:symbol val="diamond"/>
            <c:size val="5"/>
            <c:spPr>
              <a:solidFill>
                <a:schemeClr val="accent1"/>
              </a:solidFill>
              <a:ln>
                <a:solidFill>
                  <a:schemeClr val="accent1"/>
                </a:solidFill>
              </a:ln>
            </c:spPr>
          </c:marker>
          <c:xVal>
            <c:numRef>
              <c:f>'Output Hydraulic'!$A$11:$A$595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c:v>57</c:v>
                </c:pt>
                <c:pt idx="19">
                  <c:v>60</c:v>
                </c:pt>
                <c:pt idx="20">
                  <c:v>63</c:v>
                </c:pt>
                <c:pt idx="21">
                  <c:v>66</c:v>
                </c:pt>
                <c:pt idx="22">
                  <c:v>69</c:v>
                </c:pt>
                <c:pt idx="23">
                  <c:v>72</c:v>
                </c:pt>
                <c:pt idx="24">
                  <c:v>75</c:v>
                </c:pt>
                <c:pt idx="25">
                  <c:v>78</c:v>
                </c:pt>
                <c:pt idx="26">
                  <c:v>81</c:v>
                </c:pt>
                <c:pt idx="27">
                  <c:v>84</c:v>
                </c:pt>
                <c:pt idx="28">
                  <c:v>87</c:v>
                </c:pt>
                <c:pt idx="29">
                  <c:v>90</c:v>
                </c:pt>
              </c:numCache>
            </c:numRef>
          </c:xVal>
          <c:yVal>
            <c:numRef>
              <c:f>'Output Hydraulic'!$E$11:$E$595</c:f>
              <c:numCache>
                <c:formatCode>0.00</c:formatCode>
                <c:ptCount val="585"/>
                <c:pt idx="0">
                  <c:v>14.921615348736024</c:v>
                </c:pt>
                <c:pt idx="1">
                  <c:v>16.181134532674275</c:v>
                </c:pt>
                <c:pt idx="2">
                  <c:v>16.568427212444764</c:v>
                </c:pt>
                <c:pt idx="3">
                  <c:v>17.084683784955864</c:v>
                </c:pt>
                <c:pt idx="4">
                  <c:v>17.685701858722176</c:v>
                </c:pt>
                <c:pt idx="5">
                  <c:v>18.344743879107877</c:v>
                </c:pt>
                <c:pt idx="6">
                  <c:v>19.046436547924159</c:v>
                </c:pt>
                <c:pt idx="7">
                  <c:v>19.781755906238747</c:v>
                </c:pt>
                <c:pt idx="8">
                  <c:v>20.545234583182218</c:v>
                </c:pt>
                <c:pt idx="9">
                  <c:v>21.333350162582871</c:v>
                </c:pt>
                <c:pt idx="10">
                  <c:v>22.143669813833267</c:v>
                </c:pt>
                <c:pt idx="11">
                  <c:v>25.790482693499079</c:v>
                </c:pt>
                <c:pt idx="12">
                  <c:v>26.49811932265893</c:v>
                </c:pt>
                <c:pt idx="13">
                  <c:v>26.474072430584478</c:v>
                </c:pt>
                <c:pt idx="14">
                  <c:v>27.487572590807986</c:v>
                </c:pt>
                <c:pt idx="15">
                  <c:v>25.648783432456995</c:v>
                </c:pt>
                <c:pt idx="16">
                  <c:v>27.519463996445388</c:v>
                </c:pt>
                <c:pt idx="17">
                  <c:v>28.413488412832915</c:v>
                </c:pt>
                <c:pt idx="18">
                  <c:v>30.045023320572195</c:v>
                </c:pt>
                <c:pt idx="19">
                  <c:v>31.403221721989595</c:v>
                </c:pt>
                <c:pt idx="20">
                  <c:v>32.734694872968134</c:v>
                </c:pt>
                <c:pt idx="21">
                  <c:v>32.706991501157702</c:v>
                </c:pt>
                <c:pt idx="22">
                  <c:v>30.51974496363944</c:v>
                </c:pt>
                <c:pt idx="23">
                  <c:v>28.952636507907759</c:v>
                </c:pt>
                <c:pt idx="24">
                  <c:v>31.876167557066918</c:v>
                </c:pt>
                <c:pt idx="25">
                  <c:v>31.937539969316745</c:v>
                </c:pt>
                <c:pt idx="26">
                  <c:v>38.743101756622238</c:v>
                </c:pt>
                <c:pt idx="27">
                  <c:v>38.966862860969826</c:v>
                </c:pt>
                <c:pt idx="28">
                  <c:v>36.954553688207817</c:v>
                </c:pt>
                <c:pt idx="29">
                  <c:v>31.335320488427762</c:v>
                </c:pt>
              </c:numCache>
            </c:numRef>
          </c:yVal>
          <c:smooth val="0"/>
          <c:extLst>
            <c:ext xmlns:c16="http://schemas.microsoft.com/office/drawing/2014/chart" uri="{C3380CC4-5D6E-409C-BE32-E72D297353CC}">
              <c16:uniqueId val="{00000000-816C-4DB0-9F06-157D622701F4}"/>
            </c:ext>
          </c:extLst>
        </c:ser>
        <c:dLbls>
          <c:showLegendKey val="0"/>
          <c:showVal val="0"/>
          <c:showCatName val="0"/>
          <c:showSerName val="0"/>
          <c:showPercent val="0"/>
          <c:showBubbleSize val="0"/>
        </c:dLbls>
        <c:axId val="902016880"/>
        <c:axId val="902022368"/>
      </c:scatterChart>
      <c:valAx>
        <c:axId val="902016880"/>
        <c:scaling>
          <c:orientation val="minMax"/>
        </c:scaling>
        <c:delete val="0"/>
        <c:axPos val="b"/>
        <c:title>
          <c:tx>
            <c:strRef>
              <c:f>'Output Hydraulic'!$A$9</c:f>
              <c:strCache>
                <c:ptCount val="1"/>
                <c:pt idx="0">
                  <c:v>Distance from ogee crest (m)</c:v>
                </c:pt>
              </c:strCache>
            </c:strRef>
          </c:tx>
          <c:overlay val="0"/>
          <c:txPr>
            <a:bodyPr/>
            <a:lstStyle/>
            <a:p>
              <a:pPr>
                <a:defRPr sz="1200"/>
              </a:pPr>
              <a:endParaRPr lang="en-US"/>
            </a:p>
          </c:txPr>
        </c:title>
        <c:numFmt formatCode="General" sourceLinked="0"/>
        <c:majorTickMark val="out"/>
        <c:minorTickMark val="none"/>
        <c:tickLblPos val="nextTo"/>
        <c:spPr>
          <a:ln>
            <a:solidFill>
              <a:schemeClr val="tx1"/>
            </a:solidFill>
          </a:ln>
        </c:spPr>
        <c:crossAx val="902022368"/>
        <c:crosses val="autoZero"/>
        <c:crossBetween val="midCat"/>
      </c:valAx>
      <c:valAx>
        <c:axId val="902022368"/>
        <c:scaling>
          <c:orientation val="minMax"/>
        </c:scaling>
        <c:delete val="0"/>
        <c:axPos val="l"/>
        <c:majorGridlines/>
        <c:title>
          <c:tx>
            <c:strRef>
              <c:f>'Output Hydraulic'!$E$9:$E$10</c:f>
              <c:strCache>
                <c:ptCount val="2"/>
                <c:pt idx="0">
                  <c:v>Velocity</c:v>
                </c:pt>
                <c:pt idx="1">
                  <c:v>m/s</c:v>
                </c:pt>
              </c:strCache>
            </c:strRef>
          </c:tx>
          <c:overlay val="0"/>
          <c:txPr>
            <a:bodyPr rot="-5400000" vert="horz"/>
            <a:lstStyle/>
            <a:p>
              <a:pPr>
                <a:defRPr sz="1400"/>
              </a:pPr>
              <a:endParaRPr lang="en-US"/>
            </a:p>
          </c:txPr>
        </c:title>
        <c:numFmt formatCode="General" sourceLinked="0"/>
        <c:majorTickMark val="out"/>
        <c:minorTickMark val="none"/>
        <c:tickLblPos val="nextTo"/>
        <c:spPr>
          <a:ln>
            <a:solidFill>
              <a:schemeClr val="tx1"/>
            </a:solidFill>
          </a:ln>
        </c:spPr>
        <c:crossAx val="902016880"/>
        <c:crosses val="autoZero"/>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v>Flow sigma</c:v>
          </c:tx>
          <c:spPr>
            <a:ln>
              <a:solidFill>
                <a:schemeClr val="tx1"/>
              </a:solidFill>
            </a:ln>
          </c:spPr>
          <c:marker>
            <c:symbol val="none"/>
          </c:marker>
          <c:xVal>
            <c:numRef>
              <c:f>Cavitation!$A$11:$A$595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formatCode="0.00">
                  <c:v>57</c:v>
                </c:pt>
                <c:pt idx="19" formatCode="0.00">
                  <c:v>60</c:v>
                </c:pt>
                <c:pt idx="20" formatCode="0.00">
                  <c:v>63</c:v>
                </c:pt>
                <c:pt idx="21" formatCode="0.00">
                  <c:v>66</c:v>
                </c:pt>
                <c:pt idx="22" formatCode="0.00">
                  <c:v>69</c:v>
                </c:pt>
                <c:pt idx="23" formatCode="0.00">
                  <c:v>72</c:v>
                </c:pt>
                <c:pt idx="24" formatCode="0.00">
                  <c:v>75</c:v>
                </c:pt>
                <c:pt idx="25" formatCode="0.00">
                  <c:v>78</c:v>
                </c:pt>
                <c:pt idx="26" formatCode="0.00">
                  <c:v>81</c:v>
                </c:pt>
                <c:pt idx="27" formatCode="0.00">
                  <c:v>84</c:v>
                </c:pt>
                <c:pt idx="28" formatCode="0.00">
                  <c:v>87</c:v>
                </c:pt>
                <c:pt idx="29" formatCode="0.00">
                  <c:v>90</c:v>
                </c:pt>
              </c:numCache>
            </c:numRef>
          </c:xVal>
          <c:yVal>
            <c:numRef>
              <c:f>Cavitation!$B$11:$B$595</c:f>
              <c:numCache>
                <c:formatCode>0.000</c:formatCode>
                <c:ptCount val="585"/>
                <c:pt idx="0">
                  <c:v>1.7122699200265306</c:v>
                </c:pt>
                <c:pt idx="1">
                  <c:v>1.3221617211292744</c:v>
                </c:pt>
                <c:pt idx="2">
                  <c:v>1.2400507899612678</c:v>
                </c:pt>
                <c:pt idx="3">
                  <c:v>1.1400305184111874</c:v>
                </c:pt>
                <c:pt idx="4">
                  <c:v>1.0371082005966177</c:v>
                </c:pt>
                <c:pt idx="5">
                  <c:v>0.93892240715906172</c:v>
                </c:pt>
                <c:pt idx="6">
                  <c:v>0.84865779725293489</c:v>
                </c:pt>
                <c:pt idx="7">
                  <c:v>0.7672334717000997</c:v>
                </c:pt>
                <c:pt idx="8">
                  <c:v>0.6944885133602714</c:v>
                </c:pt>
                <c:pt idx="9">
                  <c:v>0.62979767657431696</c:v>
                </c:pt>
                <c:pt idx="10">
                  <c:v>0.5723702771785385</c:v>
                </c:pt>
                <c:pt idx="11">
                  <c:v>0.20709230996581748</c:v>
                </c:pt>
                <c:pt idx="12">
                  <c:v>0.19271918305804972</c:v>
                </c:pt>
                <c:pt idx="13">
                  <c:v>0.24819240165582157</c:v>
                </c:pt>
                <c:pt idx="14">
                  <c:v>0.21091669248633974</c:v>
                </c:pt>
                <c:pt idx="15">
                  <c:v>0.46406834877458636</c:v>
                </c:pt>
                <c:pt idx="16">
                  <c:v>0.33477899110498122</c:v>
                </c:pt>
                <c:pt idx="17">
                  <c:v>0.33529854272079568</c:v>
                </c:pt>
                <c:pt idx="18">
                  <c:v>0.28330227955635223</c:v>
                </c:pt>
                <c:pt idx="19">
                  <c:v>0.2559158494568905</c:v>
                </c:pt>
                <c:pt idx="20">
                  <c:v>0.23295803274543392</c:v>
                </c:pt>
                <c:pt idx="21">
                  <c:v>0.31113435958091146</c:v>
                </c:pt>
                <c:pt idx="22">
                  <c:v>0.59378320532416351</c:v>
                </c:pt>
                <c:pt idx="23">
                  <c:v>0.86915476224640797</c:v>
                </c:pt>
                <c:pt idx="24">
                  <c:v>0.62224356372721301</c:v>
                </c:pt>
                <c:pt idx="25">
                  <c:v>0.68565631850715714</c:v>
                </c:pt>
                <c:pt idx="26">
                  <c:v>0.17514619641775742</c:v>
                </c:pt>
                <c:pt idx="27">
                  <c:v>0.17817488076884969</c:v>
                </c:pt>
                <c:pt idx="28">
                  <c:v>0.32087520342461734</c:v>
                </c:pt>
                <c:pt idx="29">
                  <c:v>0.8443076287839606</c:v>
                </c:pt>
              </c:numCache>
            </c:numRef>
          </c:yVal>
          <c:smooth val="0"/>
          <c:extLst>
            <c:ext xmlns:c16="http://schemas.microsoft.com/office/drawing/2014/chart" uri="{C3380CC4-5D6E-409C-BE32-E72D297353CC}">
              <c16:uniqueId val="{00000000-5139-4702-BB51-82E7681A0B56}"/>
            </c:ext>
          </c:extLst>
        </c:ser>
        <c:ser>
          <c:idx val="0"/>
          <c:order val="1"/>
          <c:tx>
            <c:v>Sigma of uniform roughness</c:v>
          </c:tx>
          <c:spPr>
            <a:ln w="22225">
              <a:prstDash val="dash"/>
            </a:ln>
          </c:spPr>
          <c:marker>
            <c:symbol val="none"/>
          </c:marker>
          <c:xVal>
            <c:numRef>
              <c:f>Cavitation!$A$11:$A$595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formatCode="0.00">
                  <c:v>57</c:v>
                </c:pt>
                <c:pt idx="19" formatCode="0.00">
                  <c:v>60</c:v>
                </c:pt>
                <c:pt idx="20" formatCode="0.00">
                  <c:v>63</c:v>
                </c:pt>
                <c:pt idx="21" formatCode="0.00">
                  <c:v>66</c:v>
                </c:pt>
                <c:pt idx="22" formatCode="0.00">
                  <c:v>69</c:v>
                </c:pt>
                <c:pt idx="23" formatCode="0.00">
                  <c:v>72</c:v>
                </c:pt>
                <c:pt idx="24" formatCode="0.00">
                  <c:v>75</c:v>
                </c:pt>
                <c:pt idx="25" formatCode="0.00">
                  <c:v>78</c:v>
                </c:pt>
                <c:pt idx="26" formatCode="0.00">
                  <c:v>81</c:v>
                </c:pt>
                <c:pt idx="27" formatCode="0.00">
                  <c:v>84</c:v>
                </c:pt>
                <c:pt idx="28" formatCode="0.00">
                  <c:v>87</c:v>
                </c:pt>
                <c:pt idx="29" formatCode="0.00">
                  <c:v>90</c:v>
                </c:pt>
              </c:numCache>
            </c:numRef>
          </c:xVal>
          <c:yVal>
            <c:numRef>
              <c:f>Cavitation!$C$11:$C$595</c:f>
              <c:numCache>
                <c:formatCode>0.000</c:formatCode>
                <c:ptCount val="585"/>
                <c:pt idx="0">
                  <c:v>3.1251249707510295E-2</c:v>
                </c:pt>
                <c:pt idx="1">
                  <c:v>3.1593142449009202E-2</c:v>
                </c:pt>
                <c:pt idx="2">
                  <c:v>3.1694699491664237E-2</c:v>
                </c:pt>
                <c:pt idx="3">
                  <c:v>3.1827628496232885E-2</c:v>
                </c:pt>
                <c:pt idx="4">
                  <c:v>3.1979025767459146E-2</c:v>
                </c:pt>
                <c:pt idx="5">
                  <c:v>3.2141103996468114E-2</c:v>
                </c:pt>
                <c:pt idx="6">
                  <c:v>3.230939608846238E-2</c:v>
                </c:pt>
                <c:pt idx="7">
                  <c:v>3.2481291077105762E-2</c:v>
                </c:pt>
                <c:pt idx="8">
                  <c:v>3.2655214318014561E-2</c:v>
                </c:pt>
                <c:pt idx="9">
                  <c:v>3.2830169487938245E-2</c:v>
                </c:pt>
                <c:pt idx="10">
                  <c:v>3.3005482234058157E-2</c:v>
                </c:pt>
                <c:pt idx="11">
                  <c:v>3.3743771975453793E-2</c:v>
                </c:pt>
                <c:pt idx="12">
                  <c:v>3.3878481032947681E-2</c:v>
                </c:pt>
                <c:pt idx="13">
                  <c:v>3.3873944052611626E-2</c:v>
                </c:pt>
                <c:pt idx="14">
                  <c:v>3.4062682744452281E-2</c:v>
                </c:pt>
                <c:pt idx="15">
                  <c:v>3.3716489673620877E-2</c:v>
                </c:pt>
                <c:pt idx="16">
                  <c:v>3.5037809971716467E-2</c:v>
                </c:pt>
                <c:pt idx="17">
                  <c:v>3.5210657137462867E-2</c:v>
                </c:pt>
                <c:pt idx="18">
                  <c:v>3.5516227792897537E-2</c:v>
                </c:pt>
                <c:pt idx="19">
                  <c:v>3.5761689604938425E-2</c:v>
                </c:pt>
                <c:pt idx="20">
                  <c:v>3.5995066295598482E-2</c:v>
                </c:pt>
                <c:pt idx="21">
                  <c:v>3.5990279900142343E-2</c:v>
                </c:pt>
                <c:pt idx="22">
                  <c:v>3.5602910794919521E-2</c:v>
                </c:pt>
                <c:pt idx="23">
                  <c:v>3.5312987775560821E-2</c:v>
                </c:pt>
                <c:pt idx="24">
                  <c:v>3.5845383252678269E-2</c:v>
                </c:pt>
                <c:pt idx="25">
                  <c:v>3.5856181271532492E-2</c:v>
                </c:pt>
                <c:pt idx="26">
                  <c:v>3.6970838920260457E-2</c:v>
                </c:pt>
                <c:pt idx="27">
                  <c:v>3.7005017042362066E-2</c:v>
                </c:pt>
                <c:pt idx="28">
                  <c:v>3.6692460252160684E-2</c:v>
                </c:pt>
                <c:pt idx="29">
                  <c:v>3.5749599828474636E-2</c:v>
                </c:pt>
              </c:numCache>
            </c:numRef>
          </c:yVal>
          <c:smooth val="0"/>
          <c:extLst>
            <c:ext xmlns:c16="http://schemas.microsoft.com/office/drawing/2014/chart" uri="{C3380CC4-5D6E-409C-BE32-E72D297353CC}">
              <c16:uniqueId val="{00000001-5139-4702-BB51-82E7681A0B56}"/>
            </c:ext>
          </c:extLst>
        </c:ser>
        <c:dLbls>
          <c:showLegendKey val="0"/>
          <c:showVal val="0"/>
          <c:showCatName val="0"/>
          <c:showSerName val="0"/>
          <c:showPercent val="0"/>
          <c:showBubbleSize val="0"/>
        </c:dLbls>
        <c:axId val="902023936"/>
        <c:axId val="902018056"/>
      </c:scatterChart>
      <c:scatterChart>
        <c:scatterStyle val="lineMarker"/>
        <c:varyColors val="0"/>
        <c:ser>
          <c:idx val="1"/>
          <c:order val="2"/>
          <c:tx>
            <c:v>Bottom air, Cb</c:v>
          </c:tx>
          <c:marker>
            <c:symbol val="none"/>
          </c:marker>
          <c:xVal>
            <c:numRef>
              <c:f>Cavitation!$A$11:$A$595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formatCode="0.00">
                  <c:v>57</c:v>
                </c:pt>
                <c:pt idx="19" formatCode="0.00">
                  <c:v>60</c:v>
                </c:pt>
                <c:pt idx="20" formatCode="0.00">
                  <c:v>63</c:v>
                </c:pt>
                <c:pt idx="21" formatCode="0.00">
                  <c:v>66</c:v>
                </c:pt>
                <c:pt idx="22" formatCode="0.00">
                  <c:v>69</c:v>
                </c:pt>
                <c:pt idx="23" formatCode="0.00">
                  <c:v>72</c:v>
                </c:pt>
                <c:pt idx="24" formatCode="0.00">
                  <c:v>75</c:v>
                </c:pt>
                <c:pt idx="25" formatCode="0.00">
                  <c:v>78</c:v>
                </c:pt>
                <c:pt idx="26" formatCode="0.00">
                  <c:v>81</c:v>
                </c:pt>
                <c:pt idx="27" formatCode="0.00">
                  <c:v>84</c:v>
                </c:pt>
                <c:pt idx="28" formatCode="0.00">
                  <c:v>87</c:v>
                </c:pt>
                <c:pt idx="29" formatCode="0.00">
                  <c:v>90</c:v>
                </c:pt>
              </c:numCache>
            </c:numRef>
          </c:xVal>
          <c:yVal>
            <c:numRef>
              <c:f>Cavitation!$M$11:$M$595</c:f>
              <c:numCache>
                <c:formatCode>0.000</c:formatCode>
                <c:ptCount val="5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yVal>
          <c:smooth val="0"/>
          <c:extLst>
            <c:ext xmlns:c16="http://schemas.microsoft.com/office/drawing/2014/chart" uri="{C3380CC4-5D6E-409C-BE32-E72D297353CC}">
              <c16:uniqueId val="{00000002-5139-4702-BB51-82E7681A0B56}"/>
            </c:ext>
          </c:extLst>
        </c:ser>
        <c:dLbls>
          <c:showLegendKey val="0"/>
          <c:showVal val="0"/>
          <c:showCatName val="0"/>
          <c:showSerName val="0"/>
          <c:showPercent val="0"/>
          <c:showBubbleSize val="0"/>
        </c:dLbls>
        <c:axId val="314824400"/>
        <c:axId val="314775728"/>
      </c:scatterChart>
      <c:valAx>
        <c:axId val="902023936"/>
        <c:scaling>
          <c:orientation val="minMax"/>
        </c:scaling>
        <c:delete val="0"/>
        <c:axPos val="b"/>
        <c:title>
          <c:tx>
            <c:strRef>
              <c:f>Cavitation!$A$9</c:f>
              <c:strCache>
                <c:ptCount val="1"/>
                <c:pt idx="0">
                  <c:v>Station</c:v>
                </c:pt>
              </c:strCache>
            </c:strRef>
          </c:tx>
          <c:overlay val="0"/>
          <c:txPr>
            <a:bodyPr/>
            <a:lstStyle/>
            <a:p>
              <a:pPr>
                <a:defRPr sz="1200"/>
              </a:pPr>
              <a:endParaRPr lang="en-US"/>
            </a:p>
          </c:txPr>
        </c:title>
        <c:numFmt formatCode="General" sourceLinked="0"/>
        <c:majorTickMark val="out"/>
        <c:minorTickMark val="none"/>
        <c:tickLblPos val="nextTo"/>
        <c:spPr>
          <a:ln>
            <a:solidFill>
              <a:schemeClr val="tx1"/>
            </a:solidFill>
          </a:ln>
        </c:spPr>
        <c:crossAx val="902018056"/>
        <c:crosses val="autoZero"/>
        <c:crossBetween val="midCat"/>
      </c:valAx>
      <c:valAx>
        <c:axId val="902018056"/>
        <c:scaling>
          <c:orientation val="minMax"/>
        </c:scaling>
        <c:delete val="0"/>
        <c:axPos val="l"/>
        <c:majorGridlines/>
        <c:title>
          <c:tx>
            <c:strRef>
              <c:f>Cavitation!$B$9</c:f>
              <c:strCache>
                <c:ptCount val="1"/>
                <c:pt idx="0">
                  <c:v>Flow Sigma, σ</c:v>
                </c:pt>
              </c:strCache>
            </c:strRef>
          </c:tx>
          <c:overlay val="0"/>
          <c:txPr>
            <a:bodyPr rot="-5400000" vert="horz"/>
            <a:lstStyle/>
            <a:p>
              <a:pPr>
                <a:defRPr sz="1400"/>
              </a:pPr>
              <a:endParaRPr lang="en-US"/>
            </a:p>
          </c:txPr>
        </c:title>
        <c:numFmt formatCode="General" sourceLinked="0"/>
        <c:majorTickMark val="out"/>
        <c:minorTickMark val="none"/>
        <c:tickLblPos val="nextTo"/>
        <c:spPr>
          <a:ln>
            <a:solidFill>
              <a:schemeClr val="tx1"/>
            </a:solidFill>
          </a:ln>
        </c:spPr>
        <c:crossAx val="902023936"/>
        <c:crosses val="autoZero"/>
        <c:crossBetween val="midCat"/>
      </c:valAx>
      <c:valAx>
        <c:axId val="314775728"/>
        <c:scaling>
          <c:orientation val="minMax"/>
          <c:max val="1"/>
        </c:scaling>
        <c:delete val="0"/>
        <c:axPos val="r"/>
        <c:title>
          <c:tx>
            <c:rich>
              <a:bodyPr/>
              <a:lstStyle/>
              <a:p>
                <a:pPr>
                  <a:defRPr sz="1200"/>
                </a:pPr>
                <a:r>
                  <a:rPr lang="en-US" sz="1200"/>
                  <a:t>Bottom Air, C</a:t>
                </a:r>
                <a:r>
                  <a:rPr lang="en-US" sz="1200" baseline="-25000"/>
                  <a:t>b</a:t>
                </a:r>
              </a:p>
            </c:rich>
          </c:tx>
          <c:overlay val="0"/>
        </c:title>
        <c:numFmt formatCode="0%" sourceLinked="0"/>
        <c:majorTickMark val="out"/>
        <c:minorTickMark val="none"/>
        <c:tickLblPos val="nextTo"/>
        <c:crossAx val="314824400"/>
        <c:crosses val="max"/>
        <c:crossBetween val="midCat"/>
      </c:valAx>
      <c:valAx>
        <c:axId val="314824400"/>
        <c:scaling>
          <c:orientation val="minMax"/>
        </c:scaling>
        <c:delete val="1"/>
        <c:axPos val="b"/>
        <c:numFmt formatCode="0.000" sourceLinked="1"/>
        <c:majorTickMark val="out"/>
        <c:minorTickMark val="none"/>
        <c:tickLblPos val="nextTo"/>
        <c:crossAx val="314775728"/>
        <c:crosses val="autoZero"/>
        <c:crossBetween val="midCat"/>
      </c:valAx>
      <c:spPr>
        <a:ln>
          <a:solidFill>
            <a:schemeClr val="tx1"/>
          </a:solidFill>
        </a:ln>
      </c:spPr>
    </c:plotArea>
    <c:legend>
      <c:legendPos val="b"/>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9113361596032"/>
          <c:y val="0.1566835622492353"/>
          <c:w val="0.8179561877065793"/>
          <c:h val="0.71319142590706763"/>
        </c:manualLayout>
      </c:layout>
      <c:scatterChart>
        <c:scatterStyle val="lineMarker"/>
        <c:varyColors val="0"/>
        <c:ser>
          <c:idx val="0"/>
          <c:order val="0"/>
          <c:tx>
            <c:v>Water Surface Profile</c:v>
          </c:tx>
          <c:spPr>
            <a:ln w="9525">
              <a:solidFill>
                <a:srgbClr val="00B0F0"/>
              </a:solidFill>
            </a:ln>
          </c:spPr>
          <c:marker>
            <c:symbol val="none"/>
          </c:marker>
          <c:xVal>
            <c:numRef>
              <c:f>'Output Hydraulic'!$A$11:$A$595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c:v>57</c:v>
                </c:pt>
                <c:pt idx="19">
                  <c:v>60</c:v>
                </c:pt>
                <c:pt idx="20">
                  <c:v>63</c:v>
                </c:pt>
                <c:pt idx="21">
                  <c:v>66</c:v>
                </c:pt>
                <c:pt idx="22">
                  <c:v>69</c:v>
                </c:pt>
                <c:pt idx="23">
                  <c:v>72</c:v>
                </c:pt>
                <c:pt idx="24">
                  <c:v>75</c:v>
                </c:pt>
                <c:pt idx="25">
                  <c:v>78</c:v>
                </c:pt>
                <c:pt idx="26">
                  <c:v>81</c:v>
                </c:pt>
                <c:pt idx="27">
                  <c:v>84</c:v>
                </c:pt>
                <c:pt idx="28">
                  <c:v>87</c:v>
                </c:pt>
                <c:pt idx="29">
                  <c:v>90</c:v>
                </c:pt>
              </c:numCache>
            </c:numRef>
          </c:xVal>
          <c:yVal>
            <c:numRef>
              <c:f>'Output Hydraulic'!$F$11:$F$595</c:f>
              <c:numCache>
                <c:formatCode>0.00</c:formatCode>
                <c:ptCount val="585"/>
                <c:pt idx="0">
                  <c:v>266.13604736328125</c:v>
                </c:pt>
                <c:pt idx="1">
                  <c:v>264.94293212890625</c:v>
                </c:pt>
                <c:pt idx="2">
                  <c:v>264.36465454101563</c:v>
                </c:pt>
                <c:pt idx="3">
                  <c:v>263.58889770507813</c:v>
                </c:pt>
                <c:pt idx="4">
                  <c:v>262.65426635742188</c:v>
                </c:pt>
                <c:pt idx="5">
                  <c:v>261.58181762695313</c:v>
                </c:pt>
                <c:pt idx="6">
                  <c:v>260.38150024414063</c:v>
                </c:pt>
                <c:pt idx="7">
                  <c:v>259.057373046875</c:v>
                </c:pt>
                <c:pt idx="8">
                  <c:v>257.61041259765625</c:v>
                </c:pt>
                <c:pt idx="9">
                  <c:v>256.04006958007813</c:v>
                </c:pt>
                <c:pt idx="10">
                  <c:v>254.34510803222656</c:v>
                </c:pt>
                <c:pt idx="11">
                  <c:v>251.44163513183594</c:v>
                </c:pt>
                <c:pt idx="12">
                  <c:v>249.58970642089844</c:v>
                </c:pt>
                <c:pt idx="13">
                  <c:v>247.84820556640625</c:v>
                </c:pt>
                <c:pt idx="14">
                  <c:v>245.81703186035156</c:v>
                </c:pt>
                <c:pt idx="15">
                  <c:v>244.71665954589844</c:v>
                </c:pt>
                <c:pt idx="16">
                  <c:v>239.98880004882813</c:v>
                </c:pt>
                <c:pt idx="17">
                  <c:v>237.08796691894531</c:v>
                </c:pt>
                <c:pt idx="18">
                  <c:v>232.88851928710938</c:v>
                </c:pt>
                <c:pt idx="19">
                  <c:v>228.39215087890625</c:v>
                </c:pt>
                <c:pt idx="20">
                  <c:v>223.73291015625</c:v>
                </c:pt>
                <c:pt idx="21">
                  <c:v>219.41029357910156</c:v>
                </c:pt>
                <c:pt idx="22">
                  <c:v>215.74571228027344</c:v>
                </c:pt>
                <c:pt idx="23">
                  <c:v>211.96270751953125</c:v>
                </c:pt>
                <c:pt idx="24">
                  <c:v>206.40069580078125</c:v>
                </c:pt>
                <c:pt idx="25">
                  <c:v>201.49125671386719</c:v>
                </c:pt>
                <c:pt idx="26">
                  <c:v>196.66571044921875</c:v>
                </c:pt>
                <c:pt idx="27">
                  <c:v>194.6827392578125</c:v>
                </c:pt>
                <c:pt idx="28">
                  <c:v>193.85885620117188</c:v>
                </c:pt>
                <c:pt idx="29">
                  <c:v>194.19255065917969</c:v>
                </c:pt>
              </c:numCache>
            </c:numRef>
          </c:yVal>
          <c:smooth val="0"/>
          <c:extLst>
            <c:ext xmlns:c16="http://schemas.microsoft.com/office/drawing/2014/chart" uri="{C3380CC4-5D6E-409C-BE32-E72D297353CC}">
              <c16:uniqueId val="{00000000-DD58-4C76-B33F-8EFA3F9204C6}"/>
            </c:ext>
          </c:extLst>
        </c:ser>
        <c:ser>
          <c:idx val="2"/>
          <c:order val="1"/>
          <c:tx>
            <c:v>Bed</c:v>
          </c:tx>
          <c:spPr>
            <a:ln w="12700">
              <a:solidFill>
                <a:schemeClr val="tx1"/>
              </a:solidFill>
            </a:ln>
          </c:spPr>
          <c:marker>
            <c:symbol val="diamond"/>
            <c:size val="3"/>
            <c:spPr>
              <a:noFill/>
              <a:ln>
                <a:solidFill>
                  <a:schemeClr val="tx1"/>
                </a:solidFill>
              </a:ln>
            </c:spPr>
          </c:marker>
          <c:xVal>
            <c:numRef>
              <c:f>'Output Hydraulic'!$A$11:$A$595</c:f>
              <c:numCache>
                <c:formatCode>0.000</c:formatCode>
                <c:ptCount val="585"/>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pt idx="16">
                  <c:v>51</c:v>
                </c:pt>
                <c:pt idx="17">
                  <c:v>54</c:v>
                </c:pt>
                <c:pt idx="18">
                  <c:v>57</c:v>
                </c:pt>
                <c:pt idx="19">
                  <c:v>60</c:v>
                </c:pt>
                <c:pt idx="20">
                  <c:v>63</c:v>
                </c:pt>
                <c:pt idx="21">
                  <c:v>66</c:v>
                </c:pt>
                <c:pt idx="22">
                  <c:v>69</c:v>
                </c:pt>
                <c:pt idx="23">
                  <c:v>72</c:v>
                </c:pt>
                <c:pt idx="24">
                  <c:v>75</c:v>
                </c:pt>
                <c:pt idx="25">
                  <c:v>78</c:v>
                </c:pt>
                <c:pt idx="26">
                  <c:v>81</c:v>
                </c:pt>
                <c:pt idx="27">
                  <c:v>84</c:v>
                </c:pt>
                <c:pt idx="28">
                  <c:v>87</c:v>
                </c:pt>
                <c:pt idx="29">
                  <c:v>90</c:v>
                </c:pt>
              </c:numCache>
            </c:numRef>
          </c:xVal>
          <c:yVal>
            <c:numRef>
              <c:f>'Output Hydraulic'!$B$11:$B$595</c:f>
              <c:numCache>
                <c:formatCode>0.00</c:formatCode>
                <c:ptCount val="585"/>
                <c:pt idx="0">
                  <c:v>252.90799999999999</c:v>
                </c:pt>
                <c:pt idx="1">
                  <c:v>252.69199999999998</c:v>
                </c:pt>
                <c:pt idx="2">
                  <c:v>252.33199999999999</c:v>
                </c:pt>
                <c:pt idx="3">
                  <c:v>251.828</c:v>
                </c:pt>
                <c:pt idx="4">
                  <c:v>251.17999999999998</c:v>
                </c:pt>
                <c:pt idx="5">
                  <c:v>250.38799999999998</c:v>
                </c:pt>
                <c:pt idx="6">
                  <c:v>249.452</c:v>
                </c:pt>
                <c:pt idx="7">
                  <c:v>248.37199999999999</c:v>
                </c:pt>
                <c:pt idx="8">
                  <c:v>247.148</c:v>
                </c:pt>
                <c:pt idx="9">
                  <c:v>245.78</c:v>
                </c:pt>
                <c:pt idx="10">
                  <c:v>244.268</c:v>
                </c:pt>
                <c:pt idx="11">
                  <c:v>242.61199999999999</c:v>
                </c:pt>
                <c:pt idx="12">
                  <c:v>240.81199999999998</c:v>
                </c:pt>
                <c:pt idx="13">
                  <c:v>238.86799999999999</c:v>
                </c:pt>
                <c:pt idx="14">
                  <c:v>236.78</c:v>
                </c:pt>
                <c:pt idx="15">
                  <c:v>234.28</c:v>
                </c:pt>
                <c:pt idx="16">
                  <c:v>231.28</c:v>
                </c:pt>
                <c:pt idx="17">
                  <c:v>227.78</c:v>
                </c:pt>
                <c:pt idx="18">
                  <c:v>223.58</c:v>
                </c:pt>
                <c:pt idx="19">
                  <c:v>219.38000000000002</c:v>
                </c:pt>
                <c:pt idx="20">
                  <c:v>215.02914285714286</c:v>
                </c:pt>
                <c:pt idx="21">
                  <c:v>210.74342857142858</c:v>
                </c:pt>
                <c:pt idx="22">
                  <c:v>206.45771428571427</c:v>
                </c:pt>
                <c:pt idx="23">
                  <c:v>202.172</c:v>
                </c:pt>
                <c:pt idx="24">
                  <c:v>197.88628571428572</c:v>
                </c:pt>
                <c:pt idx="25">
                  <c:v>194.15</c:v>
                </c:pt>
                <c:pt idx="26">
                  <c:v>191.65</c:v>
                </c:pt>
                <c:pt idx="27">
                  <c:v>190.22</c:v>
                </c:pt>
                <c:pt idx="28">
                  <c:v>189.37</c:v>
                </c:pt>
                <c:pt idx="29">
                  <c:v>189</c:v>
                </c:pt>
              </c:numCache>
            </c:numRef>
          </c:yVal>
          <c:smooth val="1"/>
          <c:extLst>
            <c:ext xmlns:c16="http://schemas.microsoft.com/office/drawing/2014/chart" uri="{C3380CC4-5D6E-409C-BE32-E72D297353CC}">
              <c16:uniqueId val="{00000001-DD58-4C76-B33F-8EFA3F9204C6}"/>
            </c:ext>
          </c:extLst>
        </c:ser>
        <c:dLbls>
          <c:showLegendKey val="0"/>
          <c:showVal val="0"/>
          <c:showCatName val="0"/>
          <c:showSerName val="0"/>
          <c:showPercent val="0"/>
          <c:showBubbleSize val="0"/>
        </c:dLbls>
        <c:axId val="902023152"/>
        <c:axId val="902027464"/>
      </c:scatterChart>
      <c:valAx>
        <c:axId val="902023152"/>
        <c:scaling>
          <c:orientation val="minMax"/>
        </c:scaling>
        <c:delete val="0"/>
        <c:axPos val="b"/>
        <c:title>
          <c:tx>
            <c:strRef>
              <c:f>'Output Hydraulic'!$A$9</c:f>
              <c:strCache>
                <c:ptCount val="1"/>
                <c:pt idx="0">
                  <c:v>Distance from ogee crest (m)</c:v>
                </c:pt>
              </c:strCache>
            </c:strRef>
          </c:tx>
          <c:overlay val="0"/>
          <c:txPr>
            <a:bodyPr/>
            <a:lstStyle/>
            <a:p>
              <a:pPr>
                <a:defRPr sz="1200"/>
              </a:pPr>
              <a:endParaRPr lang="en-US"/>
            </a:p>
          </c:txPr>
        </c:title>
        <c:numFmt formatCode="General" sourceLinked="0"/>
        <c:majorTickMark val="out"/>
        <c:minorTickMark val="none"/>
        <c:tickLblPos val="nextTo"/>
        <c:spPr>
          <a:ln>
            <a:solidFill>
              <a:schemeClr val="tx1"/>
            </a:solidFill>
          </a:ln>
        </c:spPr>
        <c:crossAx val="902027464"/>
        <c:crosses val="autoZero"/>
        <c:crossBetween val="midCat"/>
      </c:valAx>
      <c:valAx>
        <c:axId val="902027464"/>
        <c:scaling>
          <c:orientation val="minMax"/>
          <c:min val="185"/>
        </c:scaling>
        <c:delete val="0"/>
        <c:axPos val="l"/>
        <c:majorGridlines/>
        <c:title>
          <c:tx>
            <c:strRef>
              <c:f>'Output Hydraulic'!$B$9:$B$10</c:f>
              <c:strCache>
                <c:ptCount val="2"/>
                <c:pt idx="0">
                  <c:v>Invert Elev.</c:v>
                </c:pt>
                <c:pt idx="1">
                  <c:v>masl</c:v>
                </c:pt>
              </c:strCache>
            </c:strRef>
          </c:tx>
          <c:overlay val="0"/>
          <c:txPr>
            <a:bodyPr rot="-5400000" vert="horz"/>
            <a:lstStyle/>
            <a:p>
              <a:pPr>
                <a:defRPr sz="1400"/>
              </a:pPr>
              <a:endParaRPr lang="en-US"/>
            </a:p>
          </c:txPr>
        </c:title>
        <c:numFmt formatCode="General" sourceLinked="0"/>
        <c:majorTickMark val="out"/>
        <c:minorTickMark val="none"/>
        <c:tickLblPos val="nextTo"/>
        <c:spPr>
          <a:ln>
            <a:solidFill>
              <a:schemeClr val="tx1"/>
            </a:solidFill>
          </a:ln>
        </c:spPr>
        <c:crossAx val="902023152"/>
        <c:crosses val="autoZero"/>
        <c:crossBetween val="midCat"/>
      </c:valAx>
      <c:spPr>
        <a:ln>
          <a:solidFill>
            <a:schemeClr val="tx1"/>
          </a:solidFill>
        </a:ln>
      </c:spPr>
    </c:plotArea>
    <c:legend>
      <c:legendPos val="r"/>
      <c:layout>
        <c:manualLayout>
          <c:xMode val="edge"/>
          <c:yMode val="edge"/>
          <c:x val="0.57451951806060564"/>
          <c:y val="0.14915160430129781"/>
          <c:w val="0.3444798817216948"/>
          <c:h val="0.25193163309895522"/>
        </c:manualLayout>
      </c:layout>
      <c:overlay val="1"/>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C442B-9A03-D6AE-445A-B232BD9A9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45A6F4-BFB2-4628-4AE3-0D998B4FE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4F2FC5-F52E-4370-87F2-BE80A8953A2C}" type="datetimeFigureOut">
              <a:rPr lang="en-US" smtClean="0"/>
              <a:t>9/27/2024</a:t>
            </a:fld>
            <a:endParaRPr lang="en-US"/>
          </a:p>
        </p:txBody>
      </p:sp>
      <p:sp>
        <p:nvSpPr>
          <p:cNvPr id="4" name="Footer Placeholder 3">
            <a:extLst>
              <a:ext uri="{FF2B5EF4-FFF2-40B4-BE49-F238E27FC236}">
                <a16:creationId xmlns:a16="http://schemas.microsoft.com/office/drawing/2014/main" id="{537F13B2-879D-783F-EDE7-CDF9D8AC40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1B5FB4-9281-9F36-C768-09ECADA22F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47C2CC-2E1B-4225-94DD-A21F94E1234D}" type="slidenum">
              <a:rPr lang="en-US" smtClean="0"/>
              <a:t>‹#›</a:t>
            </a:fld>
            <a:endParaRPr lang="en-US"/>
          </a:p>
        </p:txBody>
      </p:sp>
    </p:spTree>
    <p:extLst>
      <p:ext uri="{BB962C8B-B14F-4D97-AF65-F5344CB8AC3E}">
        <p14:creationId xmlns:p14="http://schemas.microsoft.com/office/powerpoint/2010/main" val="714199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21C85-1897-4771-9041-4E833A7C4E37}"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DE098-070E-4B9E-8E46-E8D906E7318D}" type="slidenum">
              <a:rPr lang="en-US" smtClean="0"/>
              <a:t>‹#›</a:t>
            </a:fld>
            <a:endParaRPr lang="en-US"/>
          </a:p>
        </p:txBody>
      </p:sp>
    </p:spTree>
    <p:extLst>
      <p:ext uri="{BB962C8B-B14F-4D97-AF65-F5344CB8AC3E}">
        <p14:creationId xmlns:p14="http://schemas.microsoft.com/office/powerpoint/2010/main" val="4870081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A103350-B610-4F52-FD18-0E4A7D7AE0E6}"/>
              </a:ext>
            </a:extLst>
          </p:cNvPr>
          <p:cNvSpPr>
            <a:spLocks noGrp="1"/>
          </p:cNvSpPr>
          <p:nvPr>
            <p:ph type="sldNum" sz="quarter" idx="5"/>
          </p:nvPr>
        </p:nvSpPr>
        <p:spPr/>
        <p:txBody>
          <a:bodyPr/>
          <a:lstStyle/>
          <a:p>
            <a:fld id="{C11DE098-070E-4B9E-8E46-E8D906E7318D}" type="slidenum">
              <a:rPr lang="en-US" smtClean="0"/>
              <a:t>14</a:t>
            </a:fld>
            <a:endParaRPr lang="en-US"/>
          </a:p>
        </p:txBody>
      </p:sp>
    </p:spTree>
    <p:extLst>
      <p:ext uri="{BB962C8B-B14F-4D97-AF65-F5344CB8AC3E}">
        <p14:creationId xmlns:p14="http://schemas.microsoft.com/office/powerpoint/2010/main" val="411263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76530A7-EDA8-88DD-A611-4537FC2C0CB9}"/>
              </a:ext>
            </a:extLst>
          </p:cNvPr>
          <p:cNvSpPr>
            <a:spLocks noGrp="1"/>
          </p:cNvSpPr>
          <p:nvPr>
            <p:ph type="sldNum" sz="quarter" idx="5"/>
          </p:nvPr>
        </p:nvSpPr>
        <p:spPr/>
        <p:txBody>
          <a:bodyPr/>
          <a:lstStyle/>
          <a:p>
            <a:fld id="{C11DE098-070E-4B9E-8E46-E8D906E7318D}" type="slidenum">
              <a:rPr lang="en-US" smtClean="0"/>
              <a:t>15</a:t>
            </a:fld>
            <a:endParaRPr lang="en-US"/>
          </a:p>
        </p:txBody>
      </p:sp>
    </p:spTree>
    <p:extLst>
      <p:ext uri="{BB962C8B-B14F-4D97-AF65-F5344CB8AC3E}">
        <p14:creationId xmlns:p14="http://schemas.microsoft.com/office/powerpoint/2010/main" val="119582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C210BAE-117C-B42D-9D9F-D3A60976E01E}"/>
              </a:ext>
            </a:extLst>
          </p:cNvPr>
          <p:cNvSpPr>
            <a:spLocks noGrp="1"/>
          </p:cNvSpPr>
          <p:nvPr>
            <p:ph type="sldNum" sz="quarter" idx="5"/>
          </p:nvPr>
        </p:nvSpPr>
        <p:spPr/>
        <p:txBody>
          <a:bodyPr/>
          <a:lstStyle/>
          <a:p>
            <a:fld id="{C11DE098-070E-4B9E-8E46-E8D906E7318D}" type="slidenum">
              <a:rPr lang="en-US" smtClean="0"/>
              <a:t>17</a:t>
            </a:fld>
            <a:endParaRPr lang="en-US"/>
          </a:p>
        </p:txBody>
      </p:sp>
    </p:spTree>
    <p:extLst>
      <p:ext uri="{BB962C8B-B14F-4D97-AF65-F5344CB8AC3E}">
        <p14:creationId xmlns:p14="http://schemas.microsoft.com/office/powerpoint/2010/main" val="32572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6CD988DE-7275-D40A-000F-4183759A2962}"/>
              </a:ext>
            </a:extLst>
          </p:cNvPr>
          <p:cNvSpPr>
            <a:spLocks noGrp="1"/>
          </p:cNvSpPr>
          <p:nvPr>
            <p:ph type="sldNum" sz="quarter" idx="5"/>
          </p:nvPr>
        </p:nvSpPr>
        <p:spPr/>
        <p:txBody>
          <a:bodyPr/>
          <a:lstStyle/>
          <a:p>
            <a:fld id="{C11DE098-070E-4B9E-8E46-E8D906E7318D}" type="slidenum">
              <a:rPr lang="en-US" smtClean="0"/>
              <a:t>18</a:t>
            </a:fld>
            <a:endParaRPr lang="en-US"/>
          </a:p>
        </p:txBody>
      </p:sp>
    </p:spTree>
    <p:extLst>
      <p:ext uri="{BB962C8B-B14F-4D97-AF65-F5344CB8AC3E}">
        <p14:creationId xmlns:p14="http://schemas.microsoft.com/office/powerpoint/2010/main" val="106535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A277-AE9E-DC34-8714-3F7BC1A3F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D60E05A-7A4B-2FC8-A1F6-22F478573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8D364C7-75BD-9DD6-0811-430246EC74A5}"/>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B0AEAAD6-E333-3D8F-52C3-07770EE8CF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EDCC37-1068-125E-6AC6-E42C911815E5}"/>
              </a:ext>
            </a:extLst>
          </p:cNvPr>
          <p:cNvSpPr>
            <a:spLocks noGrp="1"/>
          </p:cNvSpPr>
          <p:nvPr>
            <p:ph type="sldNum" sz="quarter" idx="12"/>
          </p:nvPr>
        </p:nvSpPr>
        <p:spPr/>
        <p:txBody>
          <a:bodyPr/>
          <a:lstStyle/>
          <a:p>
            <a:fld id="{08790427-CFEB-45BA-9E7D-CB5AFB878D6D}" type="slidenum">
              <a:rPr lang="en-IN" smtClean="0"/>
              <a:t>‹#›</a:t>
            </a:fld>
            <a:endParaRPr lang="en-IN"/>
          </a:p>
        </p:txBody>
      </p:sp>
    </p:spTree>
    <p:extLst>
      <p:ext uri="{BB962C8B-B14F-4D97-AF65-F5344CB8AC3E}">
        <p14:creationId xmlns:p14="http://schemas.microsoft.com/office/powerpoint/2010/main" val="14500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FFFC-921B-44C1-0158-297250AE51B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0E4841-03B4-1002-F459-91B553DCB17E}"/>
              </a:ext>
            </a:extLst>
          </p:cNvPr>
          <p:cNvSpPr>
            <a:spLocks noGrp="1"/>
          </p:cNvSpPr>
          <p:nvPr>
            <p:ph idx="1"/>
          </p:nvPr>
        </p:nvSpPr>
        <p:spPr>
          <a:xfrm>
            <a:off x="749423" y="191611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textruta 4">
            <a:extLst>
              <a:ext uri="{FF2B5EF4-FFF2-40B4-BE49-F238E27FC236}">
                <a16:creationId xmlns:a16="http://schemas.microsoft.com/office/drawing/2014/main" id="{1C1C9D3E-B41D-0B6A-6E43-1B8B5403859B}"/>
              </a:ext>
            </a:extLst>
          </p:cNvPr>
          <p:cNvSpPr txBox="1"/>
          <p:nvPr userDrawn="1"/>
        </p:nvSpPr>
        <p:spPr>
          <a:xfrm>
            <a:off x="0" y="6492875"/>
            <a:ext cx="10946296" cy="369332"/>
          </a:xfrm>
          <a:prstGeom prst="rect">
            <a:avLst/>
          </a:prstGeom>
          <a:solidFill>
            <a:srgbClr val="C00000"/>
          </a:solidFill>
        </p:spPr>
        <p:txBody>
          <a:bodyPr wrap="square" rtlCol="0">
            <a:spAutoFit/>
          </a:bodyPr>
          <a:lstStyle/>
          <a:p>
            <a:r>
              <a:rPr lang="en-US" dirty="0">
                <a:solidFill>
                  <a:srgbClr val="FFFF00"/>
                </a:solidFill>
              </a:rPr>
              <a:t>ICOLD 2024 – 92</a:t>
            </a:r>
            <a:r>
              <a:rPr lang="en-US" baseline="30000" dirty="0">
                <a:solidFill>
                  <a:srgbClr val="FFFF00"/>
                </a:solidFill>
              </a:rPr>
              <a:t>nd</a:t>
            </a:r>
            <a:r>
              <a:rPr lang="en-US" dirty="0">
                <a:solidFill>
                  <a:srgbClr val="FFFF00"/>
                </a:solidFill>
              </a:rPr>
              <a:t> Annual Meeting – Symposium – Dams for People, Water, Environment &amp; Development </a:t>
            </a:r>
          </a:p>
        </p:txBody>
      </p:sp>
      <p:sp>
        <p:nvSpPr>
          <p:cNvPr id="4" name="TextBox 3">
            <a:extLst>
              <a:ext uri="{FF2B5EF4-FFF2-40B4-BE49-F238E27FC236}">
                <a16:creationId xmlns:a16="http://schemas.microsoft.com/office/drawing/2014/main" id="{90ED4CD0-64E6-414B-4574-D273955A895E}"/>
              </a:ext>
            </a:extLst>
          </p:cNvPr>
          <p:cNvSpPr txBox="1"/>
          <p:nvPr userDrawn="1"/>
        </p:nvSpPr>
        <p:spPr>
          <a:xfrm>
            <a:off x="11353800" y="5007005"/>
            <a:ext cx="655987" cy="525316"/>
          </a:xfrm>
          <a:prstGeom prst="rect">
            <a:avLst/>
          </a:prstGeom>
          <a:noFill/>
        </p:spPr>
        <p:txBody>
          <a:bodyPr wrap="square" rtlCol="0">
            <a:spAutoFit/>
          </a:bodyPr>
          <a:lstStyle/>
          <a:p>
            <a:endParaRPr lang="en-US" dirty="0"/>
          </a:p>
        </p:txBody>
      </p:sp>
      <p:sp>
        <p:nvSpPr>
          <p:cNvPr id="5" name="Slide Number Placeholder 3">
            <a:extLst>
              <a:ext uri="{FF2B5EF4-FFF2-40B4-BE49-F238E27FC236}">
                <a16:creationId xmlns:a16="http://schemas.microsoft.com/office/drawing/2014/main" id="{9E88DB8C-2205-BC29-120D-1B5BEDBED2DD}"/>
              </a:ext>
            </a:extLst>
          </p:cNvPr>
          <p:cNvSpPr>
            <a:spLocks noGrp="1"/>
          </p:cNvSpPr>
          <p:nvPr>
            <p:ph type="sldNum" sz="quarter" idx="12"/>
          </p:nvPr>
        </p:nvSpPr>
        <p:spPr>
          <a:xfrm>
            <a:off x="9448800" y="6310311"/>
            <a:ext cx="27432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317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01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2173B-E351-2795-FD07-B70D7634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6E6393-EC4C-B7D9-8272-8667FCC0F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AF3BBE-451A-2E24-BBB7-E6F42656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IN"/>
          </a:p>
        </p:txBody>
      </p:sp>
      <p:sp>
        <p:nvSpPr>
          <p:cNvPr id="5" name="Footer Placeholder 4">
            <a:extLst>
              <a:ext uri="{FF2B5EF4-FFF2-40B4-BE49-F238E27FC236}">
                <a16:creationId xmlns:a16="http://schemas.microsoft.com/office/drawing/2014/main" id="{9F0FD2FB-6A7F-E428-1927-A7FD72A20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47B802C-F64A-B303-AD6F-AA56F2F0A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790427-CFEB-45BA-9E7D-CB5AFB878D6D}" type="slidenum">
              <a:rPr lang="en-IN" smtClean="0"/>
              <a:t>‹#›</a:t>
            </a:fld>
            <a:endParaRPr lang="en-IN"/>
          </a:p>
        </p:txBody>
      </p:sp>
      <p:pic>
        <p:nvPicPr>
          <p:cNvPr id="8" name="Picture 7">
            <a:extLst>
              <a:ext uri="{FF2B5EF4-FFF2-40B4-BE49-F238E27FC236}">
                <a16:creationId xmlns:a16="http://schemas.microsoft.com/office/drawing/2014/main" id="{83DD851C-6DEC-CC98-415D-1B69812C6B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1722" y="365125"/>
            <a:ext cx="1064180" cy="1064180"/>
          </a:xfrm>
          <a:prstGeom prst="rect">
            <a:avLst/>
          </a:prstGeom>
        </p:spPr>
      </p:pic>
      <p:pic>
        <p:nvPicPr>
          <p:cNvPr id="11" name="Picture 10">
            <a:extLst>
              <a:ext uri="{FF2B5EF4-FFF2-40B4-BE49-F238E27FC236}">
                <a16:creationId xmlns:a16="http://schemas.microsoft.com/office/drawing/2014/main" id="{3AC90E63-D558-7842-2DE8-BF8A7AE3A41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0512" y="5779810"/>
            <a:ext cx="1064180" cy="1064180"/>
          </a:xfrm>
          <a:prstGeom prst="rect">
            <a:avLst/>
          </a:prstGeom>
        </p:spPr>
      </p:pic>
    </p:spTree>
    <p:extLst>
      <p:ext uri="{BB962C8B-B14F-4D97-AF65-F5344CB8AC3E}">
        <p14:creationId xmlns:p14="http://schemas.microsoft.com/office/powerpoint/2010/main" val="258366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over with white text&#10;&#10;Description automatically generated">
            <a:extLst>
              <a:ext uri="{FF2B5EF4-FFF2-40B4-BE49-F238E27FC236}">
                <a16:creationId xmlns:a16="http://schemas.microsoft.com/office/drawing/2014/main" id="{2CD6E75C-8031-E682-4265-F032FD9C5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id="{5E55E17C-310A-CEC4-FAAA-532CD14C1D4B}"/>
              </a:ext>
            </a:extLst>
          </p:cNvPr>
          <p:cNvSpPr>
            <a:spLocks noGrp="1"/>
          </p:cNvSpPr>
          <p:nvPr>
            <p:ph type="ctrTitle"/>
          </p:nvPr>
        </p:nvSpPr>
        <p:spPr>
          <a:xfrm>
            <a:off x="2285506" y="3429000"/>
            <a:ext cx="9144000" cy="1582841"/>
          </a:xfrm>
        </p:spPr>
        <p:txBody>
          <a:bodyPr>
            <a:normAutofit fontScale="90000"/>
          </a:bodyPr>
          <a:lstStyle/>
          <a:p>
            <a:r>
              <a:rPr lang="en-US" dirty="0">
                <a:solidFill>
                  <a:schemeClr val="bg1"/>
                </a:solidFill>
              </a:rPr>
              <a:t>The Hydraulic consideration and assessment of the Srisailam Dam Spillway</a:t>
            </a:r>
          </a:p>
        </p:txBody>
      </p:sp>
      <p:sp>
        <p:nvSpPr>
          <p:cNvPr id="3" name="Subtitle 2">
            <a:extLst>
              <a:ext uri="{FF2B5EF4-FFF2-40B4-BE49-F238E27FC236}">
                <a16:creationId xmlns:a16="http://schemas.microsoft.com/office/drawing/2014/main" id="{550FFC3A-9B7A-824F-8587-AC91D3648B79}"/>
              </a:ext>
            </a:extLst>
          </p:cNvPr>
          <p:cNvSpPr>
            <a:spLocks noGrp="1"/>
          </p:cNvSpPr>
          <p:nvPr>
            <p:ph type="subTitle" idx="1"/>
          </p:nvPr>
        </p:nvSpPr>
        <p:spPr>
          <a:xfrm>
            <a:off x="1523999" y="5436906"/>
            <a:ext cx="9144000" cy="498014"/>
          </a:xfrm>
        </p:spPr>
        <p:txBody>
          <a:bodyPr/>
          <a:lstStyle/>
          <a:p>
            <a:r>
              <a:rPr lang="en-US" dirty="0">
                <a:highlight>
                  <a:srgbClr val="FFFF00"/>
                </a:highlight>
              </a:rPr>
              <a:t>Dr Hany Salem, SMEC International, Australia</a:t>
            </a:r>
          </a:p>
        </p:txBody>
      </p:sp>
    </p:spTree>
    <p:extLst>
      <p:ext uri="{BB962C8B-B14F-4D97-AF65-F5344CB8AC3E}">
        <p14:creationId xmlns:p14="http://schemas.microsoft.com/office/powerpoint/2010/main" val="26178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a:extLst>
              <a:ext uri="{FF2B5EF4-FFF2-40B4-BE49-F238E27FC236}">
                <a16:creationId xmlns:a16="http://schemas.microsoft.com/office/drawing/2014/main" id="{258F1BFD-6EFA-40F4-A21F-072EF8B9338A}"/>
              </a:ext>
            </a:extLst>
          </p:cNvPr>
          <p:cNvPicPr>
            <a:picLocks noGrp="1"/>
          </p:cNvPicPr>
          <p:nvPr>
            <p:ph idx="1"/>
          </p:nvPr>
        </p:nvPicPr>
        <p:blipFill>
          <a:blip r:embed="rId2"/>
          <a:srcRect l="1" r="1303"/>
          <a:stretch/>
        </p:blipFill>
        <p:spPr>
          <a:xfrm>
            <a:off x="7202152" y="767531"/>
            <a:ext cx="4434716" cy="2693536"/>
          </a:xfrm>
          <a:prstGeom prst="rect">
            <a:avLst/>
          </a:prstGeom>
        </p:spPr>
      </p:pic>
      <p:sp>
        <p:nvSpPr>
          <p:cNvPr id="10" name="TextBox 7">
            <a:extLst>
              <a:ext uri="{FF2B5EF4-FFF2-40B4-BE49-F238E27FC236}">
                <a16:creationId xmlns:a16="http://schemas.microsoft.com/office/drawing/2014/main" id="{1BF44DBD-C8F3-FA10-521E-710A6EEF2536}"/>
              </a:ext>
            </a:extLst>
          </p:cNvPr>
          <p:cNvSpPr txBox="1"/>
          <p:nvPr/>
        </p:nvSpPr>
        <p:spPr>
          <a:xfrm>
            <a:off x="555133" y="906738"/>
            <a:ext cx="5693267" cy="5425524"/>
          </a:xfrm>
          <a:prstGeom prst="rect">
            <a:avLst/>
          </a:prstGeom>
        </p:spPr>
        <p:txBody>
          <a:bodyPr wrap="square" lIns="0" tIns="0" rIns="0" bIns="0" rtlCol="0" anchor="t">
            <a:spAutoFit/>
          </a:bodyPr>
          <a:lstStyle/>
          <a:p>
            <a:pPr marL="228600" indent="-228600" algn="just">
              <a:lnSpc>
                <a:spcPct val="90000"/>
              </a:lnSpc>
              <a:spcBef>
                <a:spcPts val="1000"/>
              </a:spcBef>
              <a:buFont typeface="Arial" panose="020B0604020202020204" pitchFamily="34" charset="0"/>
              <a:buChar char="•"/>
            </a:pPr>
            <a:r>
              <a:rPr lang="en-US" sz="2800" dirty="0"/>
              <a:t>Generic design criteria for the jet trajectories</a:t>
            </a:r>
          </a:p>
          <a:p>
            <a:pPr marL="228600" indent="-228600" algn="just">
              <a:lnSpc>
                <a:spcPct val="90000"/>
              </a:lnSpc>
              <a:spcBef>
                <a:spcPts val="1000"/>
              </a:spcBef>
              <a:buFont typeface="Arial" panose="020B0604020202020204" pitchFamily="34" charset="0"/>
              <a:buChar char="•"/>
            </a:pPr>
            <a:r>
              <a:rPr lang="en-US" sz="2800" dirty="0"/>
              <a:t> Pressures on the flip bucket</a:t>
            </a:r>
          </a:p>
          <a:p>
            <a:pPr marL="228600" indent="-228600" algn="just">
              <a:lnSpc>
                <a:spcPct val="90000"/>
              </a:lnSpc>
              <a:spcBef>
                <a:spcPts val="1000"/>
              </a:spcBef>
              <a:buFont typeface="Arial" panose="020B0604020202020204" pitchFamily="34" charset="0"/>
              <a:buChar char="•"/>
            </a:pPr>
            <a:r>
              <a:rPr lang="en-US" sz="2800" dirty="0"/>
              <a:t>Conditions of flow chocking (hydraulic jump) on the flip bucket</a:t>
            </a:r>
          </a:p>
          <a:p>
            <a:pPr marL="228600" indent="-228600" algn="just">
              <a:lnSpc>
                <a:spcPct val="90000"/>
              </a:lnSpc>
              <a:spcBef>
                <a:spcPts val="1000"/>
              </a:spcBef>
              <a:buFont typeface="Arial" panose="020B0604020202020204" pitchFamily="34" charset="0"/>
              <a:buChar char="•"/>
            </a:pPr>
            <a:r>
              <a:rPr lang="en-US" sz="2800" dirty="0"/>
              <a:t>Energy dissipation as a function of the approach flow conditions (water depth ho, Froude number Fr) </a:t>
            </a:r>
          </a:p>
          <a:p>
            <a:pPr marL="228600" indent="-228600" algn="just">
              <a:lnSpc>
                <a:spcPct val="90000"/>
              </a:lnSpc>
              <a:spcBef>
                <a:spcPts val="1000"/>
              </a:spcBef>
              <a:buFont typeface="Arial" panose="020B0604020202020204" pitchFamily="34" charset="0"/>
              <a:buChar char="•"/>
            </a:pPr>
            <a:r>
              <a:rPr lang="en-US" sz="2800" dirty="0"/>
              <a:t>The flip bucket geometry e.g., angle </a:t>
            </a:r>
            <a:r>
              <a:rPr lang="el-GR" sz="2800" dirty="0"/>
              <a:t>β (</a:t>
            </a:r>
            <a:r>
              <a:rPr lang="en-US" sz="2800" dirty="0"/>
              <a:t>beta) and radius R</a:t>
            </a:r>
          </a:p>
          <a:p>
            <a:pPr marL="228600" indent="-228600" algn="just">
              <a:lnSpc>
                <a:spcPct val="90000"/>
              </a:lnSpc>
              <a:spcBef>
                <a:spcPts val="1000"/>
              </a:spcBef>
              <a:buFont typeface="Arial" panose="020B0604020202020204" pitchFamily="34" charset="0"/>
              <a:buChar char="•"/>
            </a:pPr>
            <a:r>
              <a:rPr lang="en-US" sz="2800" dirty="0"/>
              <a:t>Plunge pool pre-excavation depth </a:t>
            </a:r>
          </a:p>
          <a:p>
            <a:pPr marL="228600" indent="-228600" algn="just">
              <a:lnSpc>
                <a:spcPct val="90000"/>
              </a:lnSpc>
              <a:spcBef>
                <a:spcPts val="1000"/>
              </a:spcBef>
              <a:buFont typeface="Arial" panose="020B0604020202020204" pitchFamily="34" charset="0"/>
              <a:buChar char="•"/>
            </a:pPr>
            <a:r>
              <a:rPr lang="en-US" sz="2800" dirty="0"/>
              <a:t>Securing the plunge pool scouring </a:t>
            </a:r>
          </a:p>
        </p:txBody>
      </p:sp>
      <p:sp>
        <p:nvSpPr>
          <p:cNvPr id="5" name="Title 4">
            <a:extLst>
              <a:ext uri="{FF2B5EF4-FFF2-40B4-BE49-F238E27FC236}">
                <a16:creationId xmlns:a16="http://schemas.microsoft.com/office/drawing/2014/main" id="{7304F547-DD41-3620-3AA0-5905A67E6758}"/>
              </a:ext>
            </a:extLst>
          </p:cNvPr>
          <p:cNvSpPr>
            <a:spLocks noGrp="1"/>
          </p:cNvSpPr>
          <p:nvPr>
            <p:ph type="title"/>
          </p:nvPr>
        </p:nvSpPr>
        <p:spPr>
          <a:xfrm>
            <a:off x="304800" y="-96068"/>
            <a:ext cx="10515600" cy="1325563"/>
          </a:xfrm>
        </p:spPr>
        <p:txBody>
          <a:bodyPr/>
          <a:lstStyle/>
          <a:p>
            <a:r>
              <a:rPr lang="en-US" b="1" u="sng" dirty="0"/>
              <a:t>Ski jump energy dissipation:  </a:t>
            </a:r>
          </a:p>
        </p:txBody>
      </p:sp>
      <p:pic>
        <p:nvPicPr>
          <p:cNvPr id="16" name="Picture 15">
            <a:extLst>
              <a:ext uri="{FF2B5EF4-FFF2-40B4-BE49-F238E27FC236}">
                <a16:creationId xmlns:a16="http://schemas.microsoft.com/office/drawing/2014/main" id="{15777770-DA6F-44D3-BE73-3D86C025274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381750" y="3553716"/>
            <a:ext cx="4629323" cy="2802634"/>
          </a:xfrm>
          <a:prstGeom prst="rect">
            <a:avLst/>
          </a:prstGeom>
          <a:noFill/>
          <a:ln>
            <a:noFill/>
          </a:ln>
        </p:spPr>
      </p:pic>
      <p:sp>
        <p:nvSpPr>
          <p:cNvPr id="2" name="Slide Number Placeholder 4">
            <a:extLst>
              <a:ext uri="{FF2B5EF4-FFF2-40B4-BE49-F238E27FC236}">
                <a16:creationId xmlns:a16="http://schemas.microsoft.com/office/drawing/2014/main" id="{935A0957-5254-6C2C-0D5B-5E6FDB9930EC}"/>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88151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714776" y="531187"/>
            <a:ext cx="9217015" cy="677108"/>
          </a:xfrm>
          <a:prstGeom prst="rect">
            <a:avLst/>
          </a:prstGeom>
        </p:spPr>
        <p:txBody>
          <a:bodyPr wrap="square" lIns="0" tIns="0" rIns="0" bIns="0" rtlCol="0" anchor="t">
            <a:spAutoFit/>
          </a:bodyPr>
          <a:lstStyle/>
          <a:p>
            <a:pPr defTabSz="609630"/>
            <a:r>
              <a:rPr lang="en-US" sz="4400" b="1" u="sng" dirty="0">
                <a:latin typeface="+mj-lt"/>
                <a:ea typeface="+mj-ea"/>
                <a:cs typeface="+mj-cs"/>
              </a:rPr>
              <a:t>Ogee and chute hydraulic calculation</a:t>
            </a:r>
          </a:p>
        </p:txBody>
      </p:sp>
      <p:sp>
        <p:nvSpPr>
          <p:cNvPr id="10" name="Content Placeholder 9">
            <a:extLst>
              <a:ext uri="{FF2B5EF4-FFF2-40B4-BE49-F238E27FC236}">
                <a16:creationId xmlns:a16="http://schemas.microsoft.com/office/drawing/2014/main" id="{5619037F-C198-4EC2-83AC-FF790FDBEC60}"/>
              </a:ext>
            </a:extLst>
          </p:cNvPr>
          <p:cNvSpPr>
            <a:spLocks noGrp="1"/>
          </p:cNvSpPr>
          <p:nvPr>
            <p:ph idx="1"/>
          </p:nvPr>
        </p:nvSpPr>
        <p:spPr>
          <a:xfrm>
            <a:off x="573298" y="1024731"/>
            <a:ext cx="11618702" cy="4351338"/>
          </a:xfrm>
        </p:spPr>
        <p:txBody>
          <a:bodyPr>
            <a:noAutofit/>
          </a:bodyPr>
          <a:lstStyle/>
          <a:p>
            <a:pPr>
              <a:lnSpc>
                <a:spcPct val="150000"/>
              </a:lnSpc>
            </a:pPr>
            <a:r>
              <a:rPr lang="en-US" dirty="0"/>
              <a:t>The routed PMF peak discharge is 43,333 m3/s based on the flood routing studies.</a:t>
            </a:r>
          </a:p>
          <a:p>
            <a:pPr>
              <a:lnSpc>
                <a:spcPct val="150000"/>
              </a:lnSpc>
            </a:pPr>
            <a:r>
              <a:rPr lang="en-US" dirty="0"/>
              <a:t>The rating curve of the spillway was determined based on the existing configuration e.g., the sharp-crested weir, ogee crest elevation (El), the approach channel water depth, etc. </a:t>
            </a:r>
          </a:p>
        </p:txBody>
      </p:sp>
      <p:sp>
        <p:nvSpPr>
          <p:cNvPr id="2" name="Slide Number Placeholder 4">
            <a:extLst>
              <a:ext uri="{FF2B5EF4-FFF2-40B4-BE49-F238E27FC236}">
                <a16:creationId xmlns:a16="http://schemas.microsoft.com/office/drawing/2014/main" id="{2C539C83-C4CE-6475-6048-B398CD8F8DB4}"/>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30118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573298" y="163095"/>
            <a:ext cx="9217015" cy="677108"/>
          </a:xfrm>
          <a:prstGeom prst="rect">
            <a:avLst/>
          </a:prstGeom>
        </p:spPr>
        <p:txBody>
          <a:bodyPr wrap="square" lIns="0" tIns="0" rIns="0" bIns="0" rtlCol="0" anchor="t">
            <a:spAutoFit/>
          </a:bodyPr>
          <a:lstStyle/>
          <a:p>
            <a:pPr defTabSz="609630"/>
            <a:r>
              <a:rPr lang="en-US" sz="4400" b="1" u="sng" dirty="0">
                <a:latin typeface="+mj-lt"/>
                <a:ea typeface="+mj-ea"/>
                <a:cs typeface="+mj-cs"/>
              </a:rPr>
              <a:t>Ogee and chute hydraulic calculation</a:t>
            </a:r>
          </a:p>
        </p:txBody>
      </p:sp>
      <p:sp>
        <p:nvSpPr>
          <p:cNvPr id="10" name="Content Placeholder 9">
            <a:extLst>
              <a:ext uri="{FF2B5EF4-FFF2-40B4-BE49-F238E27FC236}">
                <a16:creationId xmlns:a16="http://schemas.microsoft.com/office/drawing/2014/main" id="{5619037F-C198-4EC2-83AC-FF790FDBEC60}"/>
              </a:ext>
            </a:extLst>
          </p:cNvPr>
          <p:cNvSpPr>
            <a:spLocks noGrp="1"/>
          </p:cNvSpPr>
          <p:nvPr>
            <p:ph idx="1"/>
          </p:nvPr>
        </p:nvSpPr>
        <p:spPr>
          <a:xfrm>
            <a:off x="573298" y="840203"/>
            <a:ext cx="10780502" cy="4595019"/>
          </a:xfrm>
        </p:spPr>
        <p:txBody>
          <a:bodyPr>
            <a:noAutofit/>
          </a:bodyPr>
          <a:lstStyle/>
          <a:p>
            <a:pPr>
              <a:lnSpc>
                <a:spcPct val="150000"/>
              </a:lnSpc>
            </a:pPr>
            <a:r>
              <a:rPr lang="en-US" dirty="0"/>
              <a:t>The spillway rating curve was determined based on:</a:t>
            </a:r>
          </a:p>
          <a:p>
            <a:pPr marL="685800" lvl="2">
              <a:lnSpc>
                <a:spcPct val="150000"/>
              </a:lnSpc>
              <a:spcBef>
                <a:spcPts val="1000"/>
              </a:spcBef>
            </a:pPr>
            <a:r>
              <a:rPr lang="en-US" sz="2400" dirty="0"/>
              <a:t>The existing geometry profile of ogee</a:t>
            </a:r>
          </a:p>
          <a:p>
            <a:pPr marL="685800" lvl="2">
              <a:lnSpc>
                <a:spcPct val="150000"/>
              </a:lnSpc>
              <a:spcBef>
                <a:spcPts val="1000"/>
              </a:spcBef>
            </a:pPr>
            <a:r>
              <a:rPr lang="en-US" sz="2400" dirty="0"/>
              <a:t>Hydraulic contraction of the pier</a:t>
            </a:r>
            <a:endParaRPr lang="en-US" sz="2800" dirty="0"/>
          </a:p>
          <a:p>
            <a:pPr marL="685800" lvl="2">
              <a:lnSpc>
                <a:spcPct val="150000"/>
              </a:lnSpc>
              <a:spcBef>
                <a:spcPts val="1000"/>
              </a:spcBef>
            </a:pPr>
            <a:r>
              <a:rPr lang="en-US" sz="2400" dirty="0"/>
              <a:t>P/He ratio of the ogee</a:t>
            </a:r>
          </a:p>
          <a:p>
            <a:pPr marL="685800" lvl="2">
              <a:lnSpc>
                <a:spcPct val="150000"/>
              </a:lnSpc>
              <a:spcBef>
                <a:spcPts val="1000"/>
              </a:spcBef>
            </a:pPr>
            <a:r>
              <a:rPr lang="en-US" sz="2400" dirty="0"/>
              <a:t>Other head correction factor </a:t>
            </a:r>
          </a:p>
          <a:p>
            <a:pPr marL="685800" lvl="2">
              <a:lnSpc>
                <a:spcPct val="150000"/>
              </a:lnSpc>
              <a:spcBef>
                <a:spcPts val="1000"/>
              </a:spcBef>
            </a:pPr>
            <a:r>
              <a:rPr lang="en-US" sz="2400" dirty="0"/>
              <a:t>Using USBR Standard curves</a:t>
            </a:r>
          </a:p>
          <a:p>
            <a:pPr>
              <a:lnSpc>
                <a:spcPct val="150000"/>
              </a:lnSpc>
            </a:pPr>
            <a:r>
              <a:rPr lang="en-US" dirty="0"/>
              <a:t>The water surface (WS) profile of the ogee and chute was calculated based on step method using a water surface profile model.</a:t>
            </a:r>
          </a:p>
        </p:txBody>
      </p:sp>
      <p:sp>
        <p:nvSpPr>
          <p:cNvPr id="2" name="Slide Number Placeholder 4">
            <a:extLst>
              <a:ext uri="{FF2B5EF4-FFF2-40B4-BE49-F238E27FC236}">
                <a16:creationId xmlns:a16="http://schemas.microsoft.com/office/drawing/2014/main" id="{98AA2C9B-BC98-DF9D-1B0D-F3735654B137}"/>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92645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185975" y="-33333"/>
            <a:ext cx="11167825" cy="677108"/>
          </a:xfrm>
          <a:prstGeom prst="rect">
            <a:avLst/>
          </a:prstGeom>
        </p:spPr>
        <p:txBody>
          <a:bodyPr wrap="square" lIns="0" tIns="0" rIns="0" bIns="0" rtlCol="0" anchor="t">
            <a:spAutoFit/>
          </a:bodyPr>
          <a:lstStyle/>
          <a:p>
            <a:pPr defTabSz="609630"/>
            <a:r>
              <a:rPr lang="en-US" sz="4400" b="1" u="sng" dirty="0">
                <a:latin typeface="+mj-lt"/>
                <a:ea typeface="+mj-ea"/>
                <a:cs typeface="+mj-cs"/>
              </a:rPr>
              <a:t>Spillway parameters and Chute profile : </a:t>
            </a:r>
          </a:p>
        </p:txBody>
      </p:sp>
      <p:graphicFrame>
        <p:nvGraphicFramePr>
          <p:cNvPr id="18" name="Content Placeholder 3">
            <a:extLst>
              <a:ext uri="{FF2B5EF4-FFF2-40B4-BE49-F238E27FC236}">
                <a16:creationId xmlns:a16="http://schemas.microsoft.com/office/drawing/2014/main" id="{673CEA0A-BA8D-43C9-BF02-733DAF70ACA5}"/>
              </a:ext>
            </a:extLst>
          </p:cNvPr>
          <p:cNvGraphicFramePr>
            <a:graphicFrameLocks noGrp="1"/>
          </p:cNvGraphicFramePr>
          <p:nvPr>
            <p:ph idx="1"/>
            <p:extLst>
              <p:ext uri="{D42A27DB-BD31-4B8C-83A1-F6EECF244321}">
                <p14:modId xmlns:p14="http://schemas.microsoft.com/office/powerpoint/2010/main" val="3576053182"/>
              </p:ext>
            </p:extLst>
          </p:nvPr>
        </p:nvGraphicFramePr>
        <p:xfrm>
          <a:off x="476250" y="678688"/>
          <a:ext cx="11167824" cy="5747488"/>
        </p:xfrm>
        <a:graphic>
          <a:graphicData uri="http://schemas.openxmlformats.org/drawingml/2006/table">
            <a:tbl>
              <a:tblPr firstRow="1" firstCol="1" bandRow="1">
                <a:tableStyleId>{616DA210-FB5B-4158-B5E0-FEB733F419BA}</a:tableStyleId>
              </a:tblPr>
              <a:tblGrid>
                <a:gridCol w="3320335">
                  <a:extLst>
                    <a:ext uri="{9D8B030D-6E8A-4147-A177-3AD203B41FA5}">
                      <a16:colId xmlns:a16="http://schemas.microsoft.com/office/drawing/2014/main" val="4096043844"/>
                    </a:ext>
                  </a:extLst>
                </a:gridCol>
                <a:gridCol w="1278182">
                  <a:extLst>
                    <a:ext uri="{9D8B030D-6E8A-4147-A177-3AD203B41FA5}">
                      <a16:colId xmlns:a16="http://schemas.microsoft.com/office/drawing/2014/main" val="1512651499"/>
                    </a:ext>
                  </a:extLst>
                </a:gridCol>
                <a:gridCol w="1881212">
                  <a:extLst>
                    <a:ext uri="{9D8B030D-6E8A-4147-A177-3AD203B41FA5}">
                      <a16:colId xmlns:a16="http://schemas.microsoft.com/office/drawing/2014/main" val="998437404"/>
                    </a:ext>
                  </a:extLst>
                </a:gridCol>
                <a:gridCol w="4688095">
                  <a:extLst>
                    <a:ext uri="{9D8B030D-6E8A-4147-A177-3AD203B41FA5}">
                      <a16:colId xmlns:a16="http://schemas.microsoft.com/office/drawing/2014/main" val="3718834094"/>
                    </a:ext>
                  </a:extLst>
                </a:gridCol>
              </a:tblGrid>
              <a:tr h="399855">
                <a:tc>
                  <a:txBody>
                    <a:bodyPr/>
                    <a:lstStyle/>
                    <a:p>
                      <a:pPr marL="0" marR="0" algn="ctr">
                        <a:lnSpc>
                          <a:spcPts val="1300"/>
                        </a:lnSpc>
                        <a:spcBef>
                          <a:spcPts val="0"/>
                        </a:spcBef>
                        <a:spcAft>
                          <a:spcPts val="0"/>
                        </a:spcAft>
                      </a:pPr>
                      <a:r>
                        <a:rPr lang="en-US" sz="2200" dirty="0">
                          <a:effectLst/>
                        </a:rPr>
                        <a:t>Parameter</a:t>
                      </a:r>
                      <a:endParaRPr lang="en-US" sz="22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2200" dirty="0">
                          <a:effectLst/>
                        </a:rPr>
                        <a:t>Unit</a:t>
                      </a:r>
                      <a:endParaRPr lang="en-US" sz="22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2200" dirty="0">
                          <a:effectLst/>
                        </a:rPr>
                        <a:t>Value</a:t>
                      </a:r>
                      <a:endParaRPr lang="en-US" sz="22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2200" dirty="0">
                          <a:effectLst/>
                        </a:rPr>
                        <a:t>Description  </a:t>
                      </a:r>
                      <a:endParaRPr lang="en-US" sz="22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2274675599"/>
                  </a:ext>
                </a:extLst>
              </a:tr>
              <a:tr h="654026">
                <a:tc>
                  <a:txBody>
                    <a:bodyPr/>
                    <a:lstStyle/>
                    <a:p>
                      <a:pPr marL="0" marR="0" algn="ctr">
                        <a:lnSpc>
                          <a:spcPts val="1300"/>
                        </a:lnSpc>
                        <a:spcBef>
                          <a:spcPts val="0"/>
                        </a:spcBef>
                        <a:spcAft>
                          <a:spcPts val="0"/>
                        </a:spcAft>
                      </a:pPr>
                      <a:r>
                        <a:rPr lang="en-US" sz="1800" dirty="0">
                          <a:effectLst/>
                        </a:rPr>
                        <a:t>Q (PMF)</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m^3/s</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43,333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dirty="0">
                          <a:effectLst/>
                        </a:rPr>
                        <a:t>The routed peak discharge of the PMF as per flood routing report</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1875863841"/>
                  </a:ext>
                </a:extLst>
              </a:tr>
              <a:tr h="654026">
                <a:tc>
                  <a:txBody>
                    <a:bodyPr/>
                    <a:lstStyle/>
                    <a:p>
                      <a:pPr marL="0" marR="0" algn="ctr">
                        <a:lnSpc>
                          <a:spcPts val="1300"/>
                        </a:lnSpc>
                        <a:spcBef>
                          <a:spcPts val="0"/>
                        </a:spcBef>
                        <a:spcAft>
                          <a:spcPts val="0"/>
                        </a:spcAft>
                      </a:pPr>
                      <a:r>
                        <a:rPr lang="en-US" sz="1800" dirty="0">
                          <a:effectLst/>
                        </a:rPr>
                        <a:t>The river bed El</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err="1">
                          <a:effectLst/>
                        </a:rPr>
                        <a:t>masl</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154.0</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a:effectLst/>
                        </a:rPr>
                        <a:t> </a:t>
                      </a:r>
                      <a:endParaRPr lang="en-US" sz="180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3936280679"/>
                  </a:ext>
                </a:extLst>
              </a:tr>
              <a:tr h="327014">
                <a:tc>
                  <a:txBody>
                    <a:bodyPr/>
                    <a:lstStyle/>
                    <a:p>
                      <a:pPr marL="0" marR="0" algn="ctr">
                        <a:lnSpc>
                          <a:spcPts val="1300"/>
                        </a:lnSpc>
                        <a:spcBef>
                          <a:spcPts val="0"/>
                        </a:spcBef>
                        <a:spcAft>
                          <a:spcPts val="0"/>
                        </a:spcAft>
                      </a:pPr>
                      <a:r>
                        <a:rPr lang="en-US" sz="1800">
                          <a:effectLst/>
                        </a:rPr>
                        <a:t>Ogee Sill El</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masl</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253.0</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a:effectLst/>
                        </a:rPr>
                        <a:t> </a:t>
                      </a:r>
                      <a:endParaRPr lang="en-US" sz="180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2627294667"/>
                  </a:ext>
                </a:extLst>
              </a:tr>
              <a:tr h="399855">
                <a:tc>
                  <a:txBody>
                    <a:bodyPr/>
                    <a:lstStyle/>
                    <a:p>
                      <a:pPr marL="0" marR="0" algn="ctr">
                        <a:lnSpc>
                          <a:spcPts val="1300"/>
                        </a:lnSpc>
                        <a:spcBef>
                          <a:spcPts val="0"/>
                        </a:spcBef>
                        <a:spcAft>
                          <a:spcPts val="0"/>
                        </a:spcAft>
                      </a:pPr>
                      <a:r>
                        <a:rPr lang="en-US" sz="1800">
                          <a:effectLst/>
                        </a:rPr>
                        <a:t>P - Depth of Ogee</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m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98.98</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a:effectLst/>
                        </a:rPr>
                        <a:t> </a:t>
                      </a:r>
                      <a:endParaRPr lang="en-US" sz="180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1683247468"/>
                  </a:ext>
                </a:extLst>
              </a:tr>
              <a:tr h="289030">
                <a:tc>
                  <a:txBody>
                    <a:bodyPr/>
                    <a:lstStyle/>
                    <a:p>
                      <a:pPr marL="0" marR="0" algn="ctr">
                        <a:lnSpc>
                          <a:spcPts val="1300"/>
                        </a:lnSpc>
                        <a:spcBef>
                          <a:spcPts val="0"/>
                        </a:spcBef>
                        <a:spcAft>
                          <a:spcPts val="0"/>
                        </a:spcAft>
                      </a:pPr>
                      <a:r>
                        <a:rPr lang="en-US" sz="1800" dirty="0">
                          <a:effectLst/>
                        </a:rPr>
                        <a:t>Nos of gates</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a:effectLst/>
                        </a:rPr>
                        <a:t>12.00</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1927509953"/>
                  </a:ext>
                </a:extLst>
              </a:tr>
              <a:tr h="399855">
                <a:tc>
                  <a:txBody>
                    <a:bodyPr/>
                    <a:lstStyle/>
                    <a:p>
                      <a:pPr marL="0" marR="0" algn="ctr">
                        <a:lnSpc>
                          <a:spcPts val="1300"/>
                        </a:lnSpc>
                        <a:spcBef>
                          <a:spcPts val="0"/>
                        </a:spcBef>
                        <a:spcAft>
                          <a:spcPts val="0"/>
                        </a:spcAft>
                      </a:pPr>
                      <a:r>
                        <a:rPr lang="en-US" sz="1800">
                          <a:effectLst/>
                        </a:rPr>
                        <a:t>Width of Gate - W</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m</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18.30</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a:effectLst/>
                        </a:rPr>
                        <a:t> </a:t>
                      </a:r>
                      <a:endParaRPr lang="en-US" sz="180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1059662677"/>
                  </a:ext>
                </a:extLst>
              </a:tr>
              <a:tr h="327014">
                <a:tc>
                  <a:txBody>
                    <a:bodyPr/>
                    <a:lstStyle/>
                    <a:p>
                      <a:pPr marL="0" marR="0" algn="ctr">
                        <a:lnSpc>
                          <a:spcPts val="1300"/>
                        </a:lnSpc>
                        <a:spcBef>
                          <a:spcPts val="0"/>
                        </a:spcBef>
                        <a:spcAft>
                          <a:spcPts val="0"/>
                        </a:spcAft>
                      </a:pPr>
                      <a:r>
                        <a:rPr lang="en-US" sz="1800">
                          <a:effectLst/>
                        </a:rPr>
                        <a:t>P/H0</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4.77</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2616005044"/>
                  </a:ext>
                </a:extLst>
              </a:tr>
              <a:tr h="654026">
                <a:tc>
                  <a:txBody>
                    <a:bodyPr/>
                    <a:lstStyle/>
                    <a:p>
                      <a:pPr marL="0" marR="0" algn="ctr">
                        <a:lnSpc>
                          <a:spcPts val="1300"/>
                        </a:lnSpc>
                        <a:spcBef>
                          <a:spcPts val="0"/>
                        </a:spcBef>
                        <a:spcAft>
                          <a:spcPts val="0"/>
                        </a:spcAft>
                      </a:pPr>
                      <a:r>
                        <a:rPr lang="en-US" sz="1800">
                          <a:effectLst/>
                        </a:rPr>
                        <a:t>C0</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a:effectLst/>
                        </a:rPr>
                        <a:t>m^0.5/S</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2.18</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l">
                        <a:lnSpc>
                          <a:spcPts val="1300"/>
                        </a:lnSpc>
                        <a:spcBef>
                          <a:spcPts val="0"/>
                        </a:spcBef>
                        <a:spcAft>
                          <a:spcPts val="0"/>
                        </a:spcAft>
                      </a:pPr>
                      <a:r>
                        <a:rPr lang="en-US" sz="1800" dirty="0">
                          <a:effectLst/>
                        </a:rPr>
                        <a:t>Sharp crested ogee discharge coefficient based on P/H0</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3134220661"/>
                  </a:ext>
                </a:extLst>
              </a:tr>
              <a:tr h="399855">
                <a:tc>
                  <a:txBody>
                    <a:bodyPr/>
                    <a:lstStyle/>
                    <a:p>
                      <a:pPr marL="0" marR="0" algn="ctr">
                        <a:lnSpc>
                          <a:spcPts val="1300"/>
                        </a:lnSpc>
                        <a:spcBef>
                          <a:spcPts val="0"/>
                        </a:spcBef>
                        <a:spcAft>
                          <a:spcPts val="0"/>
                        </a:spcAft>
                      </a:pPr>
                      <a:r>
                        <a:rPr lang="en-US" sz="1800">
                          <a:effectLst/>
                        </a:rPr>
                        <a:t>Max. Head (H0)</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a:effectLst/>
                        </a:rPr>
                        <a:t>m</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20.74</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2218888920"/>
                  </a:ext>
                </a:extLst>
              </a:tr>
              <a:tr h="588906">
                <a:tc>
                  <a:txBody>
                    <a:bodyPr/>
                    <a:lstStyle/>
                    <a:p>
                      <a:pPr marL="0" marR="0" algn="ctr">
                        <a:lnSpc>
                          <a:spcPts val="1300"/>
                        </a:lnSpc>
                        <a:spcBef>
                          <a:spcPts val="0"/>
                        </a:spcBef>
                        <a:spcAft>
                          <a:spcPts val="0"/>
                        </a:spcAft>
                      </a:pPr>
                      <a:r>
                        <a:rPr lang="en-US" sz="1800">
                          <a:effectLst/>
                        </a:rPr>
                        <a:t>Max El of the reservoir</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a:effectLst/>
                        </a:rPr>
                        <a:t>masl</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a:effectLst/>
                        </a:rPr>
                        <a:t>273.7</a:t>
                      </a:r>
                      <a:endParaRPr lang="en-US" sz="18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800" dirty="0">
                          <a:effectLst/>
                        </a:rPr>
                        <a:t> </a:t>
                      </a:r>
                      <a:endParaRPr lang="en-US" sz="18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1651092583"/>
                  </a:ext>
                </a:extLst>
              </a:tr>
              <a:tr h="654026">
                <a:tc>
                  <a:txBody>
                    <a:bodyPr/>
                    <a:lstStyle/>
                    <a:p>
                      <a:pPr marL="0" marR="0" algn="ctr">
                        <a:lnSpc>
                          <a:spcPts val="1300"/>
                        </a:lnSpc>
                        <a:spcBef>
                          <a:spcPts val="0"/>
                        </a:spcBef>
                        <a:spcAft>
                          <a:spcPts val="0"/>
                        </a:spcAft>
                      </a:pPr>
                      <a:r>
                        <a:rPr lang="en-US" sz="1600">
                          <a:effectLst/>
                        </a:rPr>
                        <a:t>Ha- velocity head at approach</a:t>
                      </a:r>
                      <a:endParaRPr lang="en-US" sz="16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600">
                          <a:effectLst/>
                        </a:rPr>
                        <a:t>m</a:t>
                      </a:r>
                      <a:endParaRPr lang="en-US" sz="160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600" dirty="0">
                          <a:effectLst/>
                        </a:rPr>
                        <a:t>0.1</a:t>
                      </a:r>
                      <a:endParaRPr lang="en-US" sz="1600" dirty="0">
                        <a:solidFill>
                          <a:srgbClr val="32425E"/>
                        </a:solidFill>
                        <a:effectLst/>
                        <a:latin typeface="Inter"/>
                        <a:ea typeface="Times New Roman" panose="02020603050405020304" pitchFamily="18" charset="0"/>
                        <a:cs typeface="Inter"/>
                      </a:endParaRPr>
                    </a:p>
                  </a:txBody>
                  <a:tcPr marL="63907" marR="63907" marT="0" marB="0" anchor="ctr"/>
                </a:tc>
                <a:tc>
                  <a:txBody>
                    <a:bodyPr/>
                    <a:lstStyle/>
                    <a:p>
                      <a:pPr marL="0" marR="0" algn="ctr">
                        <a:lnSpc>
                          <a:spcPts val="1300"/>
                        </a:lnSpc>
                        <a:spcBef>
                          <a:spcPts val="0"/>
                        </a:spcBef>
                        <a:spcAft>
                          <a:spcPts val="0"/>
                        </a:spcAft>
                      </a:pPr>
                      <a:r>
                        <a:rPr lang="en-US" sz="1600" dirty="0">
                          <a:effectLst/>
                        </a:rPr>
                        <a:t> </a:t>
                      </a:r>
                      <a:endParaRPr lang="en-US" sz="1600" dirty="0">
                        <a:solidFill>
                          <a:srgbClr val="32425E"/>
                        </a:solidFill>
                        <a:effectLst/>
                        <a:latin typeface="Inter"/>
                        <a:ea typeface="Times New Roman" panose="02020603050405020304" pitchFamily="18" charset="0"/>
                        <a:cs typeface="Inter"/>
                      </a:endParaRPr>
                    </a:p>
                  </a:txBody>
                  <a:tcPr marL="63907" marR="63907" marT="0" marB="0" anchor="ctr"/>
                </a:tc>
                <a:extLst>
                  <a:ext uri="{0D108BD9-81ED-4DB2-BD59-A6C34878D82A}">
                    <a16:rowId xmlns:a16="http://schemas.microsoft.com/office/drawing/2014/main" val="4121614341"/>
                  </a:ext>
                </a:extLst>
              </a:tr>
            </a:tbl>
          </a:graphicData>
        </a:graphic>
      </p:graphicFrame>
      <p:graphicFrame>
        <p:nvGraphicFramePr>
          <p:cNvPr id="15" name="Content Placeholder 3">
            <a:extLst>
              <a:ext uri="{FF2B5EF4-FFF2-40B4-BE49-F238E27FC236}">
                <a16:creationId xmlns:a16="http://schemas.microsoft.com/office/drawing/2014/main" id="{753F8D29-08E7-4D85-B7A3-1AC5C4389EC2}"/>
              </a:ext>
            </a:extLst>
          </p:cNvPr>
          <p:cNvGraphicFramePr>
            <a:graphicFrameLocks/>
          </p:cNvGraphicFramePr>
          <p:nvPr>
            <p:extLst>
              <p:ext uri="{D42A27DB-BD31-4B8C-83A1-F6EECF244321}">
                <p14:modId xmlns:p14="http://schemas.microsoft.com/office/powerpoint/2010/main" val="2414206223"/>
              </p:ext>
            </p:extLst>
          </p:nvPr>
        </p:nvGraphicFramePr>
        <p:xfrm>
          <a:off x="13944599" y="3085349"/>
          <a:ext cx="4205526" cy="345356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7">
            <a:extLst>
              <a:ext uri="{FF2B5EF4-FFF2-40B4-BE49-F238E27FC236}">
                <a16:creationId xmlns:a16="http://schemas.microsoft.com/office/drawing/2014/main" id="{43004C1F-33B1-4609-8163-801D574FC2A6}"/>
              </a:ext>
            </a:extLst>
          </p:cNvPr>
          <p:cNvSpPr txBox="1"/>
          <p:nvPr/>
        </p:nvSpPr>
        <p:spPr>
          <a:xfrm>
            <a:off x="14414220" y="1923909"/>
            <a:ext cx="4059755" cy="966868"/>
          </a:xfrm>
          <a:prstGeom prst="rect">
            <a:avLst/>
          </a:prstGeom>
        </p:spPr>
        <p:txBody>
          <a:bodyPr wrap="square" lIns="0" tIns="0" rIns="0" bIns="0" rtlCol="0" anchor="t">
            <a:spAutoFit/>
          </a:bodyPr>
          <a:lstStyle/>
          <a:p>
            <a:pPr defTabSz="609630">
              <a:lnSpc>
                <a:spcPct val="150000"/>
              </a:lnSpc>
            </a:pPr>
            <a:r>
              <a:rPr lang="en-US" sz="2200" b="1" dirty="0">
                <a:solidFill>
                  <a:srgbClr val="0A2241"/>
                </a:solidFill>
                <a:ea typeface="Inter" panose="02000503000000020004" pitchFamily="2" charset="0"/>
                <a:cs typeface="Inter" panose="02000503000000020004" pitchFamily="2" charset="0"/>
              </a:rPr>
              <a:t>Water surface profile from ogee to bucket </a:t>
            </a:r>
          </a:p>
        </p:txBody>
      </p:sp>
      <p:grpSp>
        <p:nvGrpSpPr>
          <p:cNvPr id="11" name="Group 10">
            <a:extLst>
              <a:ext uri="{FF2B5EF4-FFF2-40B4-BE49-F238E27FC236}">
                <a16:creationId xmlns:a16="http://schemas.microsoft.com/office/drawing/2014/main" id="{049141F5-CBE7-FD48-7565-6BA50BB26663}"/>
              </a:ext>
            </a:extLst>
          </p:cNvPr>
          <p:cNvGrpSpPr/>
          <p:nvPr/>
        </p:nvGrpSpPr>
        <p:grpSpPr>
          <a:xfrm>
            <a:off x="476250" y="453451"/>
            <a:ext cx="9649853" cy="5951097"/>
            <a:chOff x="476250" y="475079"/>
            <a:chExt cx="9649853" cy="5951097"/>
          </a:xfrm>
        </p:grpSpPr>
        <p:pic>
          <p:nvPicPr>
            <p:cNvPr id="10" name="Picture 9">
              <a:extLst>
                <a:ext uri="{FF2B5EF4-FFF2-40B4-BE49-F238E27FC236}">
                  <a16:creationId xmlns:a16="http://schemas.microsoft.com/office/drawing/2014/main" id="{61340B3B-DA1A-774E-E47B-441B2E2B4052}"/>
                </a:ext>
              </a:extLst>
            </p:cNvPr>
            <p:cNvPicPr>
              <a:picLocks noChangeAspect="1"/>
            </p:cNvPicPr>
            <p:nvPr/>
          </p:nvPicPr>
          <p:blipFill>
            <a:blip r:embed="rId3"/>
            <a:stretch>
              <a:fillRect/>
            </a:stretch>
          </p:blipFill>
          <p:spPr>
            <a:xfrm>
              <a:off x="476250" y="748514"/>
              <a:ext cx="8712432" cy="5677662"/>
            </a:xfrm>
            <a:prstGeom prst="rect">
              <a:avLst/>
            </a:prstGeom>
          </p:spPr>
        </p:pic>
        <p:sp>
          <p:nvSpPr>
            <p:cNvPr id="9" name="TextBox 7">
              <a:extLst>
                <a:ext uri="{FF2B5EF4-FFF2-40B4-BE49-F238E27FC236}">
                  <a16:creationId xmlns:a16="http://schemas.microsoft.com/office/drawing/2014/main" id="{083F1EE7-5F36-1B24-21EB-4FA162B8A5DB}"/>
                </a:ext>
              </a:extLst>
            </p:cNvPr>
            <p:cNvSpPr txBox="1"/>
            <p:nvPr/>
          </p:nvSpPr>
          <p:spPr>
            <a:xfrm>
              <a:off x="1413671" y="475079"/>
              <a:ext cx="8712432" cy="1230530"/>
            </a:xfrm>
            <a:prstGeom prst="rect">
              <a:avLst/>
            </a:prstGeom>
          </p:spPr>
          <p:txBody>
            <a:bodyPr wrap="square" lIns="0" tIns="0" rIns="0" bIns="0" rtlCol="0" anchor="t">
              <a:spAutoFit/>
            </a:bodyPr>
            <a:lstStyle/>
            <a:p>
              <a:pPr defTabSz="609630">
                <a:lnSpc>
                  <a:spcPct val="150000"/>
                </a:lnSpc>
              </a:pPr>
              <a:r>
                <a:rPr lang="en-US" sz="2800" b="1" dirty="0">
                  <a:ea typeface="Inter" panose="02000503000000020004" pitchFamily="2" charset="0"/>
                  <a:cs typeface="Inter" panose="02000503000000020004" pitchFamily="2" charset="0"/>
                </a:rPr>
                <a:t> Routed PMF peak discharge =43,333 m3/s</a:t>
              </a:r>
              <a:br>
                <a:rPr lang="en-US" sz="2800" b="1" dirty="0">
                  <a:ea typeface="Inter" panose="02000503000000020004" pitchFamily="2" charset="0"/>
                  <a:cs typeface="Inter" panose="02000503000000020004" pitchFamily="2" charset="0"/>
                </a:rPr>
              </a:br>
              <a:endParaRPr lang="en-US" sz="2800" b="1" dirty="0">
                <a:ea typeface="Inter" panose="02000503000000020004" pitchFamily="2" charset="0"/>
                <a:cs typeface="Inter" panose="02000503000000020004" pitchFamily="2" charset="0"/>
              </a:endParaRPr>
            </a:p>
          </p:txBody>
        </p:sp>
      </p:grpSp>
      <p:sp>
        <p:nvSpPr>
          <p:cNvPr id="2" name="Slide Number Placeholder 4">
            <a:extLst>
              <a:ext uri="{FF2B5EF4-FFF2-40B4-BE49-F238E27FC236}">
                <a16:creationId xmlns:a16="http://schemas.microsoft.com/office/drawing/2014/main" id="{C78B0243-6704-F6F2-224E-2E2BE6859C94}"/>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343917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675020" y="188741"/>
            <a:ext cx="9136036" cy="677108"/>
          </a:xfrm>
          <a:prstGeom prst="rect">
            <a:avLst/>
          </a:prstGeom>
        </p:spPr>
        <p:txBody>
          <a:bodyPr wrap="square" lIns="0" tIns="0" rIns="0" bIns="0" rtlCol="0" anchor="t">
            <a:spAutoFit/>
          </a:bodyPr>
          <a:lstStyle/>
          <a:p>
            <a:pPr defTabSz="609630"/>
            <a:r>
              <a:rPr lang="en-US" sz="4400" b="1" u="sng" dirty="0">
                <a:latin typeface="+mj-lt"/>
                <a:ea typeface="+mj-ea"/>
                <a:cs typeface="+mj-cs"/>
              </a:rPr>
              <a:t>Cavitation index</a:t>
            </a:r>
            <a:r>
              <a:rPr lang="en-US" sz="4400" b="1" u="sng" dirty="0">
                <a:effectLst>
                  <a:outerShdw blurRad="38100" dist="38100" dir="2700000" algn="tl">
                    <a:srgbClr val="000000">
                      <a:alpha val="43137"/>
                    </a:srgbClr>
                  </a:outerShdw>
                </a:effectLst>
                <a:latin typeface="+mj-lt"/>
                <a:ea typeface="Inter" panose="02000503000000020004" pitchFamily="2" charset="0"/>
                <a:cs typeface="Inter" panose="02000503000000020004" pitchFamily="2" charset="0"/>
              </a:rPr>
              <a:t>: </a:t>
            </a:r>
          </a:p>
        </p:txBody>
      </p:sp>
      <p:sp>
        <p:nvSpPr>
          <p:cNvPr id="9" name="Content Placeholder 8">
            <a:extLst>
              <a:ext uri="{FF2B5EF4-FFF2-40B4-BE49-F238E27FC236}">
                <a16:creationId xmlns:a16="http://schemas.microsoft.com/office/drawing/2014/main" id="{C552F3CB-0F83-42DC-99A3-591461D5626B}"/>
              </a:ext>
            </a:extLst>
          </p:cNvPr>
          <p:cNvSpPr>
            <a:spLocks noGrp="1"/>
          </p:cNvSpPr>
          <p:nvPr>
            <p:ph idx="1"/>
          </p:nvPr>
        </p:nvSpPr>
        <p:spPr>
          <a:xfrm>
            <a:off x="475343" y="803719"/>
            <a:ext cx="11571514" cy="5250562"/>
          </a:xfrm>
        </p:spPr>
        <p:txBody>
          <a:bodyPr>
            <a:normAutofit fontScale="25000" lnSpcReduction="20000"/>
          </a:bodyPr>
          <a:lstStyle/>
          <a:p>
            <a:pPr>
              <a:lnSpc>
                <a:spcPct val="170000"/>
              </a:lnSpc>
            </a:pPr>
            <a:r>
              <a:rPr lang="en-US" sz="8600" dirty="0"/>
              <a:t>Cavitation is defined as the formation of a gas and water vapor phase within a liquid resulting from excessively low localized pressures. </a:t>
            </a:r>
          </a:p>
          <a:p>
            <a:pPr>
              <a:lnSpc>
                <a:spcPct val="170000"/>
              </a:lnSpc>
            </a:pPr>
            <a:r>
              <a:rPr lang="en-US" sz="8600" dirty="0"/>
              <a:t>The existence and extent of cavitation damage are dependent upon:</a:t>
            </a:r>
          </a:p>
          <a:p>
            <a:pPr marL="685800" lvl="2">
              <a:lnSpc>
                <a:spcPct val="170000"/>
              </a:lnSpc>
              <a:spcBef>
                <a:spcPts val="1000"/>
              </a:spcBef>
            </a:pPr>
            <a:r>
              <a:rPr lang="en-US" sz="8600" dirty="0"/>
              <a:t>the boundary shape</a:t>
            </a:r>
          </a:p>
          <a:p>
            <a:pPr marL="685800" lvl="2">
              <a:lnSpc>
                <a:spcPct val="170000"/>
              </a:lnSpc>
              <a:spcBef>
                <a:spcPts val="1000"/>
              </a:spcBef>
            </a:pPr>
            <a:r>
              <a:rPr lang="en-US" sz="8600" dirty="0"/>
              <a:t>the damage resistance characteristics of the boundary</a:t>
            </a:r>
          </a:p>
          <a:p>
            <a:pPr marL="685800" lvl="2">
              <a:lnSpc>
                <a:spcPct val="170000"/>
              </a:lnSpc>
              <a:spcBef>
                <a:spcPts val="1000"/>
              </a:spcBef>
            </a:pPr>
            <a:r>
              <a:rPr lang="en-US" sz="8600" dirty="0"/>
              <a:t>the flow velocity</a:t>
            </a:r>
          </a:p>
          <a:p>
            <a:pPr marL="685800" lvl="2">
              <a:lnSpc>
                <a:spcPct val="170000"/>
              </a:lnSpc>
              <a:spcBef>
                <a:spcPts val="1000"/>
              </a:spcBef>
            </a:pPr>
            <a:r>
              <a:rPr lang="en-US" sz="8600" dirty="0"/>
              <a:t>the flow depth</a:t>
            </a:r>
          </a:p>
          <a:p>
            <a:pPr marL="685800" lvl="2">
              <a:lnSpc>
                <a:spcPct val="170000"/>
              </a:lnSpc>
              <a:spcBef>
                <a:spcPts val="1000"/>
              </a:spcBef>
            </a:pPr>
            <a:r>
              <a:rPr lang="en-US" sz="8600" dirty="0"/>
              <a:t>the elevation of the structure above sea level</a:t>
            </a:r>
          </a:p>
          <a:p>
            <a:pPr marL="685800" lvl="2">
              <a:lnSpc>
                <a:spcPct val="170000"/>
              </a:lnSpc>
              <a:spcBef>
                <a:spcPts val="1000"/>
              </a:spcBef>
            </a:pPr>
            <a:r>
              <a:rPr lang="en-US" sz="8600" dirty="0"/>
              <a:t>length of time the cavitation occurs. </a:t>
            </a:r>
          </a:p>
          <a:p>
            <a:endParaRPr lang="en-US" sz="1600" dirty="0">
              <a:solidFill>
                <a:srgbClr val="0A2241"/>
              </a:solidFill>
              <a:latin typeface="Inter" panose="02000503000000020004" pitchFamily="2" charset="0"/>
            </a:endParaRPr>
          </a:p>
        </p:txBody>
      </p:sp>
      <p:sp>
        <p:nvSpPr>
          <p:cNvPr id="2" name="Slide Number Placeholder 4">
            <a:extLst>
              <a:ext uri="{FF2B5EF4-FFF2-40B4-BE49-F238E27FC236}">
                <a16:creationId xmlns:a16="http://schemas.microsoft.com/office/drawing/2014/main" id="{44AC0671-E434-9C3C-B68F-DFE97726A072}"/>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52689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167020" y="531187"/>
            <a:ext cx="9136036" cy="677108"/>
          </a:xfrm>
          <a:prstGeom prst="rect">
            <a:avLst/>
          </a:prstGeom>
        </p:spPr>
        <p:txBody>
          <a:bodyPr wrap="square" lIns="0" tIns="0" rIns="0" bIns="0" rtlCol="0" anchor="t">
            <a:spAutoFit/>
          </a:bodyPr>
          <a:lstStyle/>
          <a:p>
            <a:pPr defTabSz="609630"/>
            <a:r>
              <a:rPr lang="en-US" sz="4400" b="1" u="sng" dirty="0">
                <a:latin typeface="+mj-lt"/>
                <a:ea typeface="+mj-ea"/>
                <a:cs typeface="+mj-cs"/>
              </a:rPr>
              <a:t>Cavitation index</a:t>
            </a:r>
            <a:r>
              <a:rPr lang="en-US" sz="4400" b="1" u="sng" dirty="0">
                <a:effectLst>
                  <a:outerShdw blurRad="38100" dist="38100" dir="2700000" algn="tl">
                    <a:srgbClr val="000000">
                      <a:alpha val="43137"/>
                    </a:srgbClr>
                  </a:outerShdw>
                </a:effectLst>
                <a:latin typeface="+mj-lt"/>
                <a:ea typeface="Inter" panose="02000503000000020004" pitchFamily="2" charset="0"/>
                <a:cs typeface="Inter" panose="02000503000000020004" pitchFamily="2" charset="0"/>
              </a:rPr>
              <a:t>: </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552F3CB-0F83-42DC-99A3-591461D5626B}"/>
                  </a:ext>
                </a:extLst>
              </p:cNvPr>
              <p:cNvSpPr>
                <a:spLocks noGrp="1"/>
              </p:cNvSpPr>
              <p:nvPr>
                <p:ph idx="1"/>
              </p:nvPr>
            </p:nvSpPr>
            <p:spPr>
              <a:xfrm>
                <a:off x="746533" y="1332528"/>
                <a:ext cx="10515600" cy="4895851"/>
              </a:xfrm>
            </p:spPr>
            <p:txBody>
              <a:bodyPr>
                <a:noAutofit/>
              </a:bodyPr>
              <a:lstStyle/>
              <a:p>
                <a:pPr lvl="0">
                  <a:lnSpc>
                    <a:spcPct val="100000"/>
                  </a:lnSpc>
                </a:pPr>
                <a:r>
                  <a:rPr lang="en-US" dirty="0"/>
                  <a:t>The cavitation index, ơ is derived from energy equations:</a:t>
                </a:r>
              </a:p>
              <a:p>
                <a:pPr lvl="0">
                  <a:lnSpc>
                    <a:spcPct val="100000"/>
                  </a:lnSpc>
                </a:pPr>
                <a:r>
                  <a:rPr lang="en-US" dirty="0"/>
                  <a:t>	  </a:t>
                </a:r>
                <a14:m>
                  <m:oMath xmlns:m="http://schemas.openxmlformats.org/officeDocument/2006/math">
                    <m:r>
                      <a:rPr lang="en-US">
                        <a:latin typeface="Cambria Math" panose="02040503050406030204" pitchFamily="18" charset="0"/>
                      </a:rPr>
                      <m:t>𝜎</m:t>
                    </m:r>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𝐻</m:t>
                            </m:r>
                          </m:e>
                          <m:sub>
                            <m:r>
                              <a:rPr lang="en-US">
                                <a:latin typeface="Cambria Math" panose="02040503050406030204" pitchFamily="18" charset="0"/>
                              </a:rPr>
                              <m:t>0</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𝐻</m:t>
                            </m:r>
                          </m:e>
                          <m:sub>
                            <m:r>
                              <a:rPr lang="en-US">
                                <a:latin typeface="Cambria Math" panose="02040503050406030204" pitchFamily="18" charset="0"/>
                              </a:rPr>
                              <m:t>𝑉</m:t>
                            </m:r>
                          </m:sub>
                        </m:sSub>
                      </m:num>
                      <m:den>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a:latin typeface="Cambria Math" panose="02040503050406030204" pitchFamily="18" charset="0"/>
                                  </a:rPr>
                                  <m:t>𝑉</m:t>
                                </m:r>
                              </m:e>
                              <m:sub>
                                <m:r>
                                  <a:rPr lang="en-US">
                                    <a:latin typeface="Cambria Math" panose="02040503050406030204" pitchFamily="18" charset="0"/>
                                  </a:rPr>
                                  <m:t>0</m:t>
                                </m:r>
                              </m:sub>
                              <m:sup>
                                <m:r>
                                  <a:rPr lang="en-US">
                                    <a:latin typeface="Cambria Math" panose="02040503050406030204" pitchFamily="18" charset="0"/>
                                  </a:rPr>
                                  <m:t>2</m:t>
                                </m:r>
                              </m:sup>
                            </m:sSubSup>
                          </m:num>
                          <m:den>
                            <m:r>
                              <a:rPr lang="en-US">
                                <a:latin typeface="Cambria Math" panose="02040503050406030204" pitchFamily="18" charset="0"/>
                              </a:rPr>
                              <m:t>2</m:t>
                            </m:r>
                            <m:r>
                              <a:rPr lang="en-US">
                                <a:latin typeface="Cambria Math" panose="02040503050406030204" pitchFamily="18" charset="0"/>
                              </a:rPr>
                              <m:t>𝑔</m:t>
                            </m:r>
                          </m:den>
                        </m:f>
                      </m:den>
                    </m:f>
                  </m:oMath>
                </a14:m>
                <a:r>
                  <a:rPr lang="en-US" dirty="0"/>
                  <a:t>    </a:t>
                </a:r>
              </a:p>
              <a:p>
                <a:pPr>
                  <a:lnSpc>
                    <a:spcPct val="100000"/>
                  </a:lnSpc>
                </a:pPr>
                <a:r>
                  <a:rPr lang="en-US" dirty="0"/>
                  <a:t>where H0 = reference head, ft; HV = vapor head of water, ft.  </a:t>
                </a:r>
              </a:p>
              <a:p>
                <a:pPr>
                  <a:lnSpc>
                    <a:spcPct val="100000"/>
                  </a:lnSpc>
                </a:pPr>
                <a:r>
                  <a:rPr lang="en-US" dirty="0"/>
                  <a:t>The spillway energy loss is defined by </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𝐻</m:t>
                        </m:r>
                      </m:e>
                      <m:sub>
                        <m:r>
                          <a:rPr lang="en-US">
                            <a:latin typeface="Cambria Math" panose="02040503050406030204" pitchFamily="18" charset="0"/>
                          </a:rPr>
                          <m:t>𝐿</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𝛿</m:t>
                            </m:r>
                          </m:e>
                          <m:sub>
                            <m:r>
                              <a:rPr lang="en-US">
                                <a:latin typeface="Cambria Math" panose="02040503050406030204" pitchFamily="18" charset="0"/>
                              </a:rPr>
                              <m:t>3</m:t>
                            </m:r>
                          </m:sub>
                        </m:sSub>
                        <m:sSup>
                          <m:sSupPr>
                            <m:ctrlPr>
                              <a:rPr lang="en-US" i="1">
                                <a:latin typeface="Cambria Math" panose="02040503050406030204" pitchFamily="18" charset="0"/>
                              </a:rPr>
                            </m:ctrlPr>
                          </m:sSupPr>
                          <m:e>
                            <m:r>
                              <a:rPr lang="en-US">
                                <a:latin typeface="Cambria Math" panose="02040503050406030204" pitchFamily="18" charset="0"/>
                              </a:rPr>
                              <m:t>𝑢</m:t>
                            </m:r>
                          </m:e>
                          <m:sup>
                            <m:r>
                              <a:rPr lang="en-US">
                                <a:latin typeface="Cambria Math" panose="02040503050406030204" pitchFamily="18" charset="0"/>
                              </a:rPr>
                              <m:t>3</m:t>
                            </m:r>
                          </m:sup>
                        </m:sSup>
                      </m:num>
                      <m:den>
                        <m:r>
                          <a:rPr lang="en-US">
                            <a:latin typeface="Cambria Math" panose="02040503050406030204" pitchFamily="18" charset="0"/>
                          </a:rPr>
                          <m:t>2</m:t>
                        </m:r>
                        <m:r>
                          <a:rPr lang="en-US">
                            <a:latin typeface="Cambria Math" panose="02040503050406030204" pitchFamily="18" charset="0"/>
                          </a:rPr>
                          <m:t>𝑔𝑞</m:t>
                        </m:r>
                      </m:den>
                    </m:f>
                  </m:oMath>
                </a14:m>
                <a:r>
                  <a:rPr lang="en-US" dirty="0"/>
                  <a:t>   where </a:t>
                </a:r>
                <a:r>
                  <a:rPr lang="en-US" dirty="0">
                    <a:solidFill>
                      <a:srgbClr val="0A2241"/>
                    </a:solidFill>
                  </a:rPr>
                  <a:t>q = the unit discharge in (ft3 /sec/ft); u = potential flow velocity, ft/sec; ẟ3= energy thickness (ft).</a:t>
                </a:r>
              </a:p>
              <a:p>
                <a:pPr marL="0" lvl="0" indent="0">
                  <a:lnSpc>
                    <a:spcPct val="100000"/>
                  </a:lnSpc>
                  <a:buNone/>
                </a:pPr>
                <a:endParaRPr lang="en-US" dirty="0">
                  <a:solidFill>
                    <a:srgbClr val="0A2241"/>
                  </a:solidFill>
                </a:endParaRPr>
              </a:p>
              <a:p>
                <a:pPr marL="0" lvl="0" indent="0">
                  <a:lnSpc>
                    <a:spcPct val="100000"/>
                  </a:lnSpc>
                  <a:buNone/>
                </a:pPr>
                <a:endParaRPr lang="en-US" dirty="0">
                  <a:solidFill>
                    <a:srgbClr val="0A2241"/>
                  </a:solidFill>
                </a:endParaRPr>
              </a:p>
              <a:p>
                <a:endParaRPr lang="en-US" dirty="0">
                  <a:solidFill>
                    <a:srgbClr val="0A2241"/>
                  </a:solidFill>
                </a:endParaRPr>
              </a:p>
            </p:txBody>
          </p:sp>
        </mc:Choice>
        <mc:Fallback xmlns="">
          <p:sp>
            <p:nvSpPr>
              <p:cNvPr id="9" name="Content Placeholder 8">
                <a:extLst>
                  <a:ext uri="{FF2B5EF4-FFF2-40B4-BE49-F238E27FC236}">
                    <a16:creationId xmlns:a16="http://schemas.microsoft.com/office/drawing/2014/main" id="{C552F3CB-0F83-42DC-99A3-591461D5626B}"/>
                  </a:ext>
                </a:extLst>
              </p:cNvPr>
              <p:cNvSpPr>
                <a:spLocks noGrp="1" noRot="1" noChangeAspect="1" noMove="1" noResize="1" noEditPoints="1" noAdjustHandles="1" noChangeArrowheads="1" noChangeShapeType="1" noTextEdit="1"/>
              </p:cNvSpPr>
              <p:nvPr>
                <p:ph idx="1"/>
              </p:nvPr>
            </p:nvSpPr>
            <p:spPr>
              <a:xfrm>
                <a:off x="746533" y="1332528"/>
                <a:ext cx="10515600" cy="4895851"/>
              </a:xfrm>
              <a:blipFill>
                <a:blip r:embed="rId3"/>
                <a:stretch>
                  <a:fillRect l="-1043" t="-1370" r="-1855"/>
                </a:stretch>
              </a:blipFill>
            </p:spPr>
            <p:txBody>
              <a:bodyPr/>
              <a:lstStyle/>
              <a:p>
                <a:r>
                  <a:rPr lang="en-US">
                    <a:noFill/>
                  </a:rPr>
                  <a:t> </a:t>
                </a:r>
              </a:p>
            </p:txBody>
          </p:sp>
        </mc:Fallback>
      </mc:AlternateContent>
      <p:sp>
        <p:nvSpPr>
          <p:cNvPr id="2" name="Slide Number Placeholder 4">
            <a:extLst>
              <a:ext uri="{FF2B5EF4-FFF2-40B4-BE49-F238E27FC236}">
                <a16:creationId xmlns:a16="http://schemas.microsoft.com/office/drawing/2014/main" id="{154C1228-6958-9EA0-670B-A4812A240A26}"/>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2863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167019" y="286299"/>
            <a:ext cx="10210694" cy="677108"/>
          </a:xfrm>
          <a:prstGeom prst="rect">
            <a:avLst/>
          </a:prstGeom>
        </p:spPr>
        <p:txBody>
          <a:bodyPr wrap="square" lIns="0" tIns="0" rIns="0" bIns="0" rtlCol="0" anchor="t">
            <a:spAutoFit/>
          </a:bodyPr>
          <a:lstStyle/>
          <a:p>
            <a:pPr defTabSz="609630"/>
            <a:r>
              <a:rPr lang="en-US" sz="4400" b="1" u="sng" dirty="0">
                <a:latin typeface="+mj-lt"/>
                <a:ea typeface="+mj-ea"/>
                <a:cs typeface="+mj-cs"/>
              </a:rPr>
              <a:t>Cavitation index on the Chute and Bucket</a:t>
            </a:r>
          </a:p>
        </p:txBody>
      </p:sp>
      <p:graphicFrame>
        <p:nvGraphicFramePr>
          <p:cNvPr id="26" name="Chart 25">
            <a:extLst>
              <a:ext uri="{FF2B5EF4-FFF2-40B4-BE49-F238E27FC236}">
                <a16:creationId xmlns:a16="http://schemas.microsoft.com/office/drawing/2014/main" id="{D57B6CD0-C7C6-4C62-9547-3DDD0A1A7117}"/>
              </a:ext>
            </a:extLst>
          </p:cNvPr>
          <p:cNvGraphicFramePr>
            <a:graphicFrameLocks/>
          </p:cNvGraphicFramePr>
          <p:nvPr>
            <p:extLst>
              <p:ext uri="{D42A27DB-BD31-4B8C-83A1-F6EECF244321}">
                <p14:modId xmlns:p14="http://schemas.microsoft.com/office/powerpoint/2010/main" val="2814025014"/>
              </p:ext>
            </p:extLst>
          </p:nvPr>
        </p:nvGraphicFramePr>
        <p:xfrm>
          <a:off x="167019" y="1198680"/>
          <a:ext cx="5040923" cy="3002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27B0F490-DF24-4364-A0C3-37A6B8EE0ED7}"/>
              </a:ext>
            </a:extLst>
          </p:cNvPr>
          <p:cNvGraphicFramePr>
            <a:graphicFrameLocks/>
          </p:cNvGraphicFramePr>
          <p:nvPr>
            <p:extLst>
              <p:ext uri="{D42A27DB-BD31-4B8C-83A1-F6EECF244321}">
                <p14:modId xmlns:p14="http://schemas.microsoft.com/office/powerpoint/2010/main" val="1526093980"/>
              </p:ext>
            </p:extLst>
          </p:nvPr>
        </p:nvGraphicFramePr>
        <p:xfrm>
          <a:off x="5246978" y="963407"/>
          <a:ext cx="5837184" cy="3155141"/>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3E0BF4E7-E2B1-4830-867F-73D45B6906F2}"/>
              </a:ext>
            </a:extLst>
          </p:cNvPr>
          <p:cNvSpPr/>
          <p:nvPr/>
        </p:nvSpPr>
        <p:spPr>
          <a:xfrm>
            <a:off x="445702" y="4212843"/>
            <a:ext cx="10898538" cy="2246769"/>
          </a:xfrm>
          <a:prstGeom prst="rect">
            <a:avLst/>
          </a:prstGeom>
        </p:spPr>
        <p:txBody>
          <a:bodyPr wrap="square">
            <a:spAutoFit/>
          </a:bodyPr>
          <a:lstStyle/>
          <a:p>
            <a:pPr marL="285750" indent="-285750">
              <a:buFont typeface="Arial" panose="020B0604020202020204" pitchFamily="34" charset="0"/>
              <a:buChar char="•"/>
            </a:pPr>
            <a:r>
              <a:rPr lang="en-AU" sz="2800" dirty="0">
                <a:ea typeface="Times New Roman" panose="02020603050405020304" pitchFamily="18" charset="0"/>
                <a:cs typeface="Inter" panose="02000503000000020004"/>
              </a:rPr>
              <a:t>The cavitation index (Flow Sigma, σ) is below 0.2 and above 0.1 at stations Nos 39, 81, and 84 for PMF discharge. </a:t>
            </a:r>
          </a:p>
          <a:p>
            <a:pPr marL="285750" indent="-285750">
              <a:buFont typeface="Arial" panose="020B0604020202020204" pitchFamily="34" charset="0"/>
              <a:buChar char="•"/>
            </a:pPr>
            <a:r>
              <a:rPr lang="en-AU" sz="2800" dirty="0">
                <a:ea typeface="Times New Roman" panose="02020603050405020304" pitchFamily="18" charset="0"/>
                <a:cs typeface="Inter" panose="02000503000000020004"/>
              </a:rPr>
              <a:t>The index is more than the threshold limit of 0.1 in all stations.  </a:t>
            </a:r>
          </a:p>
          <a:p>
            <a:pPr marL="285750" indent="-285750">
              <a:buFont typeface="Arial" panose="020B0604020202020204" pitchFamily="34" charset="0"/>
              <a:buChar char="•"/>
            </a:pPr>
            <a:r>
              <a:rPr lang="en-AU" sz="2800" dirty="0">
                <a:ea typeface="Times New Roman" panose="02020603050405020304" pitchFamily="18" charset="0"/>
                <a:cs typeface="Inter" panose="02000503000000020004"/>
              </a:rPr>
              <a:t>Aerators are not needed for cavitation as per USBR recommendations. </a:t>
            </a:r>
            <a:endParaRPr lang="en-US" sz="2800" dirty="0"/>
          </a:p>
        </p:txBody>
      </p:sp>
      <p:sp>
        <p:nvSpPr>
          <p:cNvPr id="2" name="Slide Number Placeholder 4">
            <a:extLst>
              <a:ext uri="{FF2B5EF4-FFF2-40B4-BE49-F238E27FC236}">
                <a16:creationId xmlns:a16="http://schemas.microsoft.com/office/drawing/2014/main" id="{B6473352-F14C-FF8D-27CC-338F35B1B10D}"/>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14103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301990" y="47158"/>
            <a:ext cx="9136036" cy="677108"/>
          </a:xfrm>
          <a:prstGeom prst="rect">
            <a:avLst/>
          </a:prstGeom>
        </p:spPr>
        <p:txBody>
          <a:bodyPr wrap="square" lIns="0" tIns="0" rIns="0" bIns="0" rtlCol="0" anchor="t">
            <a:spAutoFit/>
          </a:bodyPr>
          <a:lstStyle/>
          <a:p>
            <a:pPr defTabSz="609630"/>
            <a:r>
              <a:rPr lang="en-US" sz="4400" b="1" u="sng" dirty="0">
                <a:latin typeface="+mj-lt"/>
                <a:ea typeface="+mj-ea"/>
                <a:cs typeface="+mj-cs"/>
              </a:rPr>
              <a:t>Free-falling jet calculation</a:t>
            </a:r>
          </a:p>
        </p:txBody>
      </p:sp>
      <p:pic>
        <p:nvPicPr>
          <p:cNvPr id="18" name="Content Placeholder 5">
            <a:extLst>
              <a:ext uri="{FF2B5EF4-FFF2-40B4-BE49-F238E27FC236}">
                <a16:creationId xmlns:a16="http://schemas.microsoft.com/office/drawing/2014/main" id="{3C79E7DD-60F2-4564-872E-DA138C3F2EC6}"/>
              </a:ext>
            </a:extLst>
          </p:cNvPr>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214593" y="2122167"/>
            <a:ext cx="4869570" cy="3186782"/>
          </a:xfrm>
          <a:prstGeom prst="rect">
            <a:avLst/>
          </a:prstGeom>
          <a:ln>
            <a:noFill/>
          </a:ln>
          <a:extLst>
            <a:ext uri="{53640926-AAD7-44D8-BBD7-CCE9431645EC}">
              <a14:shadowObscured xmlns:a14="http://schemas.microsoft.com/office/drawing/2010/main"/>
            </a:ext>
          </a:extLst>
        </p:spPr>
      </p:pic>
      <p:sp>
        <p:nvSpPr>
          <p:cNvPr id="23" name="TextBox 7">
            <a:extLst>
              <a:ext uri="{FF2B5EF4-FFF2-40B4-BE49-F238E27FC236}">
                <a16:creationId xmlns:a16="http://schemas.microsoft.com/office/drawing/2014/main" id="{155E260C-DF88-45B4-A85A-3E420EFF5D6B}"/>
              </a:ext>
            </a:extLst>
          </p:cNvPr>
          <p:cNvSpPr txBox="1"/>
          <p:nvPr/>
        </p:nvSpPr>
        <p:spPr>
          <a:xfrm>
            <a:off x="7367139" y="1821989"/>
            <a:ext cx="4141775" cy="195566"/>
          </a:xfrm>
          <a:prstGeom prst="rect">
            <a:avLst/>
          </a:prstGeom>
        </p:spPr>
        <p:txBody>
          <a:bodyPr lIns="0" tIns="0" rIns="0" bIns="0" rtlCol="0" anchor="t">
            <a:spAutoFit/>
          </a:bodyPr>
          <a:lstStyle/>
          <a:p>
            <a:pPr defTabSz="609630">
              <a:lnSpc>
                <a:spcPts val="1440"/>
              </a:lnSpc>
            </a:pPr>
            <a:r>
              <a:rPr lang="en-US" b="1" dirty="0">
                <a:solidFill>
                  <a:srgbClr val="0A2241"/>
                </a:solidFill>
                <a:latin typeface="Inter" panose="02000503000000020004" pitchFamily="2" charset="0"/>
                <a:ea typeface="Inter" panose="02000503000000020004" pitchFamily="2" charset="0"/>
                <a:cs typeface="Inter" panose="02000503000000020004" pitchFamily="2" charset="0"/>
              </a:rPr>
              <a:t>Jet length and height </a:t>
            </a:r>
          </a:p>
        </p:txBody>
      </p:sp>
      <p:sp>
        <p:nvSpPr>
          <p:cNvPr id="30" name="TextBox 7">
            <a:extLst>
              <a:ext uri="{FF2B5EF4-FFF2-40B4-BE49-F238E27FC236}">
                <a16:creationId xmlns:a16="http://schemas.microsoft.com/office/drawing/2014/main" id="{51BD65B2-1650-456D-86A5-3EE5A51A8D35}"/>
              </a:ext>
            </a:extLst>
          </p:cNvPr>
          <p:cNvSpPr txBox="1"/>
          <p:nvPr/>
        </p:nvSpPr>
        <p:spPr>
          <a:xfrm>
            <a:off x="5788911" y="5182366"/>
            <a:ext cx="5295251" cy="1354217"/>
          </a:xfrm>
          <a:prstGeom prst="rect">
            <a:avLst/>
          </a:prstGeom>
        </p:spPr>
        <p:txBody>
          <a:bodyPr wrap="square" lIns="0" tIns="0" rIns="0" bIns="0" rtlCol="0" anchor="t">
            <a:spAutoFit/>
          </a:bodyPr>
          <a:lstStyle/>
          <a:p>
            <a:pPr marL="285750" indent="-285750" defTabSz="609630">
              <a:buFont typeface="Wingdings" panose="05000000000000000000" pitchFamily="2" charset="2"/>
              <a:buChar char="§"/>
            </a:pPr>
            <a:r>
              <a:rPr lang="en-US" sz="2200" b="1" dirty="0">
                <a:solidFill>
                  <a:srgbClr val="0A2241"/>
                </a:solidFill>
                <a:ea typeface="Inter" panose="02000503000000020004" pitchFamily="2" charset="0"/>
                <a:cs typeface="Inter" panose="02000503000000020004" pitchFamily="2" charset="0"/>
              </a:rPr>
              <a:t>Discharge: PMF=43,333 m3/s</a:t>
            </a:r>
          </a:p>
          <a:p>
            <a:pPr marL="285750" indent="-285750" defTabSz="609630">
              <a:buFont typeface="Wingdings" panose="05000000000000000000" pitchFamily="2" charset="2"/>
              <a:buChar char="§"/>
            </a:pPr>
            <a:r>
              <a:rPr lang="en-US" sz="2200" b="1" dirty="0">
                <a:solidFill>
                  <a:srgbClr val="0A2241"/>
                </a:solidFill>
                <a:ea typeface="Inter" panose="02000503000000020004" pitchFamily="2" charset="0"/>
                <a:cs typeface="Inter" panose="02000503000000020004" pitchFamily="2" charset="0"/>
              </a:rPr>
              <a:t>Jet length: 110 m </a:t>
            </a:r>
          </a:p>
          <a:p>
            <a:pPr marL="285750" indent="-285750" defTabSz="609630">
              <a:buFont typeface="Wingdings" panose="05000000000000000000" pitchFamily="2" charset="2"/>
              <a:buChar char="§"/>
            </a:pPr>
            <a:r>
              <a:rPr lang="en-US" sz="2200" b="1" dirty="0">
                <a:solidFill>
                  <a:srgbClr val="0A2241"/>
                </a:solidFill>
                <a:ea typeface="Inter" panose="02000503000000020004" pitchFamily="2" charset="0"/>
                <a:cs typeface="Inter" panose="02000503000000020004" pitchFamily="2" charset="0"/>
              </a:rPr>
              <a:t>Jet height ~25 m from the flip bucket outlet</a:t>
            </a:r>
          </a:p>
        </p:txBody>
      </p:sp>
      <p:sp>
        <p:nvSpPr>
          <p:cNvPr id="25" name="TextBox 24">
            <a:extLst>
              <a:ext uri="{FF2B5EF4-FFF2-40B4-BE49-F238E27FC236}">
                <a16:creationId xmlns:a16="http://schemas.microsoft.com/office/drawing/2014/main" id="{6FA7A369-2370-4BFC-B1F9-CB1A71266C5C}"/>
              </a:ext>
            </a:extLst>
          </p:cNvPr>
          <p:cNvSpPr txBox="1"/>
          <p:nvPr/>
        </p:nvSpPr>
        <p:spPr>
          <a:xfrm>
            <a:off x="74259" y="648646"/>
            <a:ext cx="11009904" cy="1549142"/>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AU" sz="2200" dirty="0">
                <a:solidFill>
                  <a:srgbClr val="0A2241"/>
                </a:solidFill>
              </a:rPr>
              <a:t>The spillway chute leads to a flip bucket, which has been used as an energy dissipater of the released flow</a:t>
            </a:r>
          </a:p>
          <a:p>
            <a:pPr marL="285750" indent="-285750" algn="just">
              <a:spcAft>
                <a:spcPts val="800"/>
              </a:spcAft>
              <a:buFont typeface="Arial" panose="020B0604020202020204" pitchFamily="34" charset="0"/>
              <a:buChar char="•"/>
            </a:pPr>
            <a:r>
              <a:rPr lang="en-AU" sz="2200" dirty="0">
                <a:solidFill>
                  <a:srgbClr val="0A2241"/>
                </a:solidFill>
              </a:rPr>
              <a:t>The flip bucket angle had been designed previously at 45 degrees at the beginning, and its radius is 19.2 m for all bays. </a:t>
            </a:r>
            <a:endParaRPr lang="en-US" sz="2200" dirty="0">
              <a:solidFill>
                <a:srgbClr val="0A2241"/>
              </a:solidFill>
            </a:endParaRPr>
          </a:p>
        </p:txBody>
      </p:sp>
      <p:graphicFrame>
        <p:nvGraphicFramePr>
          <p:cNvPr id="9" name="Table 8">
            <a:extLst>
              <a:ext uri="{FF2B5EF4-FFF2-40B4-BE49-F238E27FC236}">
                <a16:creationId xmlns:a16="http://schemas.microsoft.com/office/drawing/2014/main" id="{2858936A-3671-4B61-9C91-42789B44FC49}"/>
              </a:ext>
            </a:extLst>
          </p:cNvPr>
          <p:cNvGraphicFramePr>
            <a:graphicFrameLocks noGrp="1"/>
          </p:cNvGraphicFramePr>
          <p:nvPr>
            <p:extLst>
              <p:ext uri="{D42A27DB-BD31-4B8C-83A1-F6EECF244321}">
                <p14:modId xmlns:p14="http://schemas.microsoft.com/office/powerpoint/2010/main" val="2023654099"/>
              </p:ext>
            </p:extLst>
          </p:nvPr>
        </p:nvGraphicFramePr>
        <p:xfrm>
          <a:off x="-7807627" y="-996785"/>
          <a:ext cx="5041834" cy="3894145"/>
        </p:xfrm>
        <a:graphic>
          <a:graphicData uri="http://schemas.openxmlformats.org/drawingml/2006/table">
            <a:tbl>
              <a:tblPr firstRow="1" firstCol="1" lastRow="1" lastCol="1" bandRow="1" bandCol="1">
                <a:tableStyleId>{616DA210-FB5B-4158-B5E0-FEB733F419BA}</a:tableStyleId>
              </a:tblPr>
              <a:tblGrid>
                <a:gridCol w="2874327">
                  <a:extLst>
                    <a:ext uri="{9D8B030D-6E8A-4147-A177-3AD203B41FA5}">
                      <a16:colId xmlns:a16="http://schemas.microsoft.com/office/drawing/2014/main" val="2287257412"/>
                    </a:ext>
                  </a:extLst>
                </a:gridCol>
                <a:gridCol w="2167507">
                  <a:extLst>
                    <a:ext uri="{9D8B030D-6E8A-4147-A177-3AD203B41FA5}">
                      <a16:colId xmlns:a16="http://schemas.microsoft.com/office/drawing/2014/main" val="1388006033"/>
                    </a:ext>
                  </a:extLst>
                </a:gridCol>
              </a:tblGrid>
              <a:tr h="471229">
                <a:tc gridSpan="2">
                  <a:txBody>
                    <a:bodyPr/>
                    <a:lstStyle/>
                    <a:p>
                      <a:pPr marL="24130" algn="ctr">
                        <a:lnSpc>
                          <a:spcPts val="1165"/>
                        </a:lnSpc>
                      </a:pPr>
                      <a:r>
                        <a:rPr lang="en-US" sz="2000" dirty="0">
                          <a:solidFill>
                            <a:schemeClr val="tx1"/>
                          </a:solidFill>
                          <a:effectLst/>
                        </a:rPr>
                        <a:t>Y=x*</a:t>
                      </a:r>
                      <a:r>
                        <a:rPr lang="en-US" sz="2000" dirty="0" err="1">
                          <a:solidFill>
                            <a:schemeClr val="tx1"/>
                          </a:solidFill>
                          <a:effectLst/>
                        </a:rPr>
                        <a:t>tg</a:t>
                      </a:r>
                      <a:r>
                        <a:rPr lang="en-US" sz="2000" dirty="0">
                          <a:solidFill>
                            <a:schemeClr val="tx1"/>
                          </a:solidFill>
                          <a:effectLst/>
                        </a:rPr>
                        <a:t>(</a:t>
                      </a:r>
                      <a:r>
                        <a:rPr lang="en-US" sz="1400" dirty="0">
                          <a:solidFill>
                            <a:schemeClr val="tx1"/>
                          </a:solidFill>
                          <a:effectLst/>
                        </a:rPr>
                        <a:t>Ɓ</a:t>
                      </a:r>
                      <a:r>
                        <a:rPr lang="en-US" sz="2000" dirty="0">
                          <a:solidFill>
                            <a:schemeClr val="tx1"/>
                          </a:solidFill>
                          <a:effectLst/>
                        </a:rPr>
                        <a:t>)-x^2/(k*(4*Z*cos^2(</a:t>
                      </a:r>
                      <a:r>
                        <a:rPr lang="en-US" sz="1400" dirty="0">
                          <a:solidFill>
                            <a:schemeClr val="tx1"/>
                          </a:solidFill>
                          <a:effectLst/>
                        </a:rPr>
                        <a:t>Ɓ</a:t>
                      </a:r>
                      <a:r>
                        <a:rPr lang="en-US" sz="2000" dirty="0">
                          <a:solidFill>
                            <a:schemeClr val="tx1"/>
                          </a:solidFill>
                          <a:effectLst/>
                        </a:rPr>
                        <a:t>))</a:t>
                      </a:r>
                      <a:endParaRPr lang="en-US" sz="2000" dirty="0">
                        <a:solidFill>
                          <a:schemeClr val="tx1"/>
                        </a:solidFill>
                        <a:effectLst/>
                        <a:latin typeface="Arial MT"/>
                        <a:ea typeface="+mn-ea"/>
                        <a:cs typeface="+mn-cs"/>
                      </a:endParaRPr>
                    </a:p>
                  </a:txBody>
                  <a:tcPr marL="68580" marR="68580" marT="0" marB="0" anchor="ctr"/>
                </a:tc>
                <a:tc hMerge="1">
                  <a:txBody>
                    <a:bodyPr/>
                    <a:lstStyle/>
                    <a:p>
                      <a:endParaRPr lang="en-US"/>
                    </a:p>
                  </a:txBody>
                  <a:tcPr/>
                </a:tc>
                <a:extLst>
                  <a:ext uri="{0D108BD9-81ED-4DB2-BD59-A6C34878D82A}">
                    <a16:rowId xmlns:a16="http://schemas.microsoft.com/office/drawing/2014/main" val="1117704729"/>
                  </a:ext>
                </a:extLst>
              </a:tr>
              <a:tr h="486544">
                <a:tc>
                  <a:txBody>
                    <a:bodyPr/>
                    <a:lstStyle/>
                    <a:p>
                      <a:pPr marL="22225" algn="ctr">
                        <a:lnSpc>
                          <a:spcPts val="1000"/>
                        </a:lnSpc>
                      </a:pPr>
                      <a:r>
                        <a:rPr lang="en-US" sz="1400" dirty="0">
                          <a:solidFill>
                            <a:schemeClr val="tx1"/>
                          </a:solidFill>
                          <a:effectLst/>
                        </a:rPr>
                        <a:t>K</a:t>
                      </a:r>
                      <a:endParaRPr lang="en-US" sz="2000" dirty="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0.9</a:t>
                      </a:r>
                      <a:endParaRPr lang="en-US" sz="1100" dirty="0">
                        <a:solidFill>
                          <a:schemeClr val="tx1"/>
                        </a:solidFill>
                        <a:effectLst/>
                      </a:endParaRPr>
                    </a:p>
                    <a:p>
                      <a:pPr algn="ctr">
                        <a:lnSpc>
                          <a:spcPts val="1300"/>
                        </a:lnSpc>
                        <a:spcAft>
                          <a:spcPts val="800"/>
                        </a:spcAft>
                      </a:pP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03747318"/>
                  </a:ext>
                </a:extLst>
              </a:tr>
              <a:tr h="486544">
                <a:tc>
                  <a:txBody>
                    <a:bodyPr/>
                    <a:lstStyle/>
                    <a:p>
                      <a:pPr marL="22225" algn="ctr">
                        <a:lnSpc>
                          <a:spcPts val="1000"/>
                        </a:lnSpc>
                      </a:pPr>
                      <a:r>
                        <a:rPr lang="en-US" sz="1400">
                          <a:solidFill>
                            <a:schemeClr val="tx1"/>
                          </a:solidFill>
                          <a:effectLst/>
                        </a:rPr>
                        <a:t>Angle (Ɓ)</a:t>
                      </a:r>
                      <a:endParaRPr lang="en-US" sz="200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45</a:t>
                      </a: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2682643807"/>
                  </a:ext>
                </a:extLst>
              </a:tr>
              <a:tr h="486544">
                <a:tc>
                  <a:txBody>
                    <a:bodyPr/>
                    <a:lstStyle/>
                    <a:p>
                      <a:pPr marL="22225" algn="ctr">
                        <a:lnSpc>
                          <a:spcPts val="1000"/>
                        </a:lnSpc>
                      </a:pPr>
                      <a:r>
                        <a:rPr lang="en-US" sz="1400">
                          <a:solidFill>
                            <a:schemeClr val="tx1"/>
                          </a:solidFill>
                          <a:effectLst/>
                        </a:rPr>
                        <a:t>Increment stations - m</a:t>
                      </a:r>
                      <a:endParaRPr lang="en-US" sz="200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5</a:t>
                      </a:r>
                    </a:p>
                  </a:txBody>
                  <a:tcPr marL="68580" marR="68580" marT="0" marB="0" anchor="ctr"/>
                </a:tc>
                <a:extLst>
                  <a:ext uri="{0D108BD9-81ED-4DB2-BD59-A6C34878D82A}">
                    <a16:rowId xmlns:a16="http://schemas.microsoft.com/office/drawing/2014/main" val="3054909932"/>
                  </a:ext>
                </a:extLst>
              </a:tr>
              <a:tr h="486544">
                <a:tc>
                  <a:txBody>
                    <a:bodyPr/>
                    <a:lstStyle/>
                    <a:p>
                      <a:pPr marL="22225" algn="ctr">
                        <a:lnSpc>
                          <a:spcPts val="1000"/>
                        </a:lnSpc>
                      </a:pPr>
                      <a:r>
                        <a:rPr lang="en-US" sz="1400" dirty="0">
                          <a:solidFill>
                            <a:schemeClr val="tx1"/>
                          </a:solidFill>
                          <a:effectLst/>
                        </a:rPr>
                        <a:t>Lip El (masl)</a:t>
                      </a:r>
                      <a:endParaRPr lang="en-US" sz="2000" dirty="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196.4</a:t>
                      </a:r>
                      <a:endParaRPr lang="en-US" sz="1100" dirty="0">
                        <a:solidFill>
                          <a:schemeClr val="tx1"/>
                        </a:solidFill>
                        <a:effectLst/>
                      </a:endParaRPr>
                    </a:p>
                    <a:p>
                      <a:pPr algn="ctr">
                        <a:lnSpc>
                          <a:spcPts val="1300"/>
                        </a:lnSpc>
                        <a:spcAft>
                          <a:spcPts val="800"/>
                        </a:spcAft>
                      </a:pP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56440993"/>
                  </a:ext>
                </a:extLst>
              </a:tr>
              <a:tr h="496569">
                <a:tc>
                  <a:txBody>
                    <a:bodyPr/>
                    <a:lstStyle/>
                    <a:p>
                      <a:pPr algn="ctr"/>
                      <a:r>
                        <a:rPr lang="en-US" sz="1100" dirty="0">
                          <a:solidFill>
                            <a:schemeClr val="tx1"/>
                          </a:solidFill>
                          <a:effectLst/>
                        </a:rPr>
                        <a:t> </a:t>
                      </a:r>
                    </a:p>
                    <a:p>
                      <a:pPr marL="23495" algn="ctr">
                        <a:lnSpc>
                          <a:spcPts val="1000"/>
                        </a:lnSpc>
                      </a:pPr>
                      <a:r>
                        <a:rPr lang="en-US" sz="1400" dirty="0">
                          <a:solidFill>
                            <a:schemeClr val="tx1"/>
                          </a:solidFill>
                          <a:effectLst/>
                        </a:rPr>
                        <a:t>Water depth at flip bucket d –m</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5.2</a:t>
                      </a:r>
                    </a:p>
                  </a:txBody>
                  <a:tcPr marL="68580" marR="68580" marT="0" marB="0" anchor="ctr"/>
                </a:tc>
                <a:extLst>
                  <a:ext uri="{0D108BD9-81ED-4DB2-BD59-A6C34878D82A}">
                    <a16:rowId xmlns:a16="http://schemas.microsoft.com/office/drawing/2014/main" val="2580107629"/>
                  </a:ext>
                </a:extLst>
              </a:tr>
              <a:tr h="493627">
                <a:tc>
                  <a:txBody>
                    <a:bodyPr/>
                    <a:lstStyle/>
                    <a:p>
                      <a:pPr algn="ctr"/>
                      <a:r>
                        <a:rPr lang="en-US" sz="1100" dirty="0">
                          <a:solidFill>
                            <a:schemeClr val="tx1"/>
                          </a:solidFill>
                          <a:effectLst/>
                        </a:rPr>
                        <a:t> </a:t>
                      </a:r>
                    </a:p>
                    <a:p>
                      <a:pPr marL="20955" algn="ctr">
                        <a:lnSpc>
                          <a:spcPts val="1000"/>
                        </a:lnSpc>
                      </a:pPr>
                      <a:r>
                        <a:rPr lang="en-US" sz="1400" dirty="0">
                          <a:solidFill>
                            <a:schemeClr val="tx1"/>
                          </a:solidFill>
                          <a:effectLst/>
                        </a:rPr>
                        <a:t>Flow velocity at flip bucket V-m/s</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31.30</a:t>
                      </a:r>
                    </a:p>
                  </a:txBody>
                  <a:tcPr marL="68580" marR="68580" marT="0" marB="0" anchor="ctr"/>
                </a:tc>
                <a:extLst>
                  <a:ext uri="{0D108BD9-81ED-4DB2-BD59-A6C34878D82A}">
                    <a16:rowId xmlns:a16="http://schemas.microsoft.com/office/drawing/2014/main" val="2969644059"/>
                  </a:ext>
                </a:extLst>
              </a:tr>
              <a:tr h="486544">
                <a:tc>
                  <a:txBody>
                    <a:bodyPr/>
                    <a:lstStyle/>
                    <a:p>
                      <a:pPr algn="ctr"/>
                      <a:r>
                        <a:rPr lang="en-US" sz="1100" dirty="0">
                          <a:solidFill>
                            <a:schemeClr val="tx1"/>
                          </a:solidFill>
                          <a:effectLst/>
                        </a:rPr>
                        <a:t> </a:t>
                      </a:r>
                    </a:p>
                    <a:p>
                      <a:pPr marR="41275" algn="ctr">
                        <a:lnSpc>
                          <a:spcPts val="1000"/>
                        </a:lnSpc>
                      </a:pPr>
                      <a:r>
                        <a:rPr lang="en-US" sz="1400" dirty="0">
                          <a:solidFill>
                            <a:schemeClr val="tx1"/>
                          </a:solidFill>
                          <a:effectLst/>
                        </a:rPr>
                        <a:t>d+v^2/(2*g)</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55.13</a:t>
                      </a: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270057931"/>
                  </a:ext>
                </a:extLst>
              </a:tr>
            </a:tbl>
          </a:graphicData>
        </a:graphic>
      </p:graphicFrame>
      <p:sp>
        <p:nvSpPr>
          <p:cNvPr id="26" name="TextBox 7">
            <a:extLst>
              <a:ext uri="{FF2B5EF4-FFF2-40B4-BE49-F238E27FC236}">
                <a16:creationId xmlns:a16="http://schemas.microsoft.com/office/drawing/2014/main" id="{B9D94291-A026-49F7-9E1B-2A7A871F6826}"/>
              </a:ext>
            </a:extLst>
          </p:cNvPr>
          <p:cNvSpPr txBox="1"/>
          <p:nvPr/>
        </p:nvSpPr>
        <p:spPr>
          <a:xfrm>
            <a:off x="453473" y="2371576"/>
            <a:ext cx="4141775" cy="195566"/>
          </a:xfrm>
          <a:prstGeom prst="rect">
            <a:avLst/>
          </a:prstGeom>
        </p:spPr>
        <p:txBody>
          <a:bodyPr lIns="0" tIns="0" rIns="0" bIns="0" rtlCol="0" anchor="t">
            <a:spAutoFit/>
          </a:bodyPr>
          <a:lstStyle/>
          <a:p>
            <a:pPr defTabSz="609630">
              <a:lnSpc>
                <a:spcPts val="1440"/>
              </a:lnSpc>
            </a:pPr>
            <a:r>
              <a:rPr lang="en-US" b="1" dirty="0">
                <a:solidFill>
                  <a:srgbClr val="0A2241"/>
                </a:solidFill>
                <a:latin typeface="Inter" panose="02000503000000020004" pitchFamily="2" charset="0"/>
                <a:ea typeface="Inter" panose="02000503000000020004" pitchFamily="2" charset="0"/>
                <a:cs typeface="Inter" panose="02000503000000020004" pitchFamily="2" charset="0"/>
              </a:rPr>
              <a:t>Jet profile parameters  </a:t>
            </a:r>
          </a:p>
        </p:txBody>
      </p:sp>
      <p:pic>
        <p:nvPicPr>
          <p:cNvPr id="11" name="Picture 10">
            <a:extLst>
              <a:ext uri="{FF2B5EF4-FFF2-40B4-BE49-F238E27FC236}">
                <a16:creationId xmlns:a16="http://schemas.microsoft.com/office/drawing/2014/main" id="{AD321B13-C6DB-55FC-F3D2-B09F2D3F1768}"/>
              </a:ext>
            </a:extLst>
          </p:cNvPr>
          <p:cNvPicPr>
            <a:picLocks noChangeAspect="1"/>
          </p:cNvPicPr>
          <p:nvPr/>
        </p:nvPicPr>
        <p:blipFill>
          <a:blip r:embed="rId4"/>
          <a:stretch>
            <a:fillRect/>
          </a:stretch>
        </p:blipFill>
        <p:spPr>
          <a:xfrm>
            <a:off x="453472" y="2590237"/>
            <a:ext cx="5003237" cy="3894145"/>
          </a:xfrm>
          <a:prstGeom prst="rect">
            <a:avLst/>
          </a:prstGeom>
        </p:spPr>
      </p:pic>
      <p:sp>
        <p:nvSpPr>
          <p:cNvPr id="2" name="Slide Number Placeholder 4">
            <a:extLst>
              <a:ext uri="{FF2B5EF4-FFF2-40B4-BE49-F238E27FC236}">
                <a16:creationId xmlns:a16="http://schemas.microsoft.com/office/drawing/2014/main" id="{903D6DFE-FEDC-2C5E-C01E-2D21E3085D2D}"/>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5635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167019" y="76560"/>
            <a:ext cx="9136036" cy="677108"/>
          </a:xfrm>
          <a:prstGeom prst="rect">
            <a:avLst/>
          </a:prstGeom>
        </p:spPr>
        <p:txBody>
          <a:bodyPr wrap="square" lIns="0" tIns="0" rIns="0" bIns="0" rtlCol="0" anchor="t">
            <a:spAutoFit/>
          </a:bodyPr>
          <a:lstStyle/>
          <a:p>
            <a:pPr defTabSz="609630"/>
            <a:r>
              <a:rPr lang="en-US" sz="4400" b="1" u="sng" dirty="0">
                <a:latin typeface="+mj-lt"/>
                <a:ea typeface="+mj-ea"/>
                <a:cs typeface="+mj-cs"/>
              </a:rPr>
              <a:t>Plunge Pool Scour Depth </a:t>
            </a:r>
            <a:r>
              <a:rPr lang="en-US" sz="4000" b="1" dirty="0">
                <a:solidFill>
                  <a:schemeClr val="bg1"/>
                </a:solidFill>
                <a:latin typeface="+mn-lt"/>
                <a:ea typeface="+mn-ea"/>
                <a:cs typeface="+mn-cs"/>
              </a:rPr>
              <a:t>calculation</a:t>
            </a:r>
            <a:endParaRPr lang="en-US" sz="4000" b="1" dirty="0">
              <a:solidFill>
                <a:schemeClr val="bg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endParaRPr>
          </a:p>
        </p:txBody>
      </p:sp>
      <p:sp>
        <p:nvSpPr>
          <p:cNvPr id="29" name="TextBox 7">
            <a:extLst>
              <a:ext uri="{FF2B5EF4-FFF2-40B4-BE49-F238E27FC236}">
                <a16:creationId xmlns:a16="http://schemas.microsoft.com/office/drawing/2014/main" id="{BD9E9C3C-5874-481A-8C86-9A4D485439CA}"/>
              </a:ext>
            </a:extLst>
          </p:cNvPr>
          <p:cNvSpPr txBox="1"/>
          <p:nvPr/>
        </p:nvSpPr>
        <p:spPr>
          <a:xfrm>
            <a:off x="196418" y="845876"/>
            <a:ext cx="8729867" cy="234103"/>
          </a:xfrm>
          <a:prstGeom prst="rect">
            <a:avLst/>
          </a:prstGeom>
        </p:spPr>
        <p:txBody>
          <a:bodyPr wrap="square" lIns="0" tIns="0" rIns="0" bIns="0" rtlCol="0" anchor="t">
            <a:spAutoFit/>
          </a:bodyPr>
          <a:lstStyle/>
          <a:p>
            <a:pPr defTabSz="609630">
              <a:lnSpc>
                <a:spcPts val="1440"/>
              </a:lnSpc>
            </a:pPr>
            <a:r>
              <a:rPr lang="en-US" sz="2800" dirty="0">
                <a:ea typeface="Inter" panose="02000503000000020004" pitchFamily="2" charset="0"/>
                <a:cs typeface="Inter" panose="02000503000000020004" pitchFamily="2" charset="0"/>
              </a:rPr>
              <a:t>Plunge pool scour depth based on empirical formulas</a:t>
            </a:r>
          </a:p>
        </p:txBody>
      </p:sp>
      <p:sp>
        <p:nvSpPr>
          <p:cNvPr id="30" name="TextBox 7">
            <a:extLst>
              <a:ext uri="{FF2B5EF4-FFF2-40B4-BE49-F238E27FC236}">
                <a16:creationId xmlns:a16="http://schemas.microsoft.com/office/drawing/2014/main" id="{51BD65B2-1650-456D-86A5-3EE5A51A8D35}"/>
              </a:ext>
            </a:extLst>
          </p:cNvPr>
          <p:cNvSpPr txBox="1"/>
          <p:nvPr/>
        </p:nvSpPr>
        <p:spPr>
          <a:xfrm>
            <a:off x="6496162" y="1239278"/>
            <a:ext cx="4649878" cy="4631461"/>
          </a:xfrm>
          <a:prstGeom prst="rect">
            <a:avLst/>
          </a:prstGeom>
        </p:spPr>
        <p:txBody>
          <a:bodyPr wrap="square" lIns="0" tIns="0" rIns="0" bIns="0" rtlCol="0" anchor="t">
            <a:spAutoFit/>
          </a:bodyPr>
          <a:lstStyle/>
          <a:p>
            <a:pPr marL="228600" indent="-228600" algn="just">
              <a:lnSpc>
                <a:spcPct val="110000"/>
              </a:lnSpc>
              <a:spcBef>
                <a:spcPts val="1000"/>
              </a:spcBef>
              <a:buFont typeface="Arial" panose="020B0604020202020204" pitchFamily="34" charset="0"/>
              <a:buChar char="•"/>
            </a:pPr>
            <a:r>
              <a:rPr lang="en-US" sz="2800" dirty="0"/>
              <a:t>Average scour depth is ~ 71 m from the Tailwater</a:t>
            </a:r>
          </a:p>
          <a:p>
            <a:pPr marL="228600" indent="-228600" algn="just">
              <a:lnSpc>
                <a:spcPct val="110000"/>
              </a:lnSpc>
              <a:spcBef>
                <a:spcPts val="1000"/>
              </a:spcBef>
              <a:buFont typeface="Arial" panose="020B0604020202020204" pitchFamily="34" charset="0"/>
              <a:buChar char="•"/>
            </a:pPr>
            <a:r>
              <a:rPr lang="en-US" sz="2800" dirty="0"/>
              <a:t>The scour depth is 39.3 m from the dam toe</a:t>
            </a:r>
          </a:p>
          <a:p>
            <a:pPr marL="228600" indent="-228600" algn="just">
              <a:lnSpc>
                <a:spcPct val="110000"/>
              </a:lnSpc>
              <a:spcBef>
                <a:spcPts val="1000"/>
              </a:spcBef>
              <a:buFont typeface="Arial" panose="020B0604020202020204" pitchFamily="34" charset="0"/>
              <a:buChar char="•"/>
            </a:pPr>
            <a:r>
              <a:rPr lang="en-US" sz="2800" dirty="0"/>
              <a:t>The current plunge pool's minimum level is 10 m above the PMF's scouring level</a:t>
            </a:r>
          </a:p>
          <a:p>
            <a:pPr marL="228600" indent="-228600" algn="just">
              <a:lnSpc>
                <a:spcPct val="110000"/>
              </a:lnSpc>
              <a:spcBef>
                <a:spcPts val="1000"/>
              </a:spcBef>
              <a:buFont typeface="Arial" panose="020B0604020202020204" pitchFamily="34" charset="0"/>
              <a:buChar char="•"/>
            </a:pPr>
            <a:r>
              <a:rPr lang="en-US" sz="2800" dirty="0"/>
              <a:t>The potential scouring could be critical for the dam safety</a:t>
            </a:r>
          </a:p>
        </p:txBody>
      </p:sp>
      <p:graphicFrame>
        <p:nvGraphicFramePr>
          <p:cNvPr id="5" name="Content Placeholder 3">
            <a:extLst>
              <a:ext uri="{FF2B5EF4-FFF2-40B4-BE49-F238E27FC236}">
                <a16:creationId xmlns:a16="http://schemas.microsoft.com/office/drawing/2014/main" id="{F6E7449E-9750-8448-7F3D-64356F6537B9}"/>
              </a:ext>
            </a:extLst>
          </p:cNvPr>
          <p:cNvGraphicFramePr>
            <a:graphicFrameLocks/>
          </p:cNvGraphicFramePr>
          <p:nvPr>
            <p:extLst>
              <p:ext uri="{D42A27DB-BD31-4B8C-83A1-F6EECF244321}">
                <p14:modId xmlns:p14="http://schemas.microsoft.com/office/powerpoint/2010/main" val="2877234840"/>
              </p:ext>
            </p:extLst>
          </p:nvPr>
        </p:nvGraphicFramePr>
        <p:xfrm>
          <a:off x="319971" y="1300198"/>
          <a:ext cx="4241380" cy="4610432"/>
        </p:xfrm>
        <a:graphic>
          <a:graphicData uri="http://schemas.openxmlformats.org/drawingml/2006/table">
            <a:tbl>
              <a:tblPr firstRow="1" firstCol="1" lastRow="1" lastCol="1" bandRow="1" bandCol="1">
                <a:tableStyleId>{69012ECD-51FC-41F1-AA8D-1B2483CD663E}</a:tableStyleId>
              </a:tblPr>
              <a:tblGrid>
                <a:gridCol w="3269830">
                  <a:extLst>
                    <a:ext uri="{9D8B030D-6E8A-4147-A177-3AD203B41FA5}">
                      <a16:colId xmlns:a16="http://schemas.microsoft.com/office/drawing/2014/main" val="4037687320"/>
                    </a:ext>
                  </a:extLst>
                </a:gridCol>
                <a:gridCol w="971550">
                  <a:extLst>
                    <a:ext uri="{9D8B030D-6E8A-4147-A177-3AD203B41FA5}">
                      <a16:colId xmlns:a16="http://schemas.microsoft.com/office/drawing/2014/main" val="2552857596"/>
                    </a:ext>
                  </a:extLst>
                </a:gridCol>
              </a:tblGrid>
              <a:tr h="342676">
                <a:tc>
                  <a:txBody>
                    <a:bodyPr/>
                    <a:lstStyle/>
                    <a:p>
                      <a:pPr marL="17145" marR="0" algn="l">
                        <a:lnSpc>
                          <a:spcPts val="940"/>
                        </a:lnSpc>
                        <a:spcBef>
                          <a:spcPts val="0"/>
                        </a:spcBef>
                        <a:spcAft>
                          <a:spcPts val="0"/>
                        </a:spcAft>
                      </a:pPr>
                      <a:r>
                        <a:rPr lang="en-US" sz="1200" dirty="0">
                          <a:effectLst/>
                        </a:rPr>
                        <a:t>Parameter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Value</a:t>
                      </a:r>
                      <a:endParaRPr lang="en-US"/>
                    </a:p>
                  </a:txBody>
                  <a:tcPr marL="43405" marR="43405" marT="0" marB="0" anchor="ctr"/>
                </a:tc>
                <a:extLst>
                  <a:ext uri="{0D108BD9-81ED-4DB2-BD59-A6C34878D82A}">
                    <a16:rowId xmlns:a16="http://schemas.microsoft.com/office/drawing/2014/main" val="3653682818"/>
                  </a:ext>
                </a:extLst>
              </a:tr>
              <a:tr h="333759">
                <a:tc>
                  <a:txBody>
                    <a:bodyPr/>
                    <a:lstStyle/>
                    <a:p>
                      <a:pPr marL="17145" marR="0" algn="l">
                        <a:lnSpc>
                          <a:spcPts val="940"/>
                        </a:lnSpc>
                        <a:spcBef>
                          <a:spcPts val="0"/>
                        </a:spcBef>
                        <a:spcAft>
                          <a:spcPts val="0"/>
                        </a:spcAft>
                      </a:pPr>
                      <a:r>
                        <a:rPr lang="en-US" sz="1200" dirty="0">
                          <a:effectLst/>
                        </a:rPr>
                        <a:t>Design discharge</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PMF</a:t>
                      </a:r>
                      <a:endParaRPr lang="en-US" dirty="0"/>
                    </a:p>
                  </a:txBody>
                  <a:tcPr marL="43405" marR="43405" marT="0" marB="0" anchor="ctr"/>
                </a:tc>
                <a:extLst>
                  <a:ext uri="{0D108BD9-81ED-4DB2-BD59-A6C34878D82A}">
                    <a16:rowId xmlns:a16="http://schemas.microsoft.com/office/drawing/2014/main" val="3553978780"/>
                  </a:ext>
                </a:extLst>
              </a:tr>
              <a:tr h="411096">
                <a:tc>
                  <a:txBody>
                    <a:bodyPr/>
                    <a:lstStyle/>
                    <a:p>
                      <a:pPr marL="17145" marR="0" algn="l">
                        <a:spcBef>
                          <a:spcPts val="55"/>
                        </a:spcBef>
                        <a:spcAft>
                          <a:spcPts val="0"/>
                        </a:spcAft>
                      </a:pPr>
                      <a:r>
                        <a:rPr lang="en-US" sz="1200" dirty="0">
                          <a:effectLst/>
                        </a:rPr>
                        <a:t>Total</a:t>
                      </a:r>
                      <a:r>
                        <a:rPr lang="en-US" sz="1200" spc="-40" dirty="0">
                          <a:effectLst/>
                        </a:rPr>
                        <a:t> </a:t>
                      </a:r>
                      <a:r>
                        <a:rPr lang="en-US" sz="1200" dirty="0">
                          <a:effectLst/>
                        </a:rPr>
                        <a:t>Flow (m3/s)</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43333.0</a:t>
                      </a:r>
                      <a:endParaRPr lang="en-US"/>
                    </a:p>
                  </a:txBody>
                  <a:tcPr marL="43405" marR="43405" marT="0" marB="0" anchor="ctr"/>
                </a:tc>
                <a:extLst>
                  <a:ext uri="{0D108BD9-81ED-4DB2-BD59-A6C34878D82A}">
                    <a16:rowId xmlns:a16="http://schemas.microsoft.com/office/drawing/2014/main" val="1400825171"/>
                  </a:ext>
                </a:extLst>
              </a:tr>
              <a:tr h="333759">
                <a:tc>
                  <a:txBody>
                    <a:bodyPr/>
                    <a:lstStyle/>
                    <a:p>
                      <a:pPr marL="17145" marR="0" algn="l">
                        <a:lnSpc>
                          <a:spcPts val="940"/>
                        </a:lnSpc>
                        <a:spcBef>
                          <a:spcPts val="0"/>
                        </a:spcBef>
                        <a:spcAft>
                          <a:spcPts val="0"/>
                        </a:spcAft>
                      </a:pPr>
                      <a:r>
                        <a:rPr lang="en-US" sz="1200">
                          <a:effectLst/>
                        </a:rPr>
                        <a:t>Unit</a:t>
                      </a:r>
                      <a:r>
                        <a:rPr lang="en-US" sz="1200" spc="-55">
                          <a:effectLst/>
                        </a:rPr>
                        <a:t> </a:t>
                      </a:r>
                      <a:r>
                        <a:rPr lang="en-US" sz="1200">
                          <a:effectLst/>
                        </a:rPr>
                        <a:t>Discharge (m2/s)</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162.60</a:t>
                      </a:r>
                      <a:endParaRPr lang="en-US"/>
                    </a:p>
                  </a:txBody>
                  <a:tcPr marL="43405" marR="43405" marT="0" marB="0" anchor="ctr"/>
                </a:tc>
                <a:extLst>
                  <a:ext uri="{0D108BD9-81ED-4DB2-BD59-A6C34878D82A}">
                    <a16:rowId xmlns:a16="http://schemas.microsoft.com/office/drawing/2014/main" val="2287550149"/>
                  </a:ext>
                </a:extLst>
              </a:tr>
              <a:tr h="342676">
                <a:tc>
                  <a:txBody>
                    <a:bodyPr/>
                    <a:lstStyle/>
                    <a:p>
                      <a:pPr marL="17145" marR="0" algn="l">
                        <a:spcBef>
                          <a:spcPts val="55"/>
                        </a:spcBef>
                        <a:spcAft>
                          <a:spcPts val="0"/>
                        </a:spcAft>
                      </a:pPr>
                      <a:r>
                        <a:rPr lang="en-US" sz="1200">
                          <a:effectLst/>
                        </a:rPr>
                        <a:t>Bucket Flow</a:t>
                      </a:r>
                      <a:r>
                        <a:rPr lang="en-US" sz="1200" spc="-35">
                          <a:effectLst/>
                        </a:rPr>
                        <a:t> </a:t>
                      </a:r>
                      <a:r>
                        <a:rPr lang="en-US" sz="1200">
                          <a:effectLst/>
                        </a:rPr>
                        <a:t>Depth (m)</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5.200</a:t>
                      </a:r>
                      <a:endParaRPr lang="en-US"/>
                    </a:p>
                  </a:txBody>
                  <a:tcPr marL="43405" marR="43405" marT="0" marB="0" anchor="ctr"/>
                </a:tc>
                <a:extLst>
                  <a:ext uri="{0D108BD9-81ED-4DB2-BD59-A6C34878D82A}">
                    <a16:rowId xmlns:a16="http://schemas.microsoft.com/office/drawing/2014/main" val="1668086325"/>
                  </a:ext>
                </a:extLst>
              </a:tr>
              <a:tr h="342676">
                <a:tc>
                  <a:txBody>
                    <a:bodyPr/>
                    <a:lstStyle/>
                    <a:p>
                      <a:pPr marL="17145" marR="0" algn="l">
                        <a:spcBef>
                          <a:spcPts val="55"/>
                        </a:spcBef>
                        <a:spcAft>
                          <a:spcPts val="0"/>
                        </a:spcAft>
                      </a:pPr>
                      <a:r>
                        <a:rPr lang="en-US" sz="1200" dirty="0">
                          <a:effectLst/>
                        </a:rPr>
                        <a:t>Width of jet at plunge pool (m)</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266.5</a:t>
                      </a:r>
                      <a:endParaRPr lang="en-US"/>
                    </a:p>
                  </a:txBody>
                  <a:tcPr marL="43405" marR="43405" marT="0" marB="0" anchor="ctr"/>
                </a:tc>
                <a:extLst>
                  <a:ext uri="{0D108BD9-81ED-4DB2-BD59-A6C34878D82A}">
                    <a16:rowId xmlns:a16="http://schemas.microsoft.com/office/drawing/2014/main" val="3346998279"/>
                  </a:ext>
                </a:extLst>
              </a:tr>
              <a:tr h="342676">
                <a:tc>
                  <a:txBody>
                    <a:bodyPr/>
                    <a:lstStyle/>
                    <a:p>
                      <a:pPr marL="17145" marR="0" algn="l">
                        <a:spcBef>
                          <a:spcPts val="55"/>
                        </a:spcBef>
                        <a:spcAft>
                          <a:spcPts val="0"/>
                        </a:spcAft>
                      </a:pPr>
                      <a:r>
                        <a:rPr lang="en-US" sz="1200" dirty="0">
                          <a:effectLst/>
                        </a:rPr>
                        <a:t>M.W.L. (masl)</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271.27</a:t>
                      </a:r>
                      <a:endParaRPr lang="en-US" dirty="0"/>
                    </a:p>
                  </a:txBody>
                  <a:tcPr marL="43405" marR="43405" marT="0" marB="0" anchor="ctr"/>
                </a:tc>
                <a:extLst>
                  <a:ext uri="{0D108BD9-81ED-4DB2-BD59-A6C34878D82A}">
                    <a16:rowId xmlns:a16="http://schemas.microsoft.com/office/drawing/2014/main" val="3027341400"/>
                  </a:ext>
                </a:extLst>
              </a:tr>
              <a:tr h="342676">
                <a:tc>
                  <a:txBody>
                    <a:bodyPr/>
                    <a:lstStyle/>
                    <a:p>
                      <a:pPr marL="17145" marR="0" algn="l">
                        <a:spcBef>
                          <a:spcPts val="55"/>
                        </a:spcBef>
                        <a:spcAft>
                          <a:spcPts val="0"/>
                        </a:spcAft>
                      </a:pPr>
                      <a:r>
                        <a:rPr lang="en-US" sz="1200" dirty="0">
                          <a:effectLst/>
                        </a:rPr>
                        <a:t>T.W.L. (masl)</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185.93</a:t>
                      </a:r>
                      <a:endParaRPr lang="en-US"/>
                    </a:p>
                  </a:txBody>
                  <a:tcPr marL="43405" marR="43405" marT="0" marB="0" anchor="ctr"/>
                </a:tc>
                <a:extLst>
                  <a:ext uri="{0D108BD9-81ED-4DB2-BD59-A6C34878D82A}">
                    <a16:rowId xmlns:a16="http://schemas.microsoft.com/office/drawing/2014/main" val="3651162223"/>
                  </a:ext>
                </a:extLst>
              </a:tr>
              <a:tr h="342676">
                <a:tc>
                  <a:txBody>
                    <a:bodyPr/>
                    <a:lstStyle/>
                    <a:p>
                      <a:pPr marL="17145" marR="0" algn="l">
                        <a:spcBef>
                          <a:spcPts val="55"/>
                        </a:spcBef>
                        <a:spcAft>
                          <a:spcPts val="0"/>
                        </a:spcAft>
                      </a:pPr>
                      <a:r>
                        <a:rPr lang="en-US" sz="1200">
                          <a:effectLst/>
                        </a:rPr>
                        <a:t>Apron Elevation (masl)</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154.50</a:t>
                      </a:r>
                      <a:endParaRPr lang="en-US"/>
                    </a:p>
                  </a:txBody>
                  <a:tcPr marL="43405" marR="43405" marT="0" marB="0" anchor="ctr"/>
                </a:tc>
                <a:extLst>
                  <a:ext uri="{0D108BD9-81ED-4DB2-BD59-A6C34878D82A}">
                    <a16:rowId xmlns:a16="http://schemas.microsoft.com/office/drawing/2014/main" val="4057715804"/>
                  </a:ext>
                </a:extLst>
              </a:tr>
              <a:tr h="342676">
                <a:tc>
                  <a:txBody>
                    <a:bodyPr/>
                    <a:lstStyle/>
                    <a:p>
                      <a:pPr marL="17145" marR="0" algn="l">
                        <a:spcBef>
                          <a:spcPts val="15"/>
                        </a:spcBef>
                        <a:spcAft>
                          <a:spcPts val="0"/>
                        </a:spcAft>
                      </a:pPr>
                      <a:r>
                        <a:rPr lang="en-US" sz="1200" dirty="0">
                          <a:effectLst/>
                        </a:rPr>
                        <a:t>D90 (m)</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1.00</a:t>
                      </a:r>
                      <a:endParaRPr lang="en-US"/>
                    </a:p>
                  </a:txBody>
                  <a:tcPr marL="43405" marR="43405" marT="0" marB="0" anchor="ctr"/>
                </a:tc>
                <a:extLst>
                  <a:ext uri="{0D108BD9-81ED-4DB2-BD59-A6C34878D82A}">
                    <a16:rowId xmlns:a16="http://schemas.microsoft.com/office/drawing/2014/main" val="1617662702"/>
                  </a:ext>
                </a:extLst>
              </a:tr>
              <a:tr h="342676">
                <a:tc>
                  <a:txBody>
                    <a:bodyPr/>
                    <a:lstStyle/>
                    <a:p>
                      <a:pPr marL="17145" marR="0" algn="l">
                        <a:spcBef>
                          <a:spcPts val="15"/>
                        </a:spcBef>
                        <a:spcAft>
                          <a:spcPts val="0"/>
                        </a:spcAft>
                      </a:pPr>
                      <a:r>
                        <a:rPr lang="en-US" sz="1200">
                          <a:effectLst/>
                        </a:rPr>
                        <a:t>D50 (m)</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0.50</a:t>
                      </a:r>
                      <a:endParaRPr lang="en-US"/>
                    </a:p>
                  </a:txBody>
                  <a:tcPr marL="43405" marR="43405" marT="0" marB="0" anchor="ctr"/>
                </a:tc>
                <a:extLst>
                  <a:ext uri="{0D108BD9-81ED-4DB2-BD59-A6C34878D82A}">
                    <a16:rowId xmlns:a16="http://schemas.microsoft.com/office/drawing/2014/main" val="1974458634"/>
                  </a:ext>
                </a:extLst>
              </a:tr>
              <a:tr h="421602">
                <a:tc>
                  <a:txBody>
                    <a:bodyPr/>
                    <a:lstStyle/>
                    <a:p>
                      <a:pPr marL="17145" marR="0" algn="l">
                        <a:lnSpc>
                          <a:spcPct val="100000"/>
                        </a:lnSpc>
                        <a:spcBef>
                          <a:spcPts val="0"/>
                        </a:spcBef>
                        <a:spcAft>
                          <a:spcPts val="0"/>
                        </a:spcAft>
                      </a:pPr>
                      <a:r>
                        <a:rPr lang="en-US" sz="1200" spc="-5" dirty="0">
                          <a:effectLst/>
                        </a:rPr>
                        <a:t>Head</a:t>
                      </a:r>
                      <a:r>
                        <a:rPr lang="en-US" sz="1200" spc="-50" dirty="0">
                          <a:effectLst/>
                        </a:rPr>
                        <a:t> </a:t>
                      </a:r>
                      <a:r>
                        <a:rPr lang="en-US" sz="1200" spc="-5" dirty="0">
                          <a:effectLst/>
                        </a:rPr>
                        <a:t>drop</a:t>
                      </a:r>
                      <a:r>
                        <a:rPr lang="en-US" sz="1200" spc="-50" dirty="0">
                          <a:effectLst/>
                        </a:rPr>
                        <a:t> </a:t>
                      </a:r>
                      <a:r>
                        <a:rPr lang="en-US" sz="1200" spc="-5" dirty="0">
                          <a:effectLst/>
                        </a:rPr>
                        <a:t>from</a:t>
                      </a:r>
                      <a:r>
                        <a:rPr lang="en-US" sz="1200" spc="-55" dirty="0">
                          <a:effectLst/>
                        </a:rPr>
                        <a:t> </a:t>
                      </a:r>
                      <a:r>
                        <a:rPr lang="en-US" sz="1200" dirty="0">
                          <a:effectLst/>
                        </a:rPr>
                        <a:t>reservoir level</a:t>
                      </a:r>
                      <a:endParaRPr lang="en-US" sz="1400" dirty="0">
                        <a:effectLst/>
                      </a:endParaRPr>
                    </a:p>
                    <a:p>
                      <a:pPr marL="17145" marR="0" algn="l">
                        <a:lnSpc>
                          <a:spcPct val="100000"/>
                        </a:lnSpc>
                        <a:spcBef>
                          <a:spcPts val="115"/>
                        </a:spcBef>
                        <a:spcAft>
                          <a:spcPts val="0"/>
                        </a:spcAft>
                      </a:pPr>
                      <a:r>
                        <a:rPr lang="en-US" sz="1200" dirty="0">
                          <a:effectLst/>
                        </a:rPr>
                        <a:t>to</a:t>
                      </a:r>
                      <a:r>
                        <a:rPr lang="en-US" sz="1200" spc="-50" dirty="0">
                          <a:effectLst/>
                        </a:rPr>
                        <a:t> </a:t>
                      </a:r>
                      <a:r>
                        <a:rPr lang="en-US" sz="1200" dirty="0">
                          <a:effectLst/>
                        </a:rPr>
                        <a:t>tailwater</a:t>
                      </a:r>
                      <a:r>
                        <a:rPr lang="en-US" sz="1200" spc="-50" dirty="0">
                          <a:effectLst/>
                        </a:rPr>
                        <a:t> </a:t>
                      </a:r>
                      <a:r>
                        <a:rPr lang="en-US" sz="1200" dirty="0">
                          <a:effectLst/>
                        </a:rPr>
                        <a:t>level</a:t>
                      </a:r>
                      <a:r>
                        <a:rPr lang="en-US" sz="1200" spc="-50" dirty="0">
                          <a:effectLst/>
                        </a:rPr>
                        <a:t> </a:t>
                      </a:r>
                      <a:r>
                        <a:rPr lang="en-US" sz="1200" dirty="0">
                          <a:effectLst/>
                        </a:rPr>
                        <a:t>(H) –m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85.34</a:t>
                      </a:r>
                      <a:endParaRPr lang="en-US" dirty="0"/>
                    </a:p>
                  </a:txBody>
                  <a:tcPr marL="43405" marR="43405" marT="0" marB="0" anchor="ctr"/>
                </a:tc>
                <a:extLst>
                  <a:ext uri="{0D108BD9-81ED-4DB2-BD59-A6C34878D82A}">
                    <a16:rowId xmlns:a16="http://schemas.microsoft.com/office/drawing/2014/main" val="1242055272"/>
                  </a:ext>
                </a:extLst>
              </a:tr>
              <a:tr h="368808">
                <a:tc>
                  <a:txBody>
                    <a:bodyPr/>
                    <a:lstStyle/>
                    <a:p>
                      <a:pPr marL="17145" marR="0" algn="l">
                        <a:lnSpc>
                          <a:spcPts val="915"/>
                        </a:lnSpc>
                        <a:spcBef>
                          <a:spcPts val="0"/>
                        </a:spcBef>
                        <a:spcAft>
                          <a:spcPts val="0"/>
                        </a:spcAft>
                      </a:pPr>
                      <a:r>
                        <a:rPr lang="en-US" sz="1200" spc="-5" dirty="0">
                          <a:effectLst/>
                        </a:rPr>
                        <a:t>Tailwater</a:t>
                      </a:r>
                      <a:r>
                        <a:rPr lang="en-US" sz="1200" spc="-55" dirty="0">
                          <a:effectLst/>
                        </a:rPr>
                        <a:t> </a:t>
                      </a:r>
                      <a:r>
                        <a:rPr lang="en-US" sz="1200" dirty="0">
                          <a:effectLst/>
                        </a:rPr>
                        <a:t>depth</a:t>
                      </a:r>
                      <a:r>
                        <a:rPr lang="en-US" sz="1200" spc="-45" dirty="0">
                          <a:effectLst/>
                        </a:rPr>
                        <a:t> </a:t>
                      </a:r>
                      <a:r>
                        <a:rPr lang="en-US" sz="1200" dirty="0">
                          <a:effectLst/>
                        </a:rPr>
                        <a:t>above</a:t>
                      </a:r>
                      <a:r>
                        <a:rPr lang="en-US" sz="1200" spc="-45" dirty="0">
                          <a:effectLst/>
                        </a:rPr>
                        <a:t> </a:t>
                      </a:r>
                      <a:r>
                        <a:rPr lang="en-US" sz="1200" dirty="0">
                          <a:effectLst/>
                        </a:rPr>
                        <a:t>apron</a:t>
                      </a:r>
                      <a:r>
                        <a:rPr lang="en-US" sz="1200" spc="-40" dirty="0">
                          <a:effectLst/>
                        </a:rPr>
                        <a:t> </a:t>
                      </a:r>
                      <a:r>
                        <a:rPr lang="en-US" sz="1200" dirty="0">
                          <a:effectLst/>
                        </a:rPr>
                        <a:t>(h) –m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31.43</a:t>
                      </a:r>
                      <a:endParaRPr lang="en-US" dirty="0"/>
                    </a:p>
                  </a:txBody>
                  <a:tcPr marL="43405" marR="43405" marT="0" marB="0" anchor="ctr"/>
                </a:tc>
                <a:extLst>
                  <a:ext uri="{0D108BD9-81ED-4DB2-BD59-A6C34878D82A}">
                    <a16:rowId xmlns:a16="http://schemas.microsoft.com/office/drawing/2014/main" val="1402196247"/>
                  </a:ext>
                </a:extLst>
              </a:tr>
            </a:tbl>
          </a:graphicData>
        </a:graphic>
      </p:graphicFrame>
      <p:pic>
        <p:nvPicPr>
          <p:cNvPr id="11" name="Picture 10">
            <a:extLst>
              <a:ext uri="{FF2B5EF4-FFF2-40B4-BE49-F238E27FC236}">
                <a16:creationId xmlns:a16="http://schemas.microsoft.com/office/drawing/2014/main" id="{FFDF5F8F-50E1-49DC-F856-F559AD109B05}"/>
              </a:ext>
            </a:extLst>
          </p:cNvPr>
          <p:cNvPicPr>
            <a:picLocks noChangeAspect="1"/>
          </p:cNvPicPr>
          <p:nvPr/>
        </p:nvPicPr>
        <p:blipFill>
          <a:blip r:embed="rId3"/>
          <a:stretch>
            <a:fillRect/>
          </a:stretch>
        </p:blipFill>
        <p:spPr>
          <a:xfrm>
            <a:off x="4314695" y="1250710"/>
            <a:ext cx="7039105" cy="4659920"/>
          </a:xfrm>
          <a:prstGeom prst="rect">
            <a:avLst/>
          </a:prstGeom>
        </p:spPr>
      </p:pic>
      <p:sp>
        <p:nvSpPr>
          <p:cNvPr id="2" name="Slide Number Placeholder 4">
            <a:extLst>
              <a:ext uri="{FF2B5EF4-FFF2-40B4-BE49-F238E27FC236}">
                <a16:creationId xmlns:a16="http://schemas.microsoft.com/office/drawing/2014/main" id="{E01BD3C1-F86A-184D-D3C1-7D3B9EA8D94B}"/>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80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714776" y="249334"/>
            <a:ext cx="9000724" cy="677108"/>
          </a:xfrm>
          <a:prstGeom prst="rect">
            <a:avLst/>
          </a:prstGeom>
        </p:spPr>
        <p:txBody>
          <a:bodyPr wrap="square" lIns="0" tIns="0" rIns="0" bIns="0" rtlCol="0" anchor="t">
            <a:spAutoFit/>
          </a:bodyPr>
          <a:lstStyle/>
          <a:p>
            <a:pPr defTabSz="609630"/>
            <a:r>
              <a:rPr lang="en-US" sz="4400" b="1" u="sng" dirty="0">
                <a:latin typeface="+mj-lt"/>
                <a:ea typeface="+mj-ea"/>
                <a:cs typeface="+mj-cs"/>
              </a:rPr>
              <a:t>Recommendations for further studies </a:t>
            </a:r>
          </a:p>
        </p:txBody>
      </p:sp>
      <p:sp>
        <p:nvSpPr>
          <p:cNvPr id="10" name="TextBox 7">
            <a:extLst>
              <a:ext uri="{FF2B5EF4-FFF2-40B4-BE49-F238E27FC236}">
                <a16:creationId xmlns:a16="http://schemas.microsoft.com/office/drawing/2014/main" id="{1BF44DBD-C8F3-FA10-521E-710A6EEF2536}"/>
              </a:ext>
            </a:extLst>
          </p:cNvPr>
          <p:cNvSpPr txBox="1"/>
          <p:nvPr/>
        </p:nvSpPr>
        <p:spPr>
          <a:xfrm>
            <a:off x="513134" y="926442"/>
            <a:ext cx="10971385" cy="4542205"/>
          </a:xfrm>
          <a:prstGeom prst="rect">
            <a:avLst/>
          </a:prstGeom>
        </p:spPr>
        <p:txBody>
          <a:bodyPr wrap="square" lIns="0" tIns="0" rIns="0" bIns="0" rtlCol="0" anchor="t">
            <a:spAutoFit/>
          </a:bodyPr>
          <a:lstStyle/>
          <a:p>
            <a:pPr marL="228600" indent="-228600">
              <a:lnSpc>
                <a:spcPct val="110000"/>
              </a:lnSpc>
              <a:spcBef>
                <a:spcPts val="1000"/>
              </a:spcBef>
              <a:buFont typeface="Arial" panose="020B0604020202020204" pitchFamily="34" charset="0"/>
              <a:buChar char="•"/>
            </a:pPr>
            <a:r>
              <a:rPr lang="en-US" sz="2800" dirty="0"/>
              <a:t>Bathymetric survey of plunge pool area</a:t>
            </a:r>
          </a:p>
          <a:p>
            <a:pPr marL="228600" indent="-228600">
              <a:lnSpc>
                <a:spcPct val="110000"/>
              </a:lnSpc>
              <a:spcBef>
                <a:spcPts val="1000"/>
              </a:spcBef>
              <a:buFont typeface="Arial" panose="020B0604020202020204" pitchFamily="34" charset="0"/>
              <a:buChar char="•"/>
            </a:pPr>
            <a:r>
              <a:rPr lang="en-US" sz="2800" dirty="0"/>
              <a:t>Geotechnical assessment of the plunge pool </a:t>
            </a:r>
          </a:p>
          <a:p>
            <a:pPr marL="228600" indent="-228600">
              <a:lnSpc>
                <a:spcPct val="110000"/>
              </a:lnSpc>
              <a:spcBef>
                <a:spcPts val="1000"/>
              </a:spcBef>
              <a:buFont typeface="Arial" panose="020B0604020202020204" pitchFamily="34" charset="0"/>
              <a:buChar char="•"/>
            </a:pPr>
            <a:r>
              <a:rPr lang="en-US" sz="2800" dirty="0"/>
              <a:t>Reservoir routing studies</a:t>
            </a:r>
          </a:p>
          <a:p>
            <a:pPr marL="228600" indent="-228600">
              <a:lnSpc>
                <a:spcPct val="110000"/>
              </a:lnSpc>
              <a:spcBef>
                <a:spcPts val="1000"/>
              </a:spcBef>
              <a:buFont typeface="Arial" panose="020B0604020202020204" pitchFamily="34" charset="0"/>
              <a:buChar char="•"/>
            </a:pPr>
            <a:r>
              <a:rPr lang="en-US" sz="2800" dirty="0"/>
              <a:t>Geo Physical survey for the cylinders and apron area</a:t>
            </a:r>
          </a:p>
          <a:p>
            <a:pPr marL="228600" indent="-228600">
              <a:lnSpc>
                <a:spcPct val="110000"/>
              </a:lnSpc>
              <a:spcBef>
                <a:spcPts val="1000"/>
              </a:spcBef>
              <a:buFont typeface="Arial" panose="020B0604020202020204" pitchFamily="34" charset="0"/>
              <a:buChar char="•"/>
            </a:pPr>
            <a:r>
              <a:rPr lang="en-US" sz="2800" dirty="0"/>
              <a:t>Underwater Videography and Photography of the upstream face of the dam. </a:t>
            </a:r>
          </a:p>
          <a:p>
            <a:pPr marL="228600" indent="-228600">
              <a:lnSpc>
                <a:spcPct val="110000"/>
              </a:lnSpc>
              <a:spcBef>
                <a:spcPts val="1000"/>
              </a:spcBef>
              <a:buFont typeface="Arial" panose="020B0604020202020204" pitchFamily="34" charset="0"/>
              <a:buChar char="•"/>
            </a:pPr>
            <a:r>
              <a:rPr lang="en-US" sz="2800" dirty="0"/>
              <a:t>Geological studies of existing left and right flanks </a:t>
            </a:r>
          </a:p>
          <a:p>
            <a:pPr marL="228600" indent="-228600">
              <a:lnSpc>
                <a:spcPct val="110000"/>
              </a:lnSpc>
              <a:spcBef>
                <a:spcPts val="1000"/>
              </a:spcBef>
              <a:buFont typeface="Arial" panose="020B0604020202020204" pitchFamily="34" charset="0"/>
              <a:buChar char="•"/>
            </a:pPr>
            <a:r>
              <a:rPr lang="en-US" sz="2800" dirty="0"/>
              <a:t>Computational Fluid Dynamics 3D modeling for the spillway</a:t>
            </a:r>
          </a:p>
        </p:txBody>
      </p:sp>
      <p:sp>
        <p:nvSpPr>
          <p:cNvPr id="2" name="Slide Number Placeholder 4">
            <a:extLst>
              <a:ext uri="{FF2B5EF4-FFF2-40B4-BE49-F238E27FC236}">
                <a16:creationId xmlns:a16="http://schemas.microsoft.com/office/drawing/2014/main" id="{39F7B2EF-1461-FD43-5B5C-7C80D0F46F9D}"/>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28420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4B5CFF9D-A699-0F03-38F8-34F2971D6B7B}"/>
              </a:ext>
            </a:extLst>
          </p:cNvPr>
          <p:cNvGraphicFramePr>
            <a:graphicFrameLocks noGrp="1"/>
          </p:cNvGraphicFramePr>
          <p:nvPr>
            <p:extLst>
              <p:ext uri="{D42A27DB-BD31-4B8C-83A1-F6EECF244321}">
                <p14:modId xmlns:p14="http://schemas.microsoft.com/office/powerpoint/2010/main" val="1049472039"/>
              </p:ext>
            </p:extLst>
          </p:nvPr>
        </p:nvGraphicFramePr>
        <p:xfrm>
          <a:off x="238154" y="1191958"/>
          <a:ext cx="5607366" cy="5096564"/>
        </p:xfrm>
        <a:graphic>
          <a:graphicData uri="http://schemas.openxmlformats.org/drawingml/2006/table">
            <a:tbl>
              <a:tblPr firstRow="1" bandRow="1">
                <a:tableStyleId>{5C22544A-7EE6-4342-B048-85BDC9FD1C3A}</a:tableStyleId>
              </a:tblPr>
              <a:tblGrid>
                <a:gridCol w="940231">
                  <a:extLst>
                    <a:ext uri="{9D8B030D-6E8A-4147-A177-3AD203B41FA5}">
                      <a16:colId xmlns:a16="http://schemas.microsoft.com/office/drawing/2014/main" val="2470770908"/>
                    </a:ext>
                  </a:extLst>
                </a:gridCol>
                <a:gridCol w="4667135">
                  <a:extLst>
                    <a:ext uri="{9D8B030D-6E8A-4147-A177-3AD203B41FA5}">
                      <a16:colId xmlns:a16="http://schemas.microsoft.com/office/drawing/2014/main" val="3276910152"/>
                    </a:ext>
                  </a:extLst>
                </a:gridCol>
              </a:tblGrid>
              <a:tr h="800204">
                <a:tc>
                  <a:txBody>
                    <a:bodyPr/>
                    <a:lstStyle/>
                    <a:p>
                      <a:pPr algn="ctr"/>
                      <a:r>
                        <a:rPr lang="en-US" sz="2800" b="1" dirty="0">
                          <a:solidFill>
                            <a:schemeClr val="tx1"/>
                          </a:solidFill>
                          <a:latin typeface="+mn-lt"/>
                          <a:ea typeface="Inter" panose="02000503000000020004" pitchFamily="2" charset="0"/>
                          <a:cs typeface="Inter" panose="02000503000000020004" pitchFamily="2" charset="0"/>
                        </a:rPr>
                        <a:t>1.</a:t>
                      </a:r>
                      <a:endParaRPr lang="en-IN" sz="2800" b="1" dirty="0">
                        <a:solidFill>
                          <a:schemeClr val="tx1"/>
                        </a:solidFill>
                        <a:latin typeface="+mn-lt"/>
                        <a:ea typeface="Inter" panose="02000503000000020004" pitchFamily="2" charset="0"/>
                        <a:cs typeface="Inter" panose="02000503000000020004"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08000" algn="l"/>
                      <a:r>
                        <a:rPr lang="en-IN" sz="2800" dirty="0">
                          <a:solidFill>
                            <a:schemeClr val="tx1"/>
                          </a:solidFill>
                          <a:latin typeface="+mn-lt"/>
                          <a:ea typeface="Inter" panose="02000503000000020004" pitchFamily="2" charset="0"/>
                          <a:cs typeface="Inter" panose="02000503000000020004" pitchFamily="2" charset="0"/>
                        </a:rPr>
                        <a:t>Project Background</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747006"/>
                  </a:ext>
                </a:extLst>
              </a:tr>
              <a:tr h="800204">
                <a:tc>
                  <a:txBody>
                    <a:bodyPr/>
                    <a:lstStyle/>
                    <a:p>
                      <a:pPr algn="ctr"/>
                      <a:r>
                        <a:rPr lang="en-US" sz="2800" b="1" dirty="0">
                          <a:solidFill>
                            <a:schemeClr val="tx1"/>
                          </a:solidFill>
                          <a:latin typeface="+mn-lt"/>
                          <a:ea typeface="Inter" panose="02000503000000020004" pitchFamily="2" charset="0"/>
                          <a:cs typeface="Inter" panose="02000503000000020004" pitchFamily="2" charset="0"/>
                        </a:rPr>
                        <a:t>2.</a:t>
                      </a:r>
                      <a:endParaRPr lang="en-IN" sz="2800" b="1" dirty="0">
                        <a:solidFill>
                          <a:schemeClr val="tx1"/>
                        </a:solidFill>
                        <a:latin typeface="+mn-lt"/>
                        <a:ea typeface="Inter" panose="02000503000000020004" pitchFamily="2" charset="0"/>
                        <a:cs typeface="Inter" panose="02000503000000020004"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marR="0" lvl="0" indent="0" algn="l" defTabSz="60963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chemeClr val="tx1"/>
                          </a:solidFill>
                          <a:effectLst/>
                          <a:uLnTx/>
                          <a:uFillTx/>
                          <a:latin typeface="+mn-lt"/>
                          <a:ea typeface="Inter" panose="02000503000000020004" pitchFamily="2" charset="0"/>
                          <a:cs typeface="Inter" panose="02000503000000020004" pitchFamily="2" charset="0"/>
                        </a:rPr>
                        <a:t>Issues related to dissipating energy</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531991"/>
                  </a:ext>
                </a:extLst>
              </a:tr>
              <a:tr h="800204">
                <a:tc>
                  <a:txBody>
                    <a:bodyPr/>
                    <a:lstStyle/>
                    <a:p>
                      <a:pPr algn="ctr"/>
                      <a:r>
                        <a:rPr lang="en-IN" sz="2800" b="1" dirty="0">
                          <a:solidFill>
                            <a:schemeClr val="tx1"/>
                          </a:solidFill>
                          <a:latin typeface="+mn-lt"/>
                          <a:ea typeface="Inter" panose="02000503000000020004" pitchFamily="2" charset="0"/>
                          <a:cs typeface="Inter" panose="02000503000000020004" pitchFamily="2"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08000" marR="0" lvl="0" indent="0" algn="l" defTabSz="60963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chemeClr val="tx1"/>
                          </a:solidFill>
                          <a:effectLst/>
                          <a:uLnTx/>
                          <a:uFillTx/>
                          <a:latin typeface="+mn-lt"/>
                          <a:ea typeface="Inter" panose="02000503000000020004" pitchFamily="2" charset="0"/>
                          <a:cs typeface="Inter" panose="02000503000000020004" pitchFamily="2" charset="0"/>
                        </a:rPr>
                        <a:t>Ski jet and plunge pool scour</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240215"/>
                  </a:ext>
                </a:extLst>
              </a:tr>
              <a:tr h="806192">
                <a:tc>
                  <a:txBody>
                    <a:bodyPr/>
                    <a:lstStyle/>
                    <a:p>
                      <a:pPr algn="ctr"/>
                      <a:r>
                        <a:rPr lang="en-US" sz="2800" b="1" dirty="0">
                          <a:solidFill>
                            <a:schemeClr val="tx1"/>
                          </a:solidFill>
                          <a:latin typeface="+mn-lt"/>
                          <a:ea typeface="Inter" panose="02000503000000020004" pitchFamily="2" charset="0"/>
                          <a:cs typeface="Inter" panose="02000503000000020004" pitchFamily="2" charset="0"/>
                        </a:rPr>
                        <a:t>4.</a:t>
                      </a:r>
                      <a:endParaRPr lang="en-IN" sz="2800" b="1" dirty="0">
                        <a:solidFill>
                          <a:schemeClr val="tx1"/>
                        </a:solidFill>
                        <a:latin typeface="+mn-lt"/>
                        <a:ea typeface="Inter" panose="02000503000000020004" pitchFamily="2" charset="0"/>
                        <a:cs typeface="Inter" panose="02000503000000020004"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08000" marR="0" lvl="0" indent="0" algn="l" defTabSz="60963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chemeClr val="tx1"/>
                          </a:solidFill>
                          <a:effectLst/>
                          <a:uLnTx/>
                          <a:uFillTx/>
                          <a:latin typeface="+mn-lt"/>
                          <a:ea typeface="Inter" panose="02000503000000020004" pitchFamily="2" charset="0"/>
                          <a:cs typeface="Inter" panose="02000503000000020004" pitchFamily="2" charset="0"/>
                        </a:rPr>
                        <a:t>Further studies </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9360817"/>
                  </a:ext>
                </a:extLst>
              </a:tr>
              <a:tr h="800204">
                <a:tc>
                  <a:txBody>
                    <a:bodyPr/>
                    <a:lstStyle/>
                    <a:p>
                      <a:pPr algn="ctr"/>
                      <a:r>
                        <a:rPr lang="en-US" sz="2800" b="1" dirty="0">
                          <a:solidFill>
                            <a:schemeClr val="tx1"/>
                          </a:solidFill>
                          <a:latin typeface="+mn-lt"/>
                          <a:ea typeface="Inter" panose="02000503000000020004" pitchFamily="2" charset="0"/>
                          <a:cs typeface="Inter" panose="02000503000000020004" pitchFamily="2" charset="0"/>
                        </a:rPr>
                        <a:t>5.</a:t>
                      </a:r>
                      <a:endParaRPr lang="en-IN" sz="2800" b="1" dirty="0">
                        <a:solidFill>
                          <a:schemeClr val="tx1"/>
                        </a:solidFill>
                        <a:latin typeface="+mn-lt"/>
                        <a:ea typeface="Inter" panose="02000503000000020004" pitchFamily="2" charset="0"/>
                        <a:cs typeface="Inter" panose="02000503000000020004"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08000" marR="0" lvl="0" indent="0" algn="l" defTabSz="60963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Inter" panose="02000503000000020004" pitchFamily="2" charset="0"/>
                          <a:cs typeface="Inter" panose="02000503000000020004" pitchFamily="2" charset="0"/>
                        </a:rPr>
                        <a:t>Q&amp;A</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927678"/>
                  </a:ext>
                </a:extLst>
              </a:tr>
              <a:tr h="800204">
                <a:tc>
                  <a:txBody>
                    <a:bodyPr/>
                    <a:lstStyle/>
                    <a:p>
                      <a:pPr algn="ctr"/>
                      <a:endParaRPr lang="en-IN" sz="3200" b="1" dirty="0">
                        <a:solidFill>
                          <a:srgbClr val="0A2241"/>
                        </a:solidFill>
                        <a:latin typeface="Inter" panose="02000503000000020004" pitchFamily="2" charset="0"/>
                        <a:ea typeface="Inter" panose="02000503000000020004" pitchFamily="2" charset="0"/>
                        <a:cs typeface="Inter" panose="02000503000000020004"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08000" marR="0" lvl="0" indent="0" algn="l" defTabSz="60963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A2241"/>
                        </a:solidFill>
                        <a:effectLst/>
                        <a:uLnTx/>
                        <a:uFillTx/>
                        <a:latin typeface="Inter" panose="02000503000000020004" pitchFamily="2" charset="0"/>
                        <a:ea typeface="Inter" panose="02000503000000020004" pitchFamily="2" charset="0"/>
                        <a:cs typeface="Inter" panose="02000503000000020004" pitchFamily="2"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1301527"/>
                  </a:ext>
                </a:extLst>
              </a:tr>
            </a:tbl>
          </a:graphicData>
        </a:graphic>
      </p:graphicFrame>
      <p:pic>
        <p:nvPicPr>
          <p:cNvPr id="20" name="Picture 19" descr="A large body of water surrounded by trees&#10;&#10;Description automatically generated">
            <a:extLst>
              <a:ext uri="{FF2B5EF4-FFF2-40B4-BE49-F238E27FC236}">
                <a16:creationId xmlns:a16="http://schemas.microsoft.com/office/drawing/2014/main" id="{508FF03E-E3B4-41FE-B903-570F250E5EDA}"/>
              </a:ext>
            </a:extLst>
          </p:cNvPr>
          <p:cNvPicPr>
            <a:picLocks noChangeAspect="1"/>
          </p:cNvPicPr>
          <p:nvPr/>
        </p:nvPicPr>
        <p:blipFill rotWithShape="1">
          <a:blip r:embed="rId2">
            <a:extLst>
              <a:ext uri="{28A0092B-C50C-407E-A947-70E740481C1C}">
                <a14:useLocalDpi xmlns:a14="http://schemas.microsoft.com/office/drawing/2010/main" val="0"/>
              </a:ext>
            </a:extLst>
          </a:blip>
          <a:srcRect r="2177"/>
          <a:stretch/>
        </p:blipFill>
        <p:spPr>
          <a:xfrm>
            <a:off x="6674681" y="505252"/>
            <a:ext cx="4780971" cy="2749159"/>
          </a:xfrm>
          <a:prstGeom prst="rect">
            <a:avLst/>
          </a:prstGeom>
        </p:spPr>
      </p:pic>
      <p:pic>
        <p:nvPicPr>
          <p:cNvPr id="21" name="Picture 20" descr="A lake surrounded by rocks&#10;&#10;Description automatically generated with medium confidence">
            <a:extLst>
              <a:ext uri="{FF2B5EF4-FFF2-40B4-BE49-F238E27FC236}">
                <a16:creationId xmlns:a16="http://schemas.microsoft.com/office/drawing/2014/main" id="{DA80EB18-A3DB-435D-871F-E31EEF24B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681" y="3338718"/>
            <a:ext cx="4780972" cy="2689297"/>
          </a:xfrm>
          <a:prstGeom prst="rect">
            <a:avLst/>
          </a:prstGeom>
        </p:spPr>
      </p:pic>
      <p:sp>
        <p:nvSpPr>
          <p:cNvPr id="2" name="Title 1">
            <a:extLst>
              <a:ext uri="{FF2B5EF4-FFF2-40B4-BE49-F238E27FC236}">
                <a16:creationId xmlns:a16="http://schemas.microsoft.com/office/drawing/2014/main" id="{64702CEC-81BB-50CF-CE1C-B66CB2183CDA}"/>
              </a:ext>
            </a:extLst>
          </p:cNvPr>
          <p:cNvSpPr txBox="1">
            <a:spLocks/>
          </p:cNvSpPr>
          <p:nvPr/>
        </p:nvSpPr>
        <p:spPr>
          <a:xfrm>
            <a:off x="405173" y="4526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Contents:</a:t>
            </a:r>
            <a:endParaRPr lang="en-IN" dirty="0"/>
          </a:p>
        </p:txBody>
      </p:sp>
      <p:sp>
        <p:nvSpPr>
          <p:cNvPr id="5" name="Slide Number Placeholder 4">
            <a:extLst>
              <a:ext uri="{FF2B5EF4-FFF2-40B4-BE49-F238E27FC236}">
                <a16:creationId xmlns:a16="http://schemas.microsoft.com/office/drawing/2014/main" id="{72DD16A2-DA5A-ABE3-93EC-E476435D2C74}"/>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439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FEAE5739-146B-2B7F-58B0-2D1BE923E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id="{D390EF99-F0C4-DEDA-43AC-3A2AD79D7736}"/>
              </a:ext>
            </a:extLst>
          </p:cNvPr>
          <p:cNvSpPr>
            <a:spLocks noGrp="1"/>
          </p:cNvSpPr>
          <p:nvPr>
            <p:ph type="title"/>
          </p:nvPr>
        </p:nvSpPr>
        <p:spPr>
          <a:xfrm>
            <a:off x="838200" y="2766218"/>
            <a:ext cx="10515600" cy="1325563"/>
          </a:xfrm>
        </p:spPr>
        <p:txBody>
          <a:bodyPr>
            <a:normAutofit/>
          </a:bodyPr>
          <a:lstStyle/>
          <a:p>
            <a:pPr algn="ctr"/>
            <a:r>
              <a:rPr lang="en-IN" sz="5400" b="1" dirty="0">
                <a:solidFill>
                  <a:schemeClr val="bg1"/>
                </a:solidFill>
              </a:rPr>
              <a:t>THANK YOU</a:t>
            </a:r>
          </a:p>
        </p:txBody>
      </p:sp>
    </p:spTree>
    <p:extLst>
      <p:ext uri="{BB962C8B-B14F-4D97-AF65-F5344CB8AC3E}">
        <p14:creationId xmlns:p14="http://schemas.microsoft.com/office/powerpoint/2010/main" val="91486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574F2C9-D410-6DA1-66F6-03E5ECAA75FD}"/>
              </a:ext>
            </a:extLst>
          </p:cNvPr>
          <p:cNvGraphicFramePr>
            <a:graphicFrameLocks/>
          </p:cNvGraphicFramePr>
          <p:nvPr>
            <p:extLst>
              <p:ext uri="{D42A27DB-BD31-4B8C-83A1-F6EECF244321}">
                <p14:modId xmlns:p14="http://schemas.microsoft.com/office/powerpoint/2010/main" val="2008005158"/>
              </p:ext>
            </p:extLst>
          </p:nvPr>
        </p:nvGraphicFramePr>
        <p:xfrm>
          <a:off x="-6076951" y="-843253"/>
          <a:ext cx="6076951" cy="45346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A787E8B6-F0D6-C0DA-A2D1-9C680DF638FC}"/>
              </a:ext>
            </a:extLst>
          </p:cNvPr>
          <p:cNvGraphicFramePr>
            <a:graphicFrameLocks noGrp="1"/>
          </p:cNvGraphicFramePr>
          <p:nvPr>
            <p:extLst>
              <p:ext uri="{D42A27DB-BD31-4B8C-83A1-F6EECF244321}">
                <p14:modId xmlns:p14="http://schemas.microsoft.com/office/powerpoint/2010/main" val="3686390871"/>
              </p:ext>
            </p:extLst>
          </p:nvPr>
        </p:nvGraphicFramePr>
        <p:xfrm>
          <a:off x="2820340" y="1265354"/>
          <a:ext cx="5041834" cy="3894145"/>
        </p:xfrm>
        <a:graphic>
          <a:graphicData uri="http://schemas.openxmlformats.org/drawingml/2006/table">
            <a:tbl>
              <a:tblPr firstRow="1" firstCol="1" lastRow="1" lastCol="1" bandRow="1" bandCol="1">
                <a:tableStyleId>{616DA210-FB5B-4158-B5E0-FEB733F419BA}</a:tableStyleId>
              </a:tblPr>
              <a:tblGrid>
                <a:gridCol w="2874327">
                  <a:extLst>
                    <a:ext uri="{9D8B030D-6E8A-4147-A177-3AD203B41FA5}">
                      <a16:colId xmlns:a16="http://schemas.microsoft.com/office/drawing/2014/main" val="2287257412"/>
                    </a:ext>
                  </a:extLst>
                </a:gridCol>
                <a:gridCol w="2167507">
                  <a:extLst>
                    <a:ext uri="{9D8B030D-6E8A-4147-A177-3AD203B41FA5}">
                      <a16:colId xmlns:a16="http://schemas.microsoft.com/office/drawing/2014/main" val="1388006033"/>
                    </a:ext>
                  </a:extLst>
                </a:gridCol>
              </a:tblGrid>
              <a:tr h="471229">
                <a:tc gridSpan="2">
                  <a:txBody>
                    <a:bodyPr/>
                    <a:lstStyle/>
                    <a:p>
                      <a:pPr marL="24130" algn="ctr">
                        <a:lnSpc>
                          <a:spcPts val="1165"/>
                        </a:lnSpc>
                      </a:pPr>
                      <a:r>
                        <a:rPr lang="en-US" sz="2000" dirty="0">
                          <a:solidFill>
                            <a:schemeClr val="tx1"/>
                          </a:solidFill>
                          <a:effectLst/>
                        </a:rPr>
                        <a:t>Y=x*</a:t>
                      </a:r>
                      <a:r>
                        <a:rPr lang="en-US" sz="2000" dirty="0" err="1">
                          <a:solidFill>
                            <a:schemeClr val="tx1"/>
                          </a:solidFill>
                          <a:effectLst/>
                        </a:rPr>
                        <a:t>tg</a:t>
                      </a:r>
                      <a:r>
                        <a:rPr lang="en-US" sz="2000" dirty="0">
                          <a:solidFill>
                            <a:schemeClr val="tx1"/>
                          </a:solidFill>
                          <a:effectLst/>
                        </a:rPr>
                        <a:t>(</a:t>
                      </a:r>
                      <a:r>
                        <a:rPr lang="en-US" sz="1400" dirty="0">
                          <a:solidFill>
                            <a:schemeClr val="tx1"/>
                          </a:solidFill>
                          <a:effectLst/>
                        </a:rPr>
                        <a:t>Ɓ</a:t>
                      </a:r>
                      <a:r>
                        <a:rPr lang="en-US" sz="2000" dirty="0">
                          <a:solidFill>
                            <a:schemeClr val="tx1"/>
                          </a:solidFill>
                          <a:effectLst/>
                        </a:rPr>
                        <a:t>)-x^2/(k*(4*Z*cos^2(</a:t>
                      </a:r>
                      <a:r>
                        <a:rPr lang="en-US" sz="1400" dirty="0">
                          <a:solidFill>
                            <a:schemeClr val="tx1"/>
                          </a:solidFill>
                          <a:effectLst/>
                        </a:rPr>
                        <a:t>Ɓ</a:t>
                      </a:r>
                      <a:r>
                        <a:rPr lang="en-US" sz="2000" dirty="0">
                          <a:solidFill>
                            <a:schemeClr val="tx1"/>
                          </a:solidFill>
                          <a:effectLst/>
                        </a:rPr>
                        <a:t>))</a:t>
                      </a:r>
                      <a:endParaRPr lang="en-US" sz="2000" dirty="0">
                        <a:solidFill>
                          <a:schemeClr val="tx1"/>
                        </a:solidFill>
                        <a:effectLst/>
                        <a:latin typeface="Arial MT"/>
                        <a:ea typeface="+mn-ea"/>
                        <a:cs typeface="+mn-cs"/>
                      </a:endParaRPr>
                    </a:p>
                  </a:txBody>
                  <a:tcPr marL="68580" marR="68580" marT="0" marB="0" anchor="ctr"/>
                </a:tc>
                <a:tc hMerge="1">
                  <a:txBody>
                    <a:bodyPr/>
                    <a:lstStyle/>
                    <a:p>
                      <a:endParaRPr lang="en-US"/>
                    </a:p>
                  </a:txBody>
                  <a:tcPr/>
                </a:tc>
                <a:extLst>
                  <a:ext uri="{0D108BD9-81ED-4DB2-BD59-A6C34878D82A}">
                    <a16:rowId xmlns:a16="http://schemas.microsoft.com/office/drawing/2014/main" val="1117704729"/>
                  </a:ext>
                </a:extLst>
              </a:tr>
              <a:tr h="486544">
                <a:tc>
                  <a:txBody>
                    <a:bodyPr/>
                    <a:lstStyle/>
                    <a:p>
                      <a:pPr marL="22225" algn="ctr">
                        <a:lnSpc>
                          <a:spcPts val="1000"/>
                        </a:lnSpc>
                      </a:pPr>
                      <a:r>
                        <a:rPr lang="en-US" sz="1400" dirty="0">
                          <a:solidFill>
                            <a:schemeClr val="tx1"/>
                          </a:solidFill>
                          <a:effectLst/>
                        </a:rPr>
                        <a:t>K</a:t>
                      </a:r>
                      <a:endParaRPr lang="en-US" sz="2000" dirty="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0.9</a:t>
                      </a:r>
                      <a:endParaRPr lang="en-US" sz="1100" dirty="0">
                        <a:solidFill>
                          <a:schemeClr val="tx1"/>
                        </a:solidFill>
                        <a:effectLst/>
                      </a:endParaRPr>
                    </a:p>
                    <a:p>
                      <a:pPr algn="ctr">
                        <a:lnSpc>
                          <a:spcPts val="1300"/>
                        </a:lnSpc>
                        <a:spcAft>
                          <a:spcPts val="800"/>
                        </a:spcAft>
                      </a:pP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03747318"/>
                  </a:ext>
                </a:extLst>
              </a:tr>
              <a:tr h="486544">
                <a:tc>
                  <a:txBody>
                    <a:bodyPr/>
                    <a:lstStyle/>
                    <a:p>
                      <a:pPr marL="22225" algn="ctr">
                        <a:lnSpc>
                          <a:spcPts val="1000"/>
                        </a:lnSpc>
                      </a:pPr>
                      <a:r>
                        <a:rPr lang="en-US" sz="1400">
                          <a:solidFill>
                            <a:schemeClr val="tx1"/>
                          </a:solidFill>
                          <a:effectLst/>
                        </a:rPr>
                        <a:t>Angle (Ɓ)</a:t>
                      </a:r>
                      <a:endParaRPr lang="en-US" sz="200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45</a:t>
                      </a: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2682643807"/>
                  </a:ext>
                </a:extLst>
              </a:tr>
              <a:tr h="486544">
                <a:tc>
                  <a:txBody>
                    <a:bodyPr/>
                    <a:lstStyle/>
                    <a:p>
                      <a:pPr marL="22225" algn="ctr">
                        <a:lnSpc>
                          <a:spcPts val="1000"/>
                        </a:lnSpc>
                      </a:pPr>
                      <a:r>
                        <a:rPr lang="en-US" sz="1400">
                          <a:solidFill>
                            <a:schemeClr val="tx1"/>
                          </a:solidFill>
                          <a:effectLst/>
                        </a:rPr>
                        <a:t>Increment stations - m</a:t>
                      </a:r>
                      <a:endParaRPr lang="en-US" sz="200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5</a:t>
                      </a:r>
                    </a:p>
                  </a:txBody>
                  <a:tcPr marL="68580" marR="68580" marT="0" marB="0" anchor="ctr"/>
                </a:tc>
                <a:extLst>
                  <a:ext uri="{0D108BD9-81ED-4DB2-BD59-A6C34878D82A}">
                    <a16:rowId xmlns:a16="http://schemas.microsoft.com/office/drawing/2014/main" val="3054909932"/>
                  </a:ext>
                </a:extLst>
              </a:tr>
              <a:tr h="486544">
                <a:tc>
                  <a:txBody>
                    <a:bodyPr/>
                    <a:lstStyle/>
                    <a:p>
                      <a:pPr marL="22225" algn="ctr">
                        <a:lnSpc>
                          <a:spcPts val="1000"/>
                        </a:lnSpc>
                      </a:pPr>
                      <a:r>
                        <a:rPr lang="en-US" sz="1400" dirty="0">
                          <a:solidFill>
                            <a:schemeClr val="tx1"/>
                          </a:solidFill>
                          <a:effectLst/>
                        </a:rPr>
                        <a:t>Lip El (masl)</a:t>
                      </a:r>
                      <a:endParaRPr lang="en-US" sz="2000" dirty="0">
                        <a:solidFill>
                          <a:schemeClr val="tx1"/>
                        </a:solidFill>
                        <a:effectLst/>
                        <a:latin typeface="Arial MT"/>
                        <a:ea typeface="+mn-ea"/>
                        <a:cs typeface="+mn-cs"/>
                      </a:endParaRPr>
                    </a:p>
                  </a:txBody>
                  <a:tcPr marL="68580" marR="68580" marT="0" marB="0" anchor="ctr"/>
                </a:tc>
                <a:tc>
                  <a:txBody>
                    <a:bodyPr/>
                    <a:lstStyle/>
                    <a:p>
                      <a:pPr marR="13970" algn="ctr">
                        <a:lnSpc>
                          <a:spcPts val="1000"/>
                        </a:lnSpc>
                      </a:pPr>
                      <a:r>
                        <a:rPr lang="en-US" sz="1400" dirty="0">
                          <a:solidFill>
                            <a:schemeClr val="tx1"/>
                          </a:solidFill>
                          <a:effectLst/>
                        </a:rPr>
                        <a:t>196.4</a:t>
                      </a:r>
                      <a:endParaRPr lang="en-US" sz="1100" dirty="0">
                        <a:solidFill>
                          <a:schemeClr val="tx1"/>
                        </a:solidFill>
                        <a:effectLst/>
                      </a:endParaRPr>
                    </a:p>
                    <a:p>
                      <a:pPr algn="ctr">
                        <a:lnSpc>
                          <a:spcPts val="1300"/>
                        </a:lnSpc>
                        <a:spcAft>
                          <a:spcPts val="800"/>
                        </a:spcAft>
                      </a:pP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56440993"/>
                  </a:ext>
                </a:extLst>
              </a:tr>
              <a:tr h="496569">
                <a:tc>
                  <a:txBody>
                    <a:bodyPr/>
                    <a:lstStyle/>
                    <a:p>
                      <a:pPr algn="ctr"/>
                      <a:r>
                        <a:rPr lang="en-US" sz="1100" dirty="0">
                          <a:solidFill>
                            <a:schemeClr val="tx1"/>
                          </a:solidFill>
                          <a:effectLst/>
                        </a:rPr>
                        <a:t> </a:t>
                      </a:r>
                    </a:p>
                    <a:p>
                      <a:pPr marL="23495" algn="ctr">
                        <a:lnSpc>
                          <a:spcPts val="1000"/>
                        </a:lnSpc>
                      </a:pPr>
                      <a:r>
                        <a:rPr lang="en-US" sz="1400" dirty="0">
                          <a:solidFill>
                            <a:schemeClr val="tx1"/>
                          </a:solidFill>
                          <a:effectLst/>
                        </a:rPr>
                        <a:t>Water depth at flip bucket d –m</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5.2</a:t>
                      </a:r>
                    </a:p>
                  </a:txBody>
                  <a:tcPr marL="68580" marR="68580" marT="0" marB="0" anchor="ctr"/>
                </a:tc>
                <a:extLst>
                  <a:ext uri="{0D108BD9-81ED-4DB2-BD59-A6C34878D82A}">
                    <a16:rowId xmlns:a16="http://schemas.microsoft.com/office/drawing/2014/main" val="2580107629"/>
                  </a:ext>
                </a:extLst>
              </a:tr>
              <a:tr h="493627">
                <a:tc>
                  <a:txBody>
                    <a:bodyPr/>
                    <a:lstStyle/>
                    <a:p>
                      <a:pPr algn="ctr"/>
                      <a:r>
                        <a:rPr lang="en-US" sz="1100" dirty="0">
                          <a:solidFill>
                            <a:schemeClr val="tx1"/>
                          </a:solidFill>
                          <a:effectLst/>
                        </a:rPr>
                        <a:t> </a:t>
                      </a:r>
                    </a:p>
                    <a:p>
                      <a:pPr marL="20955" algn="ctr">
                        <a:lnSpc>
                          <a:spcPts val="1000"/>
                        </a:lnSpc>
                      </a:pPr>
                      <a:r>
                        <a:rPr lang="en-US" sz="1400" dirty="0">
                          <a:solidFill>
                            <a:schemeClr val="tx1"/>
                          </a:solidFill>
                          <a:effectLst/>
                        </a:rPr>
                        <a:t>Flow velocity at flip bucket V-m/s</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31.30</a:t>
                      </a:r>
                    </a:p>
                  </a:txBody>
                  <a:tcPr marL="68580" marR="68580" marT="0" marB="0" anchor="ctr"/>
                </a:tc>
                <a:extLst>
                  <a:ext uri="{0D108BD9-81ED-4DB2-BD59-A6C34878D82A}">
                    <a16:rowId xmlns:a16="http://schemas.microsoft.com/office/drawing/2014/main" val="2969644059"/>
                  </a:ext>
                </a:extLst>
              </a:tr>
              <a:tr h="486544">
                <a:tc>
                  <a:txBody>
                    <a:bodyPr/>
                    <a:lstStyle/>
                    <a:p>
                      <a:pPr algn="ctr"/>
                      <a:r>
                        <a:rPr lang="en-US" sz="1100" dirty="0">
                          <a:solidFill>
                            <a:schemeClr val="tx1"/>
                          </a:solidFill>
                          <a:effectLst/>
                        </a:rPr>
                        <a:t> </a:t>
                      </a:r>
                    </a:p>
                    <a:p>
                      <a:pPr marR="41275" algn="ctr">
                        <a:lnSpc>
                          <a:spcPts val="1000"/>
                        </a:lnSpc>
                      </a:pPr>
                      <a:r>
                        <a:rPr lang="en-US" sz="1400" dirty="0">
                          <a:solidFill>
                            <a:schemeClr val="tx1"/>
                          </a:solidFill>
                          <a:effectLst/>
                        </a:rPr>
                        <a:t>d+v^2/(2*g)</a:t>
                      </a:r>
                      <a:endParaRPr lang="en-US" sz="2000" dirty="0">
                        <a:solidFill>
                          <a:schemeClr val="tx1"/>
                        </a:solidFill>
                        <a:effectLst/>
                        <a:latin typeface="Arial MT"/>
                        <a:ea typeface="+mn-ea"/>
                        <a:cs typeface="+mn-cs"/>
                      </a:endParaRPr>
                    </a:p>
                  </a:txBody>
                  <a:tcPr marL="68580" marR="68580" marT="0" marB="0" anchor="ctr"/>
                </a:tc>
                <a:tc>
                  <a:txBody>
                    <a:bodyPr/>
                    <a:lstStyle/>
                    <a:p>
                      <a:pPr marL="26670" algn="ctr">
                        <a:lnSpc>
                          <a:spcPts val="1000"/>
                        </a:lnSpc>
                      </a:pPr>
                      <a:r>
                        <a:rPr lang="en-US" sz="1400" dirty="0">
                          <a:solidFill>
                            <a:schemeClr val="tx1"/>
                          </a:solidFill>
                          <a:effectLst/>
                        </a:rPr>
                        <a:t>55.13</a:t>
                      </a:r>
                      <a:r>
                        <a:rPr lang="en-US" sz="1600" dirty="0">
                          <a:solidFill>
                            <a:schemeClr val="tx1"/>
                          </a:solidFill>
                          <a:effectLst/>
                        </a:rPr>
                        <a:t> </a:t>
                      </a:r>
                      <a:endParaRPr lang="en-US" sz="1600" dirty="0">
                        <a:solidFill>
                          <a:schemeClr val="tx1"/>
                        </a:solidFill>
                        <a:effectLst/>
                        <a:latin typeface="Inter" panose="02000503000000020004"/>
                      </a:endParaRPr>
                    </a:p>
                  </a:txBody>
                  <a:tcPr marL="68580" marR="68580" marT="0" marB="0" anchor="ctr"/>
                </a:tc>
                <a:extLst>
                  <a:ext uri="{0D108BD9-81ED-4DB2-BD59-A6C34878D82A}">
                    <a16:rowId xmlns:a16="http://schemas.microsoft.com/office/drawing/2014/main" val="4270057931"/>
                  </a:ext>
                </a:extLst>
              </a:tr>
            </a:tbl>
          </a:graphicData>
        </a:graphic>
      </p:graphicFrame>
      <p:sp>
        <p:nvSpPr>
          <p:cNvPr id="5" name="Slide Number Placeholder 4">
            <a:extLst>
              <a:ext uri="{FF2B5EF4-FFF2-40B4-BE49-F238E27FC236}">
                <a16:creationId xmlns:a16="http://schemas.microsoft.com/office/drawing/2014/main" id="{1CC7FE52-22D2-B9F4-BADD-7E8DE23A8E5E}"/>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92062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0F08A9C-9336-BF8A-294D-F67409B45F56}"/>
              </a:ext>
            </a:extLst>
          </p:cNvPr>
          <p:cNvGraphicFramePr>
            <a:graphicFrameLocks/>
          </p:cNvGraphicFramePr>
          <p:nvPr>
            <p:extLst>
              <p:ext uri="{D42A27DB-BD31-4B8C-83A1-F6EECF244321}">
                <p14:modId xmlns:p14="http://schemas.microsoft.com/office/powerpoint/2010/main" val="166488649"/>
              </p:ext>
            </p:extLst>
          </p:nvPr>
        </p:nvGraphicFramePr>
        <p:xfrm>
          <a:off x="-907630" y="281193"/>
          <a:ext cx="4241380" cy="4746487"/>
        </p:xfrm>
        <a:graphic>
          <a:graphicData uri="http://schemas.openxmlformats.org/drawingml/2006/table">
            <a:tbl>
              <a:tblPr firstRow="1" firstCol="1" lastRow="1" lastCol="1" bandRow="1" bandCol="1">
                <a:tableStyleId>{69012ECD-51FC-41F1-AA8D-1B2483CD663E}</a:tableStyleId>
              </a:tblPr>
              <a:tblGrid>
                <a:gridCol w="3269830">
                  <a:extLst>
                    <a:ext uri="{9D8B030D-6E8A-4147-A177-3AD203B41FA5}">
                      <a16:colId xmlns:a16="http://schemas.microsoft.com/office/drawing/2014/main" val="4037687320"/>
                    </a:ext>
                  </a:extLst>
                </a:gridCol>
                <a:gridCol w="971550">
                  <a:extLst>
                    <a:ext uri="{9D8B030D-6E8A-4147-A177-3AD203B41FA5}">
                      <a16:colId xmlns:a16="http://schemas.microsoft.com/office/drawing/2014/main" val="2552857596"/>
                    </a:ext>
                  </a:extLst>
                </a:gridCol>
              </a:tblGrid>
              <a:tr h="342676">
                <a:tc>
                  <a:txBody>
                    <a:bodyPr/>
                    <a:lstStyle/>
                    <a:p>
                      <a:pPr marL="17145" marR="0" algn="l">
                        <a:lnSpc>
                          <a:spcPts val="940"/>
                        </a:lnSpc>
                        <a:spcBef>
                          <a:spcPts val="0"/>
                        </a:spcBef>
                        <a:spcAft>
                          <a:spcPts val="0"/>
                        </a:spcAft>
                      </a:pPr>
                      <a:r>
                        <a:rPr lang="en-US" sz="1200" dirty="0">
                          <a:effectLst/>
                        </a:rPr>
                        <a:t>Parameter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Value</a:t>
                      </a:r>
                      <a:endParaRPr lang="en-US"/>
                    </a:p>
                  </a:txBody>
                  <a:tcPr marL="43405" marR="43405" marT="0" marB="0" anchor="ctr"/>
                </a:tc>
                <a:extLst>
                  <a:ext uri="{0D108BD9-81ED-4DB2-BD59-A6C34878D82A}">
                    <a16:rowId xmlns:a16="http://schemas.microsoft.com/office/drawing/2014/main" val="3653682818"/>
                  </a:ext>
                </a:extLst>
              </a:tr>
              <a:tr h="333759">
                <a:tc>
                  <a:txBody>
                    <a:bodyPr/>
                    <a:lstStyle/>
                    <a:p>
                      <a:pPr marL="17145" marR="0" algn="l">
                        <a:lnSpc>
                          <a:spcPts val="940"/>
                        </a:lnSpc>
                        <a:spcBef>
                          <a:spcPts val="0"/>
                        </a:spcBef>
                        <a:spcAft>
                          <a:spcPts val="0"/>
                        </a:spcAft>
                      </a:pPr>
                      <a:r>
                        <a:rPr lang="en-US" sz="1200" dirty="0">
                          <a:effectLst/>
                        </a:rPr>
                        <a:t>Design discharge</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PMF</a:t>
                      </a:r>
                      <a:endParaRPr lang="en-US" dirty="0"/>
                    </a:p>
                  </a:txBody>
                  <a:tcPr marL="43405" marR="43405" marT="0" marB="0" anchor="ctr"/>
                </a:tc>
                <a:extLst>
                  <a:ext uri="{0D108BD9-81ED-4DB2-BD59-A6C34878D82A}">
                    <a16:rowId xmlns:a16="http://schemas.microsoft.com/office/drawing/2014/main" val="3553978780"/>
                  </a:ext>
                </a:extLst>
              </a:tr>
              <a:tr h="411096">
                <a:tc>
                  <a:txBody>
                    <a:bodyPr/>
                    <a:lstStyle/>
                    <a:p>
                      <a:pPr marL="17145" marR="0" algn="l">
                        <a:spcBef>
                          <a:spcPts val="55"/>
                        </a:spcBef>
                        <a:spcAft>
                          <a:spcPts val="0"/>
                        </a:spcAft>
                      </a:pPr>
                      <a:r>
                        <a:rPr lang="en-US" sz="1200" dirty="0">
                          <a:effectLst/>
                        </a:rPr>
                        <a:t>Total</a:t>
                      </a:r>
                      <a:r>
                        <a:rPr lang="en-US" sz="1200" spc="-40" dirty="0">
                          <a:effectLst/>
                        </a:rPr>
                        <a:t> </a:t>
                      </a:r>
                      <a:r>
                        <a:rPr lang="en-US" sz="1200" dirty="0">
                          <a:effectLst/>
                        </a:rPr>
                        <a:t>Flow (m3/s)</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43333.0</a:t>
                      </a:r>
                      <a:endParaRPr lang="en-US"/>
                    </a:p>
                  </a:txBody>
                  <a:tcPr marL="43405" marR="43405" marT="0" marB="0" anchor="ctr"/>
                </a:tc>
                <a:extLst>
                  <a:ext uri="{0D108BD9-81ED-4DB2-BD59-A6C34878D82A}">
                    <a16:rowId xmlns:a16="http://schemas.microsoft.com/office/drawing/2014/main" val="1400825171"/>
                  </a:ext>
                </a:extLst>
              </a:tr>
              <a:tr h="333759">
                <a:tc>
                  <a:txBody>
                    <a:bodyPr/>
                    <a:lstStyle/>
                    <a:p>
                      <a:pPr marL="17145" marR="0" algn="l">
                        <a:lnSpc>
                          <a:spcPts val="940"/>
                        </a:lnSpc>
                        <a:spcBef>
                          <a:spcPts val="0"/>
                        </a:spcBef>
                        <a:spcAft>
                          <a:spcPts val="0"/>
                        </a:spcAft>
                      </a:pPr>
                      <a:r>
                        <a:rPr lang="en-US" sz="1200">
                          <a:effectLst/>
                        </a:rPr>
                        <a:t>Unit</a:t>
                      </a:r>
                      <a:r>
                        <a:rPr lang="en-US" sz="1200" spc="-55">
                          <a:effectLst/>
                        </a:rPr>
                        <a:t> </a:t>
                      </a:r>
                      <a:r>
                        <a:rPr lang="en-US" sz="1200">
                          <a:effectLst/>
                        </a:rPr>
                        <a:t>Discharge (m2/s)</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162.60</a:t>
                      </a:r>
                      <a:endParaRPr lang="en-US"/>
                    </a:p>
                  </a:txBody>
                  <a:tcPr marL="43405" marR="43405" marT="0" marB="0" anchor="ctr"/>
                </a:tc>
                <a:extLst>
                  <a:ext uri="{0D108BD9-81ED-4DB2-BD59-A6C34878D82A}">
                    <a16:rowId xmlns:a16="http://schemas.microsoft.com/office/drawing/2014/main" val="2287550149"/>
                  </a:ext>
                </a:extLst>
              </a:tr>
              <a:tr h="342676">
                <a:tc>
                  <a:txBody>
                    <a:bodyPr/>
                    <a:lstStyle/>
                    <a:p>
                      <a:pPr marL="17145" marR="0" algn="l">
                        <a:spcBef>
                          <a:spcPts val="55"/>
                        </a:spcBef>
                        <a:spcAft>
                          <a:spcPts val="0"/>
                        </a:spcAft>
                      </a:pPr>
                      <a:r>
                        <a:rPr lang="en-US" sz="1200">
                          <a:effectLst/>
                        </a:rPr>
                        <a:t>Bucket Flow</a:t>
                      </a:r>
                      <a:r>
                        <a:rPr lang="en-US" sz="1200" spc="-35">
                          <a:effectLst/>
                        </a:rPr>
                        <a:t> </a:t>
                      </a:r>
                      <a:r>
                        <a:rPr lang="en-US" sz="1200">
                          <a:effectLst/>
                        </a:rPr>
                        <a:t>Depth (m)</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5.200</a:t>
                      </a:r>
                      <a:endParaRPr lang="en-US"/>
                    </a:p>
                  </a:txBody>
                  <a:tcPr marL="43405" marR="43405" marT="0" marB="0" anchor="ctr"/>
                </a:tc>
                <a:extLst>
                  <a:ext uri="{0D108BD9-81ED-4DB2-BD59-A6C34878D82A}">
                    <a16:rowId xmlns:a16="http://schemas.microsoft.com/office/drawing/2014/main" val="1668086325"/>
                  </a:ext>
                </a:extLst>
              </a:tr>
              <a:tr h="342676">
                <a:tc>
                  <a:txBody>
                    <a:bodyPr/>
                    <a:lstStyle/>
                    <a:p>
                      <a:pPr marL="17145" marR="0" algn="l">
                        <a:spcBef>
                          <a:spcPts val="55"/>
                        </a:spcBef>
                        <a:spcAft>
                          <a:spcPts val="0"/>
                        </a:spcAft>
                      </a:pPr>
                      <a:r>
                        <a:rPr lang="en-US" sz="1200" dirty="0">
                          <a:effectLst/>
                        </a:rPr>
                        <a:t>Width of jet at plunge pool (m)</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266.5</a:t>
                      </a:r>
                      <a:endParaRPr lang="en-US"/>
                    </a:p>
                  </a:txBody>
                  <a:tcPr marL="43405" marR="43405" marT="0" marB="0" anchor="ctr"/>
                </a:tc>
                <a:extLst>
                  <a:ext uri="{0D108BD9-81ED-4DB2-BD59-A6C34878D82A}">
                    <a16:rowId xmlns:a16="http://schemas.microsoft.com/office/drawing/2014/main" val="3346998279"/>
                  </a:ext>
                </a:extLst>
              </a:tr>
              <a:tr h="342676">
                <a:tc>
                  <a:txBody>
                    <a:bodyPr/>
                    <a:lstStyle/>
                    <a:p>
                      <a:pPr marL="17145" marR="0" algn="l">
                        <a:spcBef>
                          <a:spcPts val="55"/>
                        </a:spcBef>
                        <a:spcAft>
                          <a:spcPts val="0"/>
                        </a:spcAft>
                      </a:pPr>
                      <a:r>
                        <a:rPr lang="en-US" sz="1200" dirty="0">
                          <a:effectLst/>
                        </a:rPr>
                        <a:t>M.W.L. (masl)</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271.27</a:t>
                      </a:r>
                      <a:endParaRPr lang="en-US" dirty="0"/>
                    </a:p>
                  </a:txBody>
                  <a:tcPr marL="43405" marR="43405" marT="0" marB="0" anchor="ctr"/>
                </a:tc>
                <a:extLst>
                  <a:ext uri="{0D108BD9-81ED-4DB2-BD59-A6C34878D82A}">
                    <a16:rowId xmlns:a16="http://schemas.microsoft.com/office/drawing/2014/main" val="3027341400"/>
                  </a:ext>
                </a:extLst>
              </a:tr>
              <a:tr h="342676">
                <a:tc>
                  <a:txBody>
                    <a:bodyPr/>
                    <a:lstStyle/>
                    <a:p>
                      <a:pPr marL="17145" marR="0" algn="l">
                        <a:spcBef>
                          <a:spcPts val="55"/>
                        </a:spcBef>
                        <a:spcAft>
                          <a:spcPts val="0"/>
                        </a:spcAft>
                      </a:pPr>
                      <a:r>
                        <a:rPr lang="en-US" sz="1200" dirty="0">
                          <a:effectLst/>
                        </a:rPr>
                        <a:t>T.W.L. (masl)</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185.93</a:t>
                      </a:r>
                      <a:endParaRPr lang="en-US"/>
                    </a:p>
                  </a:txBody>
                  <a:tcPr marL="43405" marR="43405" marT="0" marB="0" anchor="ctr"/>
                </a:tc>
                <a:extLst>
                  <a:ext uri="{0D108BD9-81ED-4DB2-BD59-A6C34878D82A}">
                    <a16:rowId xmlns:a16="http://schemas.microsoft.com/office/drawing/2014/main" val="3651162223"/>
                  </a:ext>
                </a:extLst>
              </a:tr>
              <a:tr h="342676">
                <a:tc>
                  <a:txBody>
                    <a:bodyPr/>
                    <a:lstStyle/>
                    <a:p>
                      <a:pPr marL="17145" marR="0" algn="l">
                        <a:spcBef>
                          <a:spcPts val="55"/>
                        </a:spcBef>
                        <a:spcAft>
                          <a:spcPts val="0"/>
                        </a:spcAft>
                      </a:pPr>
                      <a:r>
                        <a:rPr lang="en-US" sz="1200">
                          <a:effectLst/>
                        </a:rPr>
                        <a:t>Apron Elevation (masl)</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154.50</a:t>
                      </a:r>
                      <a:endParaRPr lang="en-US"/>
                    </a:p>
                  </a:txBody>
                  <a:tcPr marL="43405" marR="43405" marT="0" marB="0" anchor="ctr"/>
                </a:tc>
                <a:extLst>
                  <a:ext uri="{0D108BD9-81ED-4DB2-BD59-A6C34878D82A}">
                    <a16:rowId xmlns:a16="http://schemas.microsoft.com/office/drawing/2014/main" val="4057715804"/>
                  </a:ext>
                </a:extLst>
              </a:tr>
              <a:tr h="342676">
                <a:tc>
                  <a:txBody>
                    <a:bodyPr/>
                    <a:lstStyle/>
                    <a:p>
                      <a:pPr marL="17145" marR="0" algn="l">
                        <a:spcBef>
                          <a:spcPts val="15"/>
                        </a:spcBef>
                        <a:spcAft>
                          <a:spcPts val="0"/>
                        </a:spcAft>
                      </a:pPr>
                      <a:r>
                        <a:rPr lang="en-US" sz="1200" dirty="0">
                          <a:effectLst/>
                        </a:rPr>
                        <a:t>D90 (m)</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a:effectLst/>
                        </a:rPr>
                        <a:t>1.00</a:t>
                      </a:r>
                      <a:endParaRPr lang="en-US"/>
                    </a:p>
                  </a:txBody>
                  <a:tcPr marL="43405" marR="43405" marT="0" marB="0" anchor="ctr"/>
                </a:tc>
                <a:extLst>
                  <a:ext uri="{0D108BD9-81ED-4DB2-BD59-A6C34878D82A}">
                    <a16:rowId xmlns:a16="http://schemas.microsoft.com/office/drawing/2014/main" val="1617662702"/>
                  </a:ext>
                </a:extLst>
              </a:tr>
              <a:tr h="342676">
                <a:tc>
                  <a:txBody>
                    <a:bodyPr/>
                    <a:lstStyle/>
                    <a:p>
                      <a:pPr marL="17145" marR="0" algn="l">
                        <a:spcBef>
                          <a:spcPts val="15"/>
                        </a:spcBef>
                        <a:spcAft>
                          <a:spcPts val="0"/>
                        </a:spcAft>
                      </a:pPr>
                      <a:r>
                        <a:rPr lang="en-US" sz="1200">
                          <a:effectLst/>
                        </a:rPr>
                        <a:t>D50 (m)</a:t>
                      </a:r>
                      <a:endParaRPr lang="en-US" sz="1400">
                        <a:solidFill>
                          <a:srgbClr val="0A2240"/>
                        </a:solidFill>
                        <a:effectLst/>
                        <a:latin typeface="Arial MT"/>
                        <a:ea typeface="Arial MT"/>
                        <a:cs typeface="Arial MT"/>
                      </a:endParaRPr>
                    </a:p>
                  </a:txBody>
                  <a:tcPr marL="43405" marR="43405" marT="0" marB="0" anchor="ctr"/>
                </a:tc>
                <a:tc>
                  <a:txBody>
                    <a:bodyPr/>
                    <a:lstStyle/>
                    <a:p>
                      <a:r>
                        <a:rPr lang="en-US" sz="1200">
                          <a:effectLst/>
                        </a:rPr>
                        <a:t>0.50</a:t>
                      </a:r>
                      <a:endParaRPr lang="en-US"/>
                    </a:p>
                  </a:txBody>
                  <a:tcPr marL="43405" marR="43405" marT="0" marB="0" anchor="ctr"/>
                </a:tc>
                <a:extLst>
                  <a:ext uri="{0D108BD9-81ED-4DB2-BD59-A6C34878D82A}">
                    <a16:rowId xmlns:a16="http://schemas.microsoft.com/office/drawing/2014/main" val="1974458634"/>
                  </a:ext>
                </a:extLst>
              </a:tr>
              <a:tr h="421602">
                <a:tc>
                  <a:txBody>
                    <a:bodyPr/>
                    <a:lstStyle/>
                    <a:p>
                      <a:pPr marL="17145" marR="0" algn="l">
                        <a:lnSpc>
                          <a:spcPct val="100000"/>
                        </a:lnSpc>
                        <a:spcBef>
                          <a:spcPts val="0"/>
                        </a:spcBef>
                        <a:spcAft>
                          <a:spcPts val="0"/>
                        </a:spcAft>
                      </a:pPr>
                      <a:r>
                        <a:rPr lang="en-US" sz="1200" spc="-5" dirty="0">
                          <a:effectLst/>
                        </a:rPr>
                        <a:t>Head</a:t>
                      </a:r>
                      <a:r>
                        <a:rPr lang="en-US" sz="1200" spc="-50" dirty="0">
                          <a:effectLst/>
                        </a:rPr>
                        <a:t> </a:t>
                      </a:r>
                      <a:r>
                        <a:rPr lang="en-US" sz="1200" spc="-5" dirty="0">
                          <a:effectLst/>
                        </a:rPr>
                        <a:t>drop</a:t>
                      </a:r>
                      <a:r>
                        <a:rPr lang="en-US" sz="1200" spc="-50" dirty="0">
                          <a:effectLst/>
                        </a:rPr>
                        <a:t> </a:t>
                      </a:r>
                      <a:r>
                        <a:rPr lang="en-US" sz="1200" spc="-5" dirty="0">
                          <a:effectLst/>
                        </a:rPr>
                        <a:t>from</a:t>
                      </a:r>
                      <a:r>
                        <a:rPr lang="en-US" sz="1200" spc="-55" dirty="0">
                          <a:effectLst/>
                        </a:rPr>
                        <a:t> </a:t>
                      </a:r>
                      <a:r>
                        <a:rPr lang="en-US" sz="1200" dirty="0">
                          <a:effectLst/>
                        </a:rPr>
                        <a:t>reservoir level</a:t>
                      </a:r>
                      <a:endParaRPr lang="en-US" sz="1400" dirty="0">
                        <a:effectLst/>
                      </a:endParaRPr>
                    </a:p>
                    <a:p>
                      <a:pPr marL="17145" marR="0" algn="l">
                        <a:lnSpc>
                          <a:spcPct val="100000"/>
                        </a:lnSpc>
                        <a:spcBef>
                          <a:spcPts val="115"/>
                        </a:spcBef>
                        <a:spcAft>
                          <a:spcPts val="0"/>
                        </a:spcAft>
                      </a:pPr>
                      <a:r>
                        <a:rPr lang="en-US" sz="1200" dirty="0">
                          <a:effectLst/>
                        </a:rPr>
                        <a:t>to</a:t>
                      </a:r>
                      <a:r>
                        <a:rPr lang="en-US" sz="1200" spc="-50" dirty="0">
                          <a:effectLst/>
                        </a:rPr>
                        <a:t> </a:t>
                      </a:r>
                      <a:r>
                        <a:rPr lang="en-US" sz="1200" dirty="0">
                          <a:effectLst/>
                        </a:rPr>
                        <a:t>tailwater</a:t>
                      </a:r>
                      <a:r>
                        <a:rPr lang="en-US" sz="1200" spc="-50" dirty="0">
                          <a:effectLst/>
                        </a:rPr>
                        <a:t> </a:t>
                      </a:r>
                      <a:r>
                        <a:rPr lang="en-US" sz="1200" dirty="0">
                          <a:effectLst/>
                        </a:rPr>
                        <a:t>level</a:t>
                      </a:r>
                      <a:r>
                        <a:rPr lang="en-US" sz="1200" spc="-50" dirty="0">
                          <a:effectLst/>
                        </a:rPr>
                        <a:t> </a:t>
                      </a:r>
                      <a:r>
                        <a:rPr lang="en-US" sz="1200" dirty="0">
                          <a:effectLst/>
                        </a:rPr>
                        <a:t>(H) –m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85.34</a:t>
                      </a:r>
                      <a:endParaRPr lang="en-US" dirty="0"/>
                    </a:p>
                  </a:txBody>
                  <a:tcPr marL="43405" marR="43405" marT="0" marB="0" anchor="ctr"/>
                </a:tc>
                <a:extLst>
                  <a:ext uri="{0D108BD9-81ED-4DB2-BD59-A6C34878D82A}">
                    <a16:rowId xmlns:a16="http://schemas.microsoft.com/office/drawing/2014/main" val="1242055272"/>
                  </a:ext>
                </a:extLst>
              </a:tr>
              <a:tr h="504863">
                <a:tc>
                  <a:txBody>
                    <a:bodyPr/>
                    <a:lstStyle/>
                    <a:p>
                      <a:pPr marL="17145" marR="0" algn="l">
                        <a:lnSpc>
                          <a:spcPts val="915"/>
                        </a:lnSpc>
                        <a:spcBef>
                          <a:spcPts val="0"/>
                        </a:spcBef>
                        <a:spcAft>
                          <a:spcPts val="0"/>
                        </a:spcAft>
                      </a:pPr>
                      <a:r>
                        <a:rPr lang="en-US" sz="1200" spc="-5" dirty="0">
                          <a:effectLst/>
                        </a:rPr>
                        <a:t>Tailwater</a:t>
                      </a:r>
                      <a:r>
                        <a:rPr lang="en-US" sz="1200" spc="-55" dirty="0">
                          <a:effectLst/>
                        </a:rPr>
                        <a:t> </a:t>
                      </a:r>
                      <a:r>
                        <a:rPr lang="en-US" sz="1200" dirty="0">
                          <a:effectLst/>
                        </a:rPr>
                        <a:t>depth</a:t>
                      </a:r>
                      <a:r>
                        <a:rPr lang="en-US" sz="1200" spc="-45" dirty="0">
                          <a:effectLst/>
                        </a:rPr>
                        <a:t> </a:t>
                      </a:r>
                      <a:r>
                        <a:rPr lang="en-US" sz="1200" dirty="0">
                          <a:effectLst/>
                        </a:rPr>
                        <a:t>above</a:t>
                      </a:r>
                      <a:r>
                        <a:rPr lang="en-US" sz="1200" spc="-45" dirty="0">
                          <a:effectLst/>
                        </a:rPr>
                        <a:t> </a:t>
                      </a:r>
                      <a:r>
                        <a:rPr lang="en-US" sz="1200" dirty="0">
                          <a:effectLst/>
                        </a:rPr>
                        <a:t>apron</a:t>
                      </a:r>
                      <a:r>
                        <a:rPr lang="en-US" sz="1200" spc="-40" dirty="0">
                          <a:effectLst/>
                        </a:rPr>
                        <a:t> </a:t>
                      </a:r>
                      <a:r>
                        <a:rPr lang="en-US" sz="1200" dirty="0">
                          <a:effectLst/>
                        </a:rPr>
                        <a:t>(h) –m </a:t>
                      </a:r>
                      <a:endParaRPr lang="en-US" sz="1400" dirty="0">
                        <a:solidFill>
                          <a:srgbClr val="0A2240"/>
                        </a:solidFill>
                        <a:effectLst/>
                        <a:latin typeface="Arial MT"/>
                        <a:ea typeface="Arial MT"/>
                        <a:cs typeface="Arial MT"/>
                      </a:endParaRPr>
                    </a:p>
                  </a:txBody>
                  <a:tcPr marL="43405" marR="43405" marT="0" marB="0" anchor="ctr"/>
                </a:tc>
                <a:tc>
                  <a:txBody>
                    <a:bodyPr/>
                    <a:lstStyle/>
                    <a:p>
                      <a:r>
                        <a:rPr lang="en-US" sz="1200" dirty="0">
                          <a:effectLst/>
                        </a:rPr>
                        <a:t>31.43</a:t>
                      </a:r>
                      <a:endParaRPr lang="en-US" dirty="0"/>
                    </a:p>
                  </a:txBody>
                  <a:tcPr marL="43405" marR="43405" marT="0" marB="0" anchor="ctr"/>
                </a:tc>
                <a:extLst>
                  <a:ext uri="{0D108BD9-81ED-4DB2-BD59-A6C34878D82A}">
                    <a16:rowId xmlns:a16="http://schemas.microsoft.com/office/drawing/2014/main" val="1402196247"/>
                  </a:ext>
                </a:extLst>
              </a:tr>
            </a:tbl>
          </a:graphicData>
        </a:graphic>
      </p:graphicFrame>
      <p:graphicFrame>
        <p:nvGraphicFramePr>
          <p:cNvPr id="3" name="Content Placeholder 3">
            <a:extLst>
              <a:ext uri="{FF2B5EF4-FFF2-40B4-BE49-F238E27FC236}">
                <a16:creationId xmlns:a16="http://schemas.microsoft.com/office/drawing/2014/main" id="{FC1F2188-9C74-A25E-FE70-95E935122D96}"/>
              </a:ext>
            </a:extLst>
          </p:cNvPr>
          <p:cNvGraphicFramePr>
            <a:graphicFrameLocks/>
          </p:cNvGraphicFramePr>
          <p:nvPr>
            <p:extLst>
              <p:ext uri="{D42A27DB-BD31-4B8C-83A1-F6EECF244321}">
                <p14:modId xmlns:p14="http://schemas.microsoft.com/office/powerpoint/2010/main" val="2058445402"/>
              </p:ext>
            </p:extLst>
          </p:nvPr>
        </p:nvGraphicFramePr>
        <p:xfrm>
          <a:off x="4077755" y="1541929"/>
          <a:ext cx="5302465" cy="3485751"/>
        </p:xfrm>
        <a:graphic>
          <a:graphicData uri="http://schemas.openxmlformats.org/drawingml/2006/table">
            <a:tbl>
              <a:tblPr firstRow="1" firstCol="1" lastRow="1" lastCol="1" bandRow="1" bandCol="1">
                <a:tableStyleId>{69012ECD-51FC-41F1-AA8D-1B2483CD663E}</a:tableStyleId>
              </a:tblPr>
              <a:tblGrid>
                <a:gridCol w="1134325">
                  <a:extLst>
                    <a:ext uri="{9D8B030D-6E8A-4147-A177-3AD203B41FA5}">
                      <a16:colId xmlns:a16="http://schemas.microsoft.com/office/drawing/2014/main" val="4037687320"/>
                    </a:ext>
                  </a:extLst>
                </a:gridCol>
                <a:gridCol w="1150620">
                  <a:extLst>
                    <a:ext uri="{9D8B030D-6E8A-4147-A177-3AD203B41FA5}">
                      <a16:colId xmlns:a16="http://schemas.microsoft.com/office/drawing/2014/main" val="869739315"/>
                    </a:ext>
                  </a:extLst>
                </a:gridCol>
                <a:gridCol w="1021080">
                  <a:extLst>
                    <a:ext uri="{9D8B030D-6E8A-4147-A177-3AD203B41FA5}">
                      <a16:colId xmlns:a16="http://schemas.microsoft.com/office/drawing/2014/main" val="988749602"/>
                    </a:ext>
                  </a:extLst>
                </a:gridCol>
                <a:gridCol w="944880">
                  <a:extLst>
                    <a:ext uri="{9D8B030D-6E8A-4147-A177-3AD203B41FA5}">
                      <a16:colId xmlns:a16="http://schemas.microsoft.com/office/drawing/2014/main" val="3610659603"/>
                    </a:ext>
                  </a:extLst>
                </a:gridCol>
                <a:gridCol w="1051560">
                  <a:extLst>
                    <a:ext uri="{9D8B030D-6E8A-4147-A177-3AD203B41FA5}">
                      <a16:colId xmlns:a16="http://schemas.microsoft.com/office/drawing/2014/main" val="737593290"/>
                    </a:ext>
                  </a:extLst>
                </a:gridCol>
              </a:tblGrid>
              <a:tr h="290845">
                <a:tc rowSpan="2">
                  <a:txBody>
                    <a:bodyPr/>
                    <a:lstStyle/>
                    <a:p>
                      <a:pPr marL="163830" marR="0" algn="l">
                        <a:spcBef>
                          <a:spcPts val="580"/>
                        </a:spcBef>
                        <a:spcAft>
                          <a:spcPts val="0"/>
                        </a:spcAft>
                      </a:pPr>
                      <a:r>
                        <a:rPr lang="en-US" sz="1200" dirty="0">
                          <a:effectLst/>
                        </a:rPr>
                        <a:t>FORMULA</a:t>
                      </a:r>
                      <a:endParaRPr lang="en-US" sz="1400" dirty="0">
                        <a:solidFill>
                          <a:srgbClr val="0A2240"/>
                        </a:solidFill>
                        <a:effectLst/>
                        <a:latin typeface="Arial MT"/>
                        <a:ea typeface="Arial MT"/>
                        <a:cs typeface="Arial MT"/>
                      </a:endParaRPr>
                    </a:p>
                  </a:txBody>
                  <a:tcPr marL="43405" marR="43405" marT="0" marB="0" anchor="ctr"/>
                </a:tc>
                <a:tc gridSpan="4">
                  <a:txBody>
                    <a:bodyPr/>
                    <a:lstStyle/>
                    <a:p>
                      <a:pPr marL="629285" marR="0" algn="l">
                        <a:lnSpc>
                          <a:spcPts val="940"/>
                        </a:lnSpc>
                        <a:spcBef>
                          <a:spcPts val="0"/>
                        </a:spcBef>
                        <a:spcAft>
                          <a:spcPts val="0"/>
                        </a:spcAft>
                      </a:pPr>
                      <a:r>
                        <a:rPr lang="en-US" sz="1200" dirty="0">
                          <a:effectLst/>
                        </a:rPr>
                        <a:t>Scouring</a:t>
                      </a:r>
                      <a:r>
                        <a:rPr lang="en-US" sz="1200" spc="-65" dirty="0">
                          <a:effectLst/>
                        </a:rPr>
                        <a:t> </a:t>
                      </a:r>
                      <a:r>
                        <a:rPr lang="en-US" sz="1200" dirty="0">
                          <a:effectLst/>
                        </a:rPr>
                        <a:t>parameters</a:t>
                      </a:r>
                      <a:endParaRPr lang="en-US" sz="1400" dirty="0">
                        <a:solidFill>
                          <a:srgbClr val="0A2240"/>
                        </a:solidFill>
                        <a:effectLst/>
                        <a:latin typeface="Arial MT"/>
                        <a:ea typeface="Arial MT"/>
                        <a:cs typeface="Arial MT"/>
                      </a:endParaRPr>
                    </a:p>
                  </a:txBody>
                  <a:tcPr marL="43405" marR="4340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0850978"/>
                  </a:ext>
                </a:extLst>
              </a:tr>
              <a:tr h="516054">
                <a:tc vMerge="1">
                  <a:txBody>
                    <a:bodyPr/>
                    <a:lstStyle/>
                    <a:p>
                      <a:endParaRPr lang="en-US"/>
                    </a:p>
                  </a:txBody>
                  <a:tcPr/>
                </a:tc>
                <a:tc>
                  <a:txBody>
                    <a:bodyPr/>
                    <a:lstStyle/>
                    <a:p>
                      <a:pPr marL="33655" marR="40005" algn="ctr">
                        <a:spcBef>
                          <a:spcPts val="215"/>
                        </a:spcBef>
                        <a:spcAft>
                          <a:spcPts val="0"/>
                        </a:spcAft>
                      </a:pPr>
                      <a:r>
                        <a:rPr lang="en-US" sz="1200">
                          <a:effectLst/>
                        </a:rPr>
                        <a:t>Depth from tailwater-m</a:t>
                      </a:r>
                      <a:endParaRPr lang="en-US" sz="1400">
                        <a:solidFill>
                          <a:srgbClr val="0A2240"/>
                        </a:solidFill>
                        <a:effectLst/>
                        <a:latin typeface="Arial MT"/>
                        <a:ea typeface="Arial MT"/>
                        <a:cs typeface="Arial MT"/>
                      </a:endParaRPr>
                    </a:p>
                  </a:txBody>
                  <a:tcPr marL="43405" marR="43405" marT="0" marB="0" anchor="ctr"/>
                </a:tc>
                <a:tc>
                  <a:txBody>
                    <a:bodyPr/>
                    <a:lstStyle/>
                    <a:p>
                      <a:pPr marL="0" marR="0" algn="ctr">
                        <a:spcBef>
                          <a:spcPts val="215"/>
                        </a:spcBef>
                        <a:spcAft>
                          <a:spcPts val="0"/>
                        </a:spcAft>
                      </a:pPr>
                      <a:r>
                        <a:rPr lang="en-US" sz="1200">
                          <a:effectLst/>
                        </a:rPr>
                        <a:t>Elevation -</a:t>
                      </a:r>
                      <a:endParaRPr lang="en-US" sz="1400">
                        <a:effectLst/>
                      </a:endParaRPr>
                    </a:p>
                    <a:p>
                      <a:pPr marL="0" marR="0" algn="ctr">
                        <a:spcBef>
                          <a:spcPts val="215"/>
                        </a:spcBef>
                        <a:spcAft>
                          <a:spcPts val="0"/>
                        </a:spcAft>
                      </a:pPr>
                      <a:r>
                        <a:rPr lang="en-US" sz="1200">
                          <a:effectLst/>
                        </a:rPr>
                        <a:t>masl</a:t>
                      </a:r>
                      <a:endParaRPr lang="en-US" sz="1400">
                        <a:solidFill>
                          <a:srgbClr val="0A2240"/>
                        </a:solidFill>
                        <a:effectLst/>
                        <a:latin typeface="Arial MT"/>
                        <a:ea typeface="Arial MT"/>
                        <a:cs typeface="Arial MT"/>
                      </a:endParaRPr>
                    </a:p>
                  </a:txBody>
                  <a:tcPr marL="43405" marR="43405" marT="0" marB="0" anchor="ctr"/>
                </a:tc>
                <a:tc>
                  <a:txBody>
                    <a:bodyPr/>
                    <a:lstStyle/>
                    <a:p>
                      <a:pPr marL="0" marR="43180" algn="ctr">
                        <a:spcBef>
                          <a:spcPts val="215"/>
                        </a:spcBef>
                        <a:spcAft>
                          <a:spcPts val="0"/>
                        </a:spcAft>
                        <a:tabLst>
                          <a:tab pos="341630" algn="l"/>
                        </a:tabLst>
                      </a:pPr>
                      <a:r>
                        <a:rPr lang="en-US" sz="1200">
                          <a:effectLst/>
                        </a:rPr>
                        <a:t>Length- m</a:t>
                      </a:r>
                      <a:endParaRPr lang="en-US" sz="1400">
                        <a:solidFill>
                          <a:srgbClr val="0A2240"/>
                        </a:solidFill>
                        <a:effectLst/>
                        <a:latin typeface="Arial MT"/>
                        <a:ea typeface="Arial MT"/>
                        <a:cs typeface="Arial MT"/>
                      </a:endParaRPr>
                    </a:p>
                  </a:txBody>
                  <a:tcPr marL="43405" marR="43405" marT="0" marB="0" anchor="ctr"/>
                </a:tc>
                <a:tc>
                  <a:txBody>
                    <a:bodyPr/>
                    <a:lstStyle/>
                    <a:p>
                      <a:pPr marL="0" marR="116205" algn="ctr">
                        <a:spcBef>
                          <a:spcPts val="215"/>
                        </a:spcBef>
                        <a:spcAft>
                          <a:spcPts val="0"/>
                        </a:spcAft>
                      </a:pPr>
                      <a:r>
                        <a:rPr lang="en-US" sz="1200" dirty="0">
                          <a:effectLst/>
                        </a:rPr>
                        <a:t>Width - m</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3442866590"/>
                  </a:ext>
                </a:extLst>
              </a:tr>
              <a:tr h="243532">
                <a:tc>
                  <a:txBody>
                    <a:bodyPr/>
                    <a:lstStyle/>
                    <a:p>
                      <a:pPr marL="20320" marR="0" algn="l">
                        <a:spcBef>
                          <a:spcPts val="110"/>
                        </a:spcBef>
                        <a:spcAft>
                          <a:spcPts val="0"/>
                        </a:spcAft>
                      </a:pPr>
                      <a:r>
                        <a:rPr lang="en-US" sz="1200">
                          <a:effectLst/>
                        </a:rPr>
                        <a:t>Damle</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0"/>
                        </a:spcBef>
                        <a:spcAft>
                          <a:spcPts val="0"/>
                        </a:spcAft>
                      </a:pPr>
                      <a:r>
                        <a:rPr lang="en-US" sz="1200">
                          <a:effectLst/>
                        </a:rPr>
                        <a:t>49.6</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0"/>
                        </a:spcBef>
                        <a:spcAft>
                          <a:spcPts val="0"/>
                        </a:spcAft>
                      </a:pPr>
                      <a:r>
                        <a:rPr lang="en-US" sz="1200">
                          <a:effectLst/>
                        </a:rPr>
                        <a:t>136.3</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0"/>
                        </a:spcBef>
                        <a:spcAft>
                          <a:spcPts val="0"/>
                        </a:spcAft>
                      </a:pPr>
                      <a:r>
                        <a:rPr lang="en-US" sz="1200">
                          <a:effectLst/>
                        </a:rPr>
                        <a:t>189.2</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0"/>
                        </a:spcBef>
                        <a:spcAft>
                          <a:spcPts val="0"/>
                        </a:spcAft>
                      </a:pPr>
                      <a:r>
                        <a:rPr lang="en-US" sz="1200">
                          <a:effectLst/>
                        </a:rPr>
                        <a:t>167.0</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389180475"/>
                  </a:ext>
                </a:extLst>
              </a:tr>
              <a:tr h="243532">
                <a:tc>
                  <a:txBody>
                    <a:bodyPr/>
                    <a:lstStyle/>
                    <a:p>
                      <a:pPr marL="20320" marR="0" algn="l">
                        <a:spcBef>
                          <a:spcPts val="110"/>
                        </a:spcBef>
                        <a:spcAft>
                          <a:spcPts val="0"/>
                        </a:spcAft>
                      </a:pPr>
                      <a:r>
                        <a:rPr lang="en-US" sz="1200">
                          <a:effectLst/>
                        </a:rPr>
                        <a:t>Machado</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54.8</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131.2</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208.7</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184.2</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3959101213"/>
                  </a:ext>
                </a:extLst>
              </a:tr>
              <a:tr h="243532">
                <a:tc>
                  <a:txBody>
                    <a:bodyPr/>
                    <a:lstStyle/>
                    <a:p>
                      <a:pPr marL="20320" marR="0" algn="l">
                        <a:spcBef>
                          <a:spcPts val="110"/>
                        </a:spcBef>
                        <a:spcAft>
                          <a:spcPts val="0"/>
                        </a:spcAft>
                      </a:pPr>
                      <a:r>
                        <a:rPr lang="en-US" sz="1200">
                          <a:effectLst/>
                        </a:rPr>
                        <a:t>Martins</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58.3</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127.6</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222.1</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196.0</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1940749566"/>
                  </a:ext>
                </a:extLst>
              </a:tr>
              <a:tr h="243532">
                <a:tc>
                  <a:txBody>
                    <a:bodyPr/>
                    <a:lstStyle/>
                    <a:p>
                      <a:pPr marL="20320" marR="0" algn="l">
                        <a:spcBef>
                          <a:spcPts val="110"/>
                        </a:spcBef>
                        <a:spcAft>
                          <a:spcPts val="0"/>
                        </a:spcAft>
                      </a:pPr>
                      <a:r>
                        <a:rPr lang="en-US" sz="1200">
                          <a:effectLst/>
                        </a:rPr>
                        <a:t>Incyth</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76.1</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109.8</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290.1</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256.0</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3019471825"/>
                  </a:ext>
                </a:extLst>
              </a:tr>
              <a:tr h="243532">
                <a:tc>
                  <a:txBody>
                    <a:bodyPr/>
                    <a:lstStyle/>
                    <a:p>
                      <a:pPr marL="20320" marR="0" algn="l">
                        <a:spcBef>
                          <a:spcPts val="155"/>
                        </a:spcBef>
                        <a:spcAft>
                          <a:spcPts val="0"/>
                        </a:spcAft>
                      </a:pPr>
                      <a:r>
                        <a:rPr lang="en-US" sz="1200">
                          <a:effectLst/>
                        </a:rPr>
                        <a:t>Sofrelec</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68.3</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117.6</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260.3</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229.8</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1474824354"/>
                  </a:ext>
                </a:extLst>
              </a:tr>
              <a:tr h="243532">
                <a:tc>
                  <a:txBody>
                    <a:bodyPr/>
                    <a:lstStyle/>
                    <a:p>
                      <a:pPr marL="20320" marR="0" algn="l">
                        <a:spcBef>
                          <a:spcPts val="110"/>
                        </a:spcBef>
                        <a:spcAft>
                          <a:spcPts val="0"/>
                        </a:spcAft>
                      </a:pPr>
                      <a:r>
                        <a:rPr lang="en-US" sz="1200">
                          <a:effectLst/>
                        </a:rPr>
                        <a:t>Taraimovich</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71.7</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114.3</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273.1</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241.0</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2044213616"/>
                  </a:ext>
                </a:extLst>
              </a:tr>
              <a:tr h="243532">
                <a:tc>
                  <a:txBody>
                    <a:bodyPr/>
                    <a:lstStyle/>
                    <a:p>
                      <a:pPr marL="20320" marR="0" algn="l">
                        <a:spcBef>
                          <a:spcPts val="110"/>
                        </a:spcBef>
                        <a:spcAft>
                          <a:spcPts val="0"/>
                        </a:spcAft>
                      </a:pPr>
                      <a:r>
                        <a:rPr lang="en-US" sz="1200">
                          <a:effectLst/>
                        </a:rPr>
                        <a:t>Veronese</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80.8</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105.2</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307.8</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271.6</a:t>
                      </a:r>
                      <a:endParaRPr lang="en-US" sz="140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59311247"/>
                  </a:ext>
                </a:extLst>
              </a:tr>
              <a:tr h="243532">
                <a:tc>
                  <a:txBody>
                    <a:bodyPr/>
                    <a:lstStyle/>
                    <a:p>
                      <a:pPr marL="20320" marR="0" algn="l">
                        <a:spcBef>
                          <a:spcPts val="155"/>
                        </a:spcBef>
                        <a:spcAft>
                          <a:spcPts val="0"/>
                        </a:spcAft>
                      </a:pPr>
                      <a:r>
                        <a:rPr lang="en-US" sz="1200">
                          <a:effectLst/>
                        </a:rPr>
                        <a:t>Chee</a:t>
                      </a:r>
                      <a:r>
                        <a:rPr lang="en-US" sz="1200" spc="35">
                          <a:effectLst/>
                        </a:rPr>
                        <a:t> </a:t>
                      </a:r>
                      <a:r>
                        <a:rPr lang="en-US" sz="1200">
                          <a:effectLst/>
                        </a:rPr>
                        <a:t>&amp;</a:t>
                      </a:r>
                      <a:r>
                        <a:rPr lang="en-US" sz="1200" spc="35">
                          <a:effectLst/>
                        </a:rPr>
                        <a:t> </a:t>
                      </a:r>
                      <a:r>
                        <a:rPr lang="en-US" sz="1200">
                          <a:effectLst/>
                        </a:rPr>
                        <a:t>Kung</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78.5</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107.4</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299.2</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264.1</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119756334"/>
                  </a:ext>
                </a:extLst>
              </a:tr>
              <a:tr h="243532">
                <a:tc>
                  <a:txBody>
                    <a:bodyPr/>
                    <a:lstStyle/>
                    <a:p>
                      <a:pPr marL="20320" marR="0" algn="l">
                        <a:spcBef>
                          <a:spcPts val="110"/>
                        </a:spcBef>
                        <a:spcAft>
                          <a:spcPts val="0"/>
                        </a:spcAft>
                      </a:pPr>
                      <a:r>
                        <a:rPr lang="en-US" sz="1200">
                          <a:effectLst/>
                        </a:rPr>
                        <a:t>Masson</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76.8</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109.1</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a:effectLst/>
                        </a:rPr>
                        <a:t>292.7</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25"/>
                        </a:spcBef>
                        <a:spcAft>
                          <a:spcPts val="0"/>
                        </a:spcAft>
                      </a:pPr>
                      <a:r>
                        <a:rPr lang="en-US" sz="1200" dirty="0">
                          <a:effectLst/>
                        </a:rPr>
                        <a:t>258.3</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2338997579"/>
                  </a:ext>
                </a:extLst>
              </a:tr>
              <a:tr h="243532">
                <a:tc>
                  <a:txBody>
                    <a:bodyPr/>
                    <a:lstStyle/>
                    <a:p>
                      <a:pPr marL="20320" marR="0" algn="l">
                        <a:spcBef>
                          <a:spcPts val="180"/>
                        </a:spcBef>
                        <a:spcAft>
                          <a:spcPts val="0"/>
                        </a:spcAft>
                      </a:pPr>
                      <a:r>
                        <a:rPr lang="en-US" sz="1200">
                          <a:effectLst/>
                        </a:rPr>
                        <a:t>Fahlbusch</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290"/>
                        </a:spcBef>
                        <a:spcAft>
                          <a:spcPts val="0"/>
                        </a:spcAft>
                      </a:pPr>
                      <a:r>
                        <a:rPr lang="en-US" sz="1200">
                          <a:effectLst/>
                        </a:rPr>
                        <a:t>92.0</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290"/>
                        </a:spcBef>
                        <a:spcAft>
                          <a:spcPts val="0"/>
                        </a:spcAft>
                      </a:pPr>
                      <a:r>
                        <a:rPr lang="en-US" sz="1200">
                          <a:effectLst/>
                        </a:rPr>
                        <a:t>93.9</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290"/>
                        </a:spcBef>
                        <a:spcAft>
                          <a:spcPts val="0"/>
                        </a:spcAft>
                      </a:pPr>
                      <a:r>
                        <a:rPr lang="en-US" sz="1200">
                          <a:effectLst/>
                        </a:rPr>
                        <a:t>350.7</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290"/>
                        </a:spcBef>
                        <a:spcAft>
                          <a:spcPts val="0"/>
                        </a:spcAft>
                      </a:pPr>
                      <a:r>
                        <a:rPr lang="en-US" sz="1200" dirty="0">
                          <a:effectLst/>
                        </a:rPr>
                        <a:t>309.5</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201629270"/>
                  </a:ext>
                </a:extLst>
              </a:tr>
              <a:tr h="243532">
                <a:tc>
                  <a:txBody>
                    <a:bodyPr/>
                    <a:lstStyle/>
                    <a:p>
                      <a:pPr marL="22225" marR="0" algn="l">
                        <a:spcBef>
                          <a:spcPts val="95"/>
                        </a:spcBef>
                        <a:spcAft>
                          <a:spcPts val="0"/>
                        </a:spcAft>
                      </a:pPr>
                      <a:r>
                        <a:rPr lang="en-US" sz="1200" dirty="0">
                          <a:effectLst/>
                        </a:rPr>
                        <a:t>Average</a:t>
                      </a:r>
                      <a:endParaRPr lang="en-US" sz="1400" dirty="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80"/>
                        </a:spcBef>
                        <a:spcAft>
                          <a:spcPts val="0"/>
                        </a:spcAft>
                      </a:pPr>
                      <a:r>
                        <a:rPr lang="en-US" sz="1200">
                          <a:effectLst/>
                        </a:rPr>
                        <a:t>70.7</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80"/>
                        </a:spcBef>
                        <a:spcAft>
                          <a:spcPts val="0"/>
                        </a:spcAft>
                      </a:pPr>
                      <a:r>
                        <a:rPr lang="en-US" sz="1200">
                          <a:effectLst/>
                        </a:rPr>
                        <a:t>115.2</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80"/>
                        </a:spcBef>
                        <a:spcAft>
                          <a:spcPts val="0"/>
                        </a:spcAft>
                      </a:pPr>
                      <a:r>
                        <a:rPr lang="en-US" sz="1200">
                          <a:effectLst/>
                        </a:rPr>
                        <a:t>269.4</a:t>
                      </a:r>
                      <a:endParaRPr lang="en-US" sz="1400">
                        <a:solidFill>
                          <a:srgbClr val="0A2240"/>
                        </a:solidFill>
                        <a:effectLst/>
                        <a:latin typeface="Arial MT"/>
                        <a:ea typeface="Arial MT"/>
                        <a:cs typeface="Arial MT"/>
                      </a:endParaRPr>
                    </a:p>
                  </a:txBody>
                  <a:tcPr marL="43405" marR="43405" marT="0" marB="0" anchor="ctr"/>
                </a:tc>
                <a:tc>
                  <a:txBody>
                    <a:bodyPr/>
                    <a:lstStyle/>
                    <a:p>
                      <a:pPr marL="0" marR="24765" indent="46355" algn="ctr">
                        <a:spcBef>
                          <a:spcPts val="380"/>
                        </a:spcBef>
                        <a:spcAft>
                          <a:spcPts val="0"/>
                        </a:spcAft>
                      </a:pPr>
                      <a:r>
                        <a:rPr lang="en-US" sz="1200" dirty="0">
                          <a:effectLst/>
                        </a:rPr>
                        <a:t>237.7</a:t>
                      </a:r>
                      <a:endParaRPr lang="en-US" sz="1400" dirty="0">
                        <a:solidFill>
                          <a:srgbClr val="0A2240"/>
                        </a:solidFill>
                        <a:effectLst/>
                        <a:latin typeface="Arial MT"/>
                        <a:ea typeface="Arial MT"/>
                        <a:cs typeface="Arial MT"/>
                      </a:endParaRPr>
                    </a:p>
                  </a:txBody>
                  <a:tcPr marL="43405" marR="43405" marT="0" marB="0" anchor="ctr"/>
                </a:tc>
                <a:extLst>
                  <a:ext uri="{0D108BD9-81ED-4DB2-BD59-A6C34878D82A}">
                    <a16:rowId xmlns:a16="http://schemas.microsoft.com/office/drawing/2014/main" val="2704918734"/>
                  </a:ext>
                </a:extLst>
              </a:tr>
            </a:tbl>
          </a:graphicData>
        </a:graphic>
      </p:graphicFrame>
      <p:sp>
        <p:nvSpPr>
          <p:cNvPr id="5" name="Slide Number Placeholder 4">
            <a:extLst>
              <a:ext uri="{FF2B5EF4-FFF2-40B4-BE49-F238E27FC236}">
                <a16:creationId xmlns:a16="http://schemas.microsoft.com/office/drawing/2014/main" id="{8ECA6C02-57F4-36E1-2352-8889F51B7AF1}"/>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41405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938F-5F1A-F0AB-543E-741DA1D9CAB4}"/>
              </a:ext>
            </a:extLst>
          </p:cNvPr>
          <p:cNvSpPr>
            <a:spLocks noGrp="1"/>
          </p:cNvSpPr>
          <p:nvPr>
            <p:ph type="title"/>
          </p:nvPr>
        </p:nvSpPr>
        <p:spPr/>
        <p:txBody>
          <a:bodyPr/>
          <a:lstStyle/>
          <a:p>
            <a:r>
              <a:rPr lang="en-US" b="1" u="sng" dirty="0"/>
              <a:t>Instructions:</a:t>
            </a:r>
            <a:endParaRPr lang="en-IN" dirty="0"/>
          </a:p>
        </p:txBody>
      </p:sp>
      <p:sp>
        <p:nvSpPr>
          <p:cNvPr id="3" name="Content Placeholder 2">
            <a:extLst>
              <a:ext uri="{FF2B5EF4-FFF2-40B4-BE49-F238E27FC236}">
                <a16:creationId xmlns:a16="http://schemas.microsoft.com/office/drawing/2014/main" id="{AAA5828A-2509-8A6A-F8F9-79C72AC3001E}"/>
              </a:ext>
            </a:extLst>
          </p:cNvPr>
          <p:cNvSpPr>
            <a:spLocks noGrp="1"/>
          </p:cNvSpPr>
          <p:nvPr>
            <p:ph idx="1"/>
          </p:nvPr>
        </p:nvSpPr>
        <p:spPr>
          <a:xfrm>
            <a:off x="838200" y="1505107"/>
            <a:ext cx="10515600" cy="4351338"/>
          </a:xfrm>
        </p:spPr>
        <p:txBody>
          <a:bodyPr>
            <a:normAutofit/>
          </a:bodyPr>
          <a:lstStyle/>
          <a:p>
            <a:r>
              <a:rPr lang="en-US" dirty="0"/>
              <a:t>All presenters at ICOLD 2024 are prompted to use this template for presentations. Please do not alter font or background.</a:t>
            </a:r>
          </a:p>
          <a:p>
            <a:r>
              <a:rPr lang="en-US" dirty="0"/>
              <a:t>Use slide #2 (</a:t>
            </a:r>
            <a:r>
              <a:rPr lang="en-US" i="1" dirty="0"/>
              <a:t>First page</a:t>
            </a:r>
            <a:r>
              <a:rPr lang="en-US" dirty="0"/>
              <a:t>) as start page and insert a heading for your presentation and name of presenter/author(s).</a:t>
            </a:r>
          </a:p>
          <a:p>
            <a:pPr lvl="1"/>
            <a:r>
              <a:rPr lang="en-US" dirty="0"/>
              <a:t>Do not delete or alter the top left corner text box. It will be used by the organizing committee for session number.</a:t>
            </a:r>
          </a:p>
          <a:p>
            <a:r>
              <a:rPr lang="en-US" dirty="0"/>
              <a:t>Use slide #3 for further.</a:t>
            </a:r>
          </a:p>
          <a:p>
            <a:r>
              <a:rPr lang="en-US" dirty="0"/>
              <a:t>Use slide #4 </a:t>
            </a:r>
            <a:r>
              <a:rPr lang="en-US" i="1" dirty="0"/>
              <a:t>(Last page) </a:t>
            </a:r>
            <a:r>
              <a:rPr lang="en-US" dirty="0"/>
              <a:t>as the last slide in the presentation.</a:t>
            </a:r>
          </a:p>
          <a:p>
            <a:r>
              <a:rPr lang="en-US" dirty="0"/>
              <a:t>Delete this slide with instructions.</a:t>
            </a:r>
            <a:endParaRPr lang="sv-SE" dirty="0"/>
          </a:p>
        </p:txBody>
      </p:sp>
    </p:spTree>
    <p:extLst>
      <p:ext uri="{BB962C8B-B14F-4D97-AF65-F5344CB8AC3E}">
        <p14:creationId xmlns:p14="http://schemas.microsoft.com/office/powerpoint/2010/main" val="102223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083F1EE7-5F36-1B24-21EB-4FA162B8A5DB}"/>
              </a:ext>
            </a:extLst>
          </p:cNvPr>
          <p:cNvSpPr txBox="1"/>
          <p:nvPr/>
        </p:nvSpPr>
        <p:spPr>
          <a:xfrm>
            <a:off x="748333" y="1132647"/>
            <a:ext cx="4141775" cy="195566"/>
          </a:xfrm>
          <a:prstGeom prst="rect">
            <a:avLst/>
          </a:prstGeom>
        </p:spPr>
        <p:txBody>
          <a:bodyPr lIns="0" tIns="0" rIns="0" bIns="0" rtlCol="0" anchor="t">
            <a:spAutoFit/>
          </a:bodyPr>
          <a:lstStyle/>
          <a:p>
            <a:pPr defTabSz="609630">
              <a:lnSpc>
                <a:spcPts val="1440"/>
              </a:lnSpc>
            </a:pPr>
            <a:r>
              <a:rPr lang="en-US" b="1" dirty="0">
                <a:solidFill>
                  <a:srgbClr val="0A2241"/>
                </a:solidFill>
                <a:latin typeface="Inter" panose="02000503000000020004" pitchFamily="2" charset="0"/>
                <a:ea typeface="Inter" panose="02000503000000020004" pitchFamily="2" charset="0"/>
                <a:cs typeface="Inter" panose="02000503000000020004" pitchFamily="2" charset="0"/>
              </a:rPr>
              <a:t>Location and layout</a:t>
            </a:r>
          </a:p>
        </p:txBody>
      </p:sp>
      <p:pic>
        <p:nvPicPr>
          <p:cNvPr id="14" name="Picture 13" descr="A map of a river&#10;&#10;Description automatically generated">
            <a:extLst>
              <a:ext uri="{FF2B5EF4-FFF2-40B4-BE49-F238E27FC236}">
                <a16:creationId xmlns:a16="http://schemas.microsoft.com/office/drawing/2014/main" id="{62FC954B-1336-A2F6-345D-87970AE27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30" y="1307839"/>
            <a:ext cx="7794914" cy="4920540"/>
          </a:xfrm>
          <a:prstGeom prst="rect">
            <a:avLst/>
          </a:prstGeom>
        </p:spPr>
      </p:pic>
      <p:sp>
        <p:nvSpPr>
          <p:cNvPr id="10" name="Title 1">
            <a:extLst>
              <a:ext uri="{FF2B5EF4-FFF2-40B4-BE49-F238E27FC236}">
                <a16:creationId xmlns:a16="http://schemas.microsoft.com/office/drawing/2014/main" id="{B9AAD70C-C153-43D8-8E9C-11E47C18EFD1}"/>
              </a:ext>
            </a:extLst>
          </p:cNvPr>
          <p:cNvSpPr>
            <a:spLocks noGrp="1"/>
          </p:cNvSpPr>
          <p:nvPr>
            <p:ph type="title"/>
          </p:nvPr>
        </p:nvSpPr>
        <p:spPr>
          <a:xfrm>
            <a:off x="466288" y="0"/>
            <a:ext cx="10515600" cy="1325563"/>
          </a:xfrm>
        </p:spPr>
        <p:txBody>
          <a:bodyPr/>
          <a:lstStyle/>
          <a:p>
            <a:r>
              <a:rPr lang="en-US" b="1" u="sng" dirty="0"/>
              <a:t>Background: </a:t>
            </a:r>
            <a:endParaRPr lang="en-IN" dirty="0"/>
          </a:p>
        </p:txBody>
      </p:sp>
      <p:sp>
        <p:nvSpPr>
          <p:cNvPr id="2" name="Slide Number Placeholder 4">
            <a:extLst>
              <a:ext uri="{FF2B5EF4-FFF2-40B4-BE49-F238E27FC236}">
                <a16:creationId xmlns:a16="http://schemas.microsoft.com/office/drawing/2014/main" id="{9FDE6D0A-9304-D409-1261-78BEDC201EE5}"/>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37362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6D810D-A2CE-68D9-F2C0-FEB901B82734}"/>
              </a:ext>
            </a:extLst>
          </p:cNvPr>
          <p:cNvPicPr>
            <a:picLocks noChangeAspect="1"/>
          </p:cNvPicPr>
          <p:nvPr/>
        </p:nvPicPr>
        <p:blipFill>
          <a:blip r:embed="rId2"/>
          <a:stretch>
            <a:fillRect/>
          </a:stretch>
        </p:blipFill>
        <p:spPr>
          <a:xfrm>
            <a:off x="5536017" y="1347220"/>
            <a:ext cx="6095077" cy="5118518"/>
          </a:xfrm>
          <a:prstGeom prst="rect">
            <a:avLst/>
          </a:prstGeom>
        </p:spPr>
      </p:pic>
      <p:sp>
        <p:nvSpPr>
          <p:cNvPr id="9" name="TextBox 7">
            <a:extLst>
              <a:ext uri="{FF2B5EF4-FFF2-40B4-BE49-F238E27FC236}">
                <a16:creationId xmlns:a16="http://schemas.microsoft.com/office/drawing/2014/main" id="{083F1EE7-5F36-1B24-21EB-4FA162B8A5DB}"/>
              </a:ext>
            </a:extLst>
          </p:cNvPr>
          <p:cNvSpPr txBox="1"/>
          <p:nvPr/>
        </p:nvSpPr>
        <p:spPr>
          <a:xfrm>
            <a:off x="278217" y="803008"/>
            <a:ext cx="8326881" cy="212815"/>
          </a:xfrm>
          <a:prstGeom prst="rect">
            <a:avLst/>
          </a:prstGeom>
        </p:spPr>
        <p:txBody>
          <a:bodyPr wrap="square" lIns="0" tIns="0" rIns="0" bIns="0" rtlCol="0" anchor="t">
            <a:spAutoFit/>
          </a:bodyPr>
          <a:lstStyle/>
          <a:p>
            <a:pPr marL="342900" indent="-342900" defTabSz="609630">
              <a:lnSpc>
                <a:spcPts val="1440"/>
              </a:lnSpc>
              <a:buFont typeface="Arial" panose="020B0604020202020204" pitchFamily="34" charset="0"/>
              <a:buChar char="•"/>
            </a:pPr>
            <a:r>
              <a:rPr lang="en-US" sz="2200" b="1" dirty="0">
                <a:solidFill>
                  <a:srgbClr val="0A2241"/>
                </a:solidFill>
                <a:ea typeface="Inter" panose="02000503000000020004" pitchFamily="2" charset="0"/>
                <a:cs typeface="Inter" panose="02000503000000020004" pitchFamily="2" charset="0"/>
              </a:rPr>
              <a:t>River Morphology and Typical cross section</a:t>
            </a:r>
          </a:p>
        </p:txBody>
      </p:sp>
      <p:pic>
        <p:nvPicPr>
          <p:cNvPr id="11" name="Picture 10">
            <a:extLst>
              <a:ext uri="{FF2B5EF4-FFF2-40B4-BE49-F238E27FC236}">
                <a16:creationId xmlns:a16="http://schemas.microsoft.com/office/drawing/2014/main" id="{0DBAB230-F5A3-23B7-8C7D-F840F5BA201E}"/>
              </a:ext>
            </a:extLst>
          </p:cNvPr>
          <p:cNvPicPr>
            <a:picLocks noChangeAspect="1"/>
          </p:cNvPicPr>
          <p:nvPr/>
        </p:nvPicPr>
        <p:blipFill>
          <a:blip r:embed="rId3"/>
          <a:stretch>
            <a:fillRect/>
          </a:stretch>
        </p:blipFill>
        <p:spPr>
          <a:xfrm>
            <a:off x="778620" y="1347220"/>
            <a:ext cx="4607741" cy="4810558"/>
          </a:xfrm>
          <a:prstGeom prst="rect">
            <a:avLst/>
          </a:prstGeom>
        </p:spPr>
      </p:pic>
      <p:sp>
        <p:nvSpPr>
          <p:cNvPr id="10" name="Title 1">
            <a:extLst>
              <a:ext uri="{FF2B5EF4-FFF2-40B4-BE49-F238E27FC236}">
                <a16:creationId xmlns:a16="http://schemas.microsoft.com/office/drawing/2014/main" id="{7349F2A0-5699-923D-C58C-849B3BC7612F}"/>
              </a:ext>
            </a:extLst>
          </p:cNvPr>
          <p:cNvSpPr>
            <a:spLocks noGrp="1"/>
          </p:cNvSpPr>
          <p:nvPr>
            <p:ph type="title"/>
          </p:nvPr>
        </p:nvSpPr>
        <p:spPr>
          <a:xfrm>
            <a:off x="278217" y="-383154"/>
            <a:ext cx="10515600" cy="1325563"/>
          </a:xfrm>
        </p:spPr>
        <p:txBody>
          <a:bodyPr/>
          <a:lstStyle/>
          <a:p>
            <a:r>
              <a:rPr lang="en-US" b="1" u="sng" dirty="0"/>
              <a:t>Background: </a:t>
            </a:r>
            <a:endParaRPr lang="en-IN" dirty="0"/>
          </a:p>
        </p:txBody>
      </p:sp>
      <p:sp>
        <p:nvSpPr>
          <p:cNvPr id="2" name="Slide Number Placeholder 4">
            <a:extLst>
              <a:ext uri="{FF2B5EF4-FFF2-40B4-BE49-F238E27FC236}">
                <a16:creationId xmlns:a16="http://schemas.microsoft.com/office/drawing/2014/main" id="{65F4C1DD-D265-D05C-01AF-7B1A8539D361}"/>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24420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ater flowing from a dam&#10;&#10;Description automatically generated">
            <a:extLst>
              <a:ext uri="{FF2B5EF4-FFF2-40B4-BE49-F238E27FC236}">
                <a16:creationId xmlns:a16="http://schemas.microsoft.com/office/drawing/2014/main" id="{BD33A743-CA6D-5C37-2A7E-0CDD491A9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0" y="1056277"/>
            <a:ext cx="4898779" cy="3268403"/>
          </a:xfrm>
          <a:prstGeom prst="rect">
            <a:avLst/>
          </a:prstGeom>
        </p:spPr>
      </p:pic>
      <p:pic>
        <p:nvPicPr>
          <p:cNvPr id="13" name="Picture 12" descr="A close-up of a stormy river&#10;&#10;Description automatically generated">
            <a:extLst>
              <a:ext uri="{FF2B5EF4-FFF2-40B4-BE49-F238E27FC236}">
                <a16:creationId xmlns:a16="http://schemas.microsoft.com/office/drawing/2014/main" id="{F829EBFE-49BA-FF42-A0DD-8B78CC078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75" y="1056277"/>
            <a:ext cx="5044234" cy="3365450"/>
          </a:xfrm>
          <a:prstGeom prst="rect">
            <a:avLst/>
          </a:prstGeom>
        </p:spPr>
      </p:pic>
      <p:graphicFrame>
        <p:nvGraphicFramePr>
          <p:cNvPr id="15" name="Content Placeholder 6">
            <a:extLst>
              <a:ext uri="{FF2B5EF4-FFF2-40B4-BE49-F238E27FC236}">
                <a16:creationId xmlns:a16="http://schemas.microsoft.com/office/drawing/2014/main" id="{64D794AE-121D-4FFC-BA61-A87A72BF863D}"/>
              </a:ext>
            </a:extLst>
          </p:cNvPr>
          <p:cNvGraphicFramePr>
            <a:graphicFrameLocks/>
          </p:cNvGraphicFramePr>
          <p:nvPr>
            <p:extLst>
              <p:ext uri="{D42A27DB-BD31-4B8C-83A1-F6EECF244321}">
                <p14:modId xmlns:p14="http://schemas.microsoft.com/office/powerpoint/2010/main" val="2844257968"/>
              </p:ext>
            </p:extLst>
          </p:nvPr>
        </p:nvGraphicFramePr>
        <p:xfrm>
          <a:off x="3581401" y="585652"/>
          <a:ext cx="7016193" cy="5882640"/>
        </p:xfrm>
        <a:graphic>
          <a:graphicData uri="http://schemas.openxmlformats.org/drawingml/2006/table">
            <a:tbl>
              <a:tblPr firstRow="1" bandRow="1">
                <a:tableStyleId>{5C22544A-7EE6-4342-B048-85BDC9FD1C3A}</a:tableStyleId>
              </a:tblPr>
              <a:tblGrid>
                <a:gridCol w="2989139">
                  <a:extLst>
                    <a:ext uri="{9D8B030D-6E8A-4147-A177-3AD203B41FA5}">
                      <a16:colId xmlns:a16="http://schemas.microsoft.com/office/drawing/2014/main" val="3697275987"/>
                    </a:ext>
                  </a:extLst>
                </a:gridCol>
                <a:gridCol w="4027054">
                  <a:extLst>
                    <a:ext uri="{9D8B030D-6E8A-4147-A177-3AD203B41FA5}">
                      <a16:colId xmlns:a16="http://schemas.microsoft.com/office/drawing/2014/main" val="1400398561"/>
                    </a:ext>
                  </a:extLst>
                </a:gridCol>
              </a:tblGrid>
              <a:tr h="707607">
                <a:tc>
                  <a:txBody>
                    <a:bodyPr/>
                    <a:lstStyle/>
                    <a:p>
                      <a:r>
                        <a:rPr lang="en-US" sz="2200" dirty="0">
                          <a:solidFill>
                            <a:schemeClr val="tx1"/>
                          </a:solidFill>
                        </a:rPr>
                        <a:t>Sequence of gates to be opened </a:t>
                      </a:r>
                      <a:endParaRPr lang="en-IN" sz="2200" dirty="0">
                        <a:solidFill>
                          <a:schemeClr val="tx1"/>
                        </a:solidFill>
                      </a:endParaRPr>
                    </a:p>
                  </a:txBody>
                  <a:tcPr/>
                </a:tc>
                <a:tc>
                  <a:txBody>
                    <a:bodyPr/>
                    <a:lstStyle/>
                    <a:p>
                      <a:r>
                        <a:rPr lang="en-US" sz="2200" dirty="0">
                          <a:solidFill>
                            <a:schemeClr val="tx1"/>
                          </a:solidFill>
                        </a:rPr>
                        <a:t>Sequence of gates to be opened </a:t>
                      </a:r>
                      <a:endParaRPr lang="en-IN" sz="2200" dirty="0">
                        <a:solidFill>
                          <a:schemeClr val="tx1"/>
                        </a:solidFill>
                      </a:endParaRPr>
                    </a:p>
                  </a:txBody>
                  <a:tcPr/>
                </a:tc>
                <a:extLst>
                  <a:ext uri="{0D108BD9-81ED-4DB2-BD59-A6C34878D82A}">
                    <a16:rowId xmlns:a16="http://schemas.microsoft.com/office/drawing/2014/main" val="3383764554"/>
                  </a:ext>
                </a:extLst>
              </a:tr>
              <a:tr h="396260">
                <a:tc>
                  <a:txBody>
                    <a:bodyPr/>
                    <a:lstStyle/>
                    <a:p>
                      <a:pPr algn="ctr"/>
                      <a:r>
                        <a:rPr lang="en-IN" sz="2200" dirty="0">
                          <a:solidFill>
                            <a:schemeClr val="tx1"/>
                          </a:solidFill>
                        </a:rPr>
                        <a:t>1</a:t>
                      </a:r>
                    </a:p>
                  </a:txBody>
                  <a:tcPr/>
                </a:tc>
                <a:tc>
                  <a:txBody>
                    <a:bodyPr/>
                    <a:lstStyle/>
                    <a:p>
                      <a:pPr algn="ctr"/>
                      <a:r>
                        <a:rPr lang="en-IN" sz="2200" dirty="0">
                          <a:solidFill>
                            <a:schemeClr val="tx1"/>
                          </a:solidFill>
                        </a:rPr>
                        <a:t>6</a:t>
                      </a:r>
                    </a:p>
                  </a:txBody>
                  <a:tcPr/>
                </a:tc>
                <a:extLst>
                  <a:ext uri="{0D108BD9-81ED-4DB2-BD59-A6C34878D82A}">
                    <a16:rowId xmlns:a16="http://schemas.microsoft.com/office/drawing/2014/main" val="3450406240"/>
                  </a:ext>
                </a:extLst>
              </a:tr>
              <a:tr h="396260">
                <a:tc>
                  <a:txBody>
                    <a:bodyPr/>
                    <a:lstStyle/>
                    <a:p>
                      <a:pPr algn="ctr"/>
                      <a:r>
                        <a:rPr lang="en-IN" sz="2200" dirty="0">
                          <a:solidFill>
                            <a:schemeClr val="tx1"/>
                          </a:solidFill>
                        </a:rPr>
                        <a:t>2</a:t>
                      </a:r>
                    </a:p>
                  </a:txBody>
                  <a:tcPr/>
                </a:tc>
                <a:tc>
                  <a:txBody>
                    <a:bodyPr/>
                    <a:lstStyle/>
                    <a:p>
                      <a:pPr algn="ctr"/>
                      <a:r>
                        <a:rPr lang="en-IN" sz="2200" dirty="0">
                          <a:solidFill>
                            <a:schemeClr val="tx1"/>
                          </a:solidFill>
                        </a:rPr>
                        <a:t>6,7</a:t>
                      </a:r>
                    </a:p>
                  </a:txBody>
                  <a:tcPr/>
                </a:tc>
                <a:extLst>
                  <a:ext uri="{0D108BD9-81ED-4DB2-BD59-A6C34878D82A}">
                    <a16:rowId xmlns:a16="http://schemas.microsoft.com/office/drawing/2014/main" val="1235674707"/>
                  </a:ext>
                </a:extLst>
              </a:tr>
              <a:tr h="396260">
                <a:tc>
                  <a:txBody>
                    <a:bodyPr/>
                    <a:lstStyle/>
                    <a:p>
                      <a:pPr algn="ctr"/>
                      <a:r>
                        <a:rPr lang="en-IN" sz="2200" dirty="0">
                          <a:solidFill>
                            <a:schemeClr val="tx1"/>
                          </a:solidFill>
                        </a:rPr>
                        <a:t>3</a:t>
                      </a:r>
                    </a:p>
                  </a:txBody>
                  <a:tcPr/>
                </a:tc>
                <a:tc>
                  <a:txBody>
                    <a:bodyPr/>
                    <a:lstStyle/>
                    <a:p>
                      <a:pPr algn="ctr"/>
                      <a:r>
                        <a:rPr lang="en-IN" sz="2200" dirty="0">
                          <a:solidFill>
                            <a:schemeClr val="tx1"/>
                          </a:solidFill>
                        </a:rPr>
                        <a:t>6,7,8</a:t>
                      </a:r>
                    </a:p>
                  </a:txBody>
                  <a:tcPr/>
                </a:tc>
                <a:extLst>
                  <a:ext uri="{0D108BD9-81ED-4DB2-BD59-A6C34878D82A}">
                    <a16:rowId xmlns:a16="http://schemas.microsoft.com/office/drawing/2014/main" val="2520330973"/>
                  </a:ext>
                </a:extLst>
              </a:tr>
              <a:tr h="396260">
                <a:tc>
                  <a:txBody>
                    <a:bodyPr/>
                    <a:lstStyle/>
                    <a:p>
                      <a:pPr algn="ctr"/>
                      <a:r>
                        <a:rPr lang="en-IN" sz="2200" dirty="0">
                          <a:solidFill>
                            <a:schemeClr val="tx1"/>
                          </a:solidFill>
                        </a:rPr>
                        <a:t>4</a:t>
                      </a:r>
                    </a:p>
                  </a:txBody>
                  <a:tcPr/>
                </a:tc>
                <a:tc>
                  <a:txBody>
                    <a:bodyPr/>
                    <a:lstStyle/>
                    <a:p>
                      <a:pPr algn="ctr"/>
                      <a:r>
                        <a:rPr lang="en-IN" sz="2200" dirty="0">
                          <a:solidFill>
                            <a:schemeClr val="tx1"/>
                          </a:solidFill>
                        </a:rPr>
                        <a:t>5,6,7,8</a:t>
                      </a:r>
                    </a:p>
                  </a:txBody>
                  <a:tcPr/>
                </a:tc>
                <a:extLst>
                  <a:ext uri="{0D108BD9-81ED-4DB2-BD59-A6C34878D82A}">
                    <a16:rowId xmlns:a16="http://schemas.microsoft.com/office/drawing/2014/main" val="3285570397"/>
                  </a:ext>
                </a:extLst>
              </a:tr>
              <a:tr h="396260">
                <a:tc>
                  <a:txBody>
                    <a:bodyPr/>
                    <a:lstStyle/>
                    <a:p>
                      <a:pPr algn="ctr"/>
                      <a:r>
                        <a:rPr lang="en-IN" sz="2200" dirty="0">
                          <a:solidFill>
                            <a:schemeClr val="tx1"/>
                          </a:solidFill>
                        </a:rPr>
                        <a:t>5</a:t>
                      </a:r>
                    </a:p>
                  </a:txBody>
                  <a:tcPr/>
                </a:tc>
                <a:tc>
                  <a:txBody>
                    <a:bodyPr/>
                    <a:lstStyle/>
                    <a:p>
                      <a:pPr algn="ctr"/>
                      <a:r>
                        <a:rPr lang="en-IN" sz="2200" dirty="0">
                          <a:solidFill>
                            <a:schemeClr val="tx1"/>
                          </a:solidFill>
                        </a:rPr>
                        <a:t>5,6,7,8,9</a:t>
                      </a:r>
                    </a:p>
                  </a:txBody>
                  <a:tcPr/>
                </a:tc>
                <a:extLst>
                  <a:ext uri="{0D108BD9-81ED-4DB2-BD59-A6C34878D82A}">
                    <a16:rowId xmlns:a16="http://schemas.microsoft.com/office/drawing/2014/main" val="3405890143"/>
                  </a:ext>
                </a:extLst>
              </a:tr>
              <a:tr h="396260">
                <a:tc>
                  <a:txBody>
                    <a:bodyPr/>
                    <a:lstStyle/>
                    <a:p>
                      <a:pPr algn="ctr"/>
                      <a:r>
                        <a:rPr lang="en-IN" sz="2200" dirty="0">
                          <a:solidFill>
                            <a:schemeClr val="tx1"/>
                          </a:solidFill>
                        </a:rPr>
                        <a:t>6</a:t>
                      </a:r>
                    </a:p>
                  </a:txBody>
                  <a:tcPr/>
                </a:tc>
                <a:tc>
                  <a:txBody>
                    <a:bodyPr/>
                    <a:lstStyle/>
                    <a:p>
                      <a:pPr algn="ctr"/>
                      <a:r>
                        <a:rPr lang="en-IN" sz="2200" dirty="0">
                          <a:solidFill>
                            <a:schemeClr val="tx1"/>
                          </a:solidFill>
                        </a:rPr>
                        <a:t>4,5,6,7,8,9</a:t>
                      </a:r>
                    </a:p>
                  </a:txBody>
                  <a:tcPr/>
                </a:tc>
                <a:extLst>
                  <a:ext uri="{0D108BD9-81ED-4DB2-BD59-A6C34878D82A}">
                    <a16:rowId xmlns:a16="http://schemas.microsoft.com/office/drawing/2014/main" val="3846001959"/>
                  </a:ext>
                </a:extLst>
              </a:tr>
              <a:tr h="396260">
                <a:tc>
                  <a:txBody>
                    <a:bodyPr/>
                    <a:lstStyle/>
                    <a:p>
                      <a:pPr algn="ctr"/>
                      <a:r>
                        <a:rPr lang="en-IN" sz="2200" dirty="0">
                          <a:solidFill>
                            <a:schemeClr val="tx1"/>
                          </a:solidFill>
                        </a:rPr>
                        <a:t>7</a:t>
                      </a:r>
                    </a:p>
                  </a:txBody>
                  <a:tcPr/>
                </a:tc>
                <a:tc>
                  <a:txBody>
                    <a:bodyPr/>
                    <a:lstStyle/>
                    <a:p>
                      <a:pPr algn="ctr"/>
                      <a:r>
                        <a:rPr lang="en-IN" sz="2200" dirty="0">
                          <a:solidFill>
                            <a:schemeClr val="tx1"/>
                          </a:solidFill>
                        </a:rPr>
                        <a:t>4,5,6,7,8,9,10</a:t>
                      </a:r>
                    </a:p>
                  </a:txBody>
                  <a:tcPr/>
                </a:tc>
                <a:extLst>
                  <a:ext uri="{0D108BD9-81ED-4DB2-BD59-A6C34878D82A}">
                    <a16:rowId xmlns:a16="http://schemas.microsoft.com/office/drawing/2014/main" val="512354822"/>
                  </a:ext>
                </a:extLst>
              </a:tr>
              <a:tr h="396260">
                <a:tc>
                  <a:txBody>
                    <a:bodyPr/>
                    <a:lstStyle/>
                    <a:p>
                      <a:pPr algn="ctr"/>
                      <a:r>
                        <a:rPr lang="en-IN" sz="2200" dirty="0">
                          <a:solidFill>
                            <a:schemeClr val="tx1"/>
                          </a:solidFill>
                        </a:rPr>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200" dirty="0">
                          <a:solidFill>
                            <a:schemeClr val="tx1"/>
                          </a:solidFill>
                        </a:rPr>
                        <a:t>4,5,6,7,8,9,10,11</a:t>
                      </a:r>
                    </a:p>
                  </a:txBody>
                  <a:tcPr/>
                </a:tc>
                <a:extLst>
                  <a:ext uri="{0D108BD9-81ED-4DB2-BD59-A6C34878D82A}">
                    <a16:rowId xmlns:a16="http://schemas.microsoft.com/office/drawing/2014/main" val="2950394443"/>
                  </a:ext>
                </a:extLst>
              </a:tr>
              <a:tr h="396260">
                <a:tc>
                  <a:txBody>
                    <a:bodyPr/>
                    <a:lstStyle/>
                    <a:p>
                      <a:pPr algn="ctr"/>
                      <a:r>
                        <a:rPr lang="en-IN" sz="2200" dirty="0">
                          <a:solidFill>
                            <a:schemeClr val="tx1"/>
                          </a:solidFill>
                        </a:rPr>
                        <a:t>9</a:t>
                      </a:r>
                    </a:p>
                  </a:txBody>
                  <a:tcPr/>
                </a:tc>
                <a:tc>
                  <a:txBody>
                    <a:bodyPr/>
                    <a:lstStyle/>
                    <a:p>
                      <a:pPr algn="ctr"/>
                      <a:r>
                        <a:rPr lang="en-IN" sz="2200" dirty="0">
                          <a:solidFill>
                            <a:schemeClr val="tx1"/>
                          </a:solidFill>
                        </a:rPr>
                        <a:t>2,3,4,5,6,7,8,9,10</a:t>
                      </a:r>
                    </a:p>
                  </a:txBody>
                  <a:tcPr/>
                </a:tc>
                <a:extLst>
                  <a:ext uri="{0D108BD9-81ED-4DB2-BD59-A6C34878D82A}">
                    <a16:rowId xmlns:a16="http://schemas.microsoft.com/office/drawing/2014/main" val="482811092"/>
                  </a:ext>
                </a:extLst>
              </a:tr>
              <a:tr h="396260">
                <a:tc>
                  <a:txBody>
                    <a:bodyPr/>
                    <a:lstStyle/>
                    <a:p>
                      <a:pPr algn="ctr"/>
                      <a:r>
                        <a:rPr lang="en-IN" sz="2200" dirty="0">
                          <a:solidFill>
                            <a:schemeClr val="tx1"/>
                          </a:solidFill>
                        </a:rPr>
                        <a:t>10</a:t>
                      </a:r>
                    </a:p>
                  </a:txBody>
                  <a:tcPr/>
                </a:tc>
                <a:tc>
                  <a:txBody>
                    <a:bodyPr/>
                    <a:lstStyle/>
                    <a:p>
                      <a:pPr algn="ctr"/>
                      <a:r>
                        <a:rPr lang="en-IN" sz="2200" dirty="0">
                          <a:solidFill>
                            <a:schemeClr val="tx1"/>
                          </a:solidFill>
                        </a:rPr>
                        <a:t>2,3,4,5,6,7,8,9,10,11 </a:t>
                      </a:r>
                    </a:p>
                  </a:txBody>
                  <a:tcPr/>
                </a:tc>
                <a:extLst>
                  <a:ext uri="{0D108BD9-81ED-4DB2-BD59-A6C34878D82A}">
                    <a16:rowId xmlns:a16="http://schemas.microsoft.com/office/drawing/2014/main" val="3388074708"/>
                  </a:ext>
                </a:extLst>
              </a:tr>
              <a:tr h="396260">
                <a:tc>
                  <a:txBody>
                    <a:bodyPr/>
                    <a:lstStyle/>
                    <a:p>
                      <a:pPr algn="ctr"/>
                      <a:r>
                        <a:rPr lang="en-IN" sz="2200" dirty="0">
                          <a:solidFill>
                            <a:schemeClr val="tx1"/>
                          </a:solidFill>
                        </a:rPr>
                        <a:t>11</a:t>
                      </a:r>
                    </a:p>
                  </a:txBody>
                  <a:tcPr/>
                </a:tc>
                <a:tc>
                  <a:txBody>
                    <a:bodyPr/>
                    <a:lstStyle/>
                    <a:p>
                      <a:pPr algn="ctr"/>
                      <a:r>
                        <a:rPr lang="en-IN" sz="2200" dirty="0">
                          <a:solidFill>
                            <a:schemeClr val="tx1"/>
                          </a:solidFill>
                        </a:rPr>
                        <a:t>2,3,4,5,6,7,8,9,10,11,12</a:t>
                      </a:r>
                    </a:p>
                  </a:txBody>
                  <a:tcPr/>
                </a:tc>
                <a:extLst>
                  <a:ext uri="{0D108BD9-81ED-4DB2-BD59-A6C34878D82A}">
                    <a16:rowId xmlns:a16="http://schemas.microsoft.com/office/drawing/2014/main" val="4230108008"/>
                  </a:ext>
                </a:extLst>
              </a:tr>
              <a:tr h="396260">
                <a:tc>
                  <a:txBody>
                    <a:bodyPr/>
                    <a:lstStyle/>
                    <a:p>
                      <a:pPr algn="ctr"/>
                      <a:r>
                        <a:rPr lang="en-IN" sz="2200" dirty="0">
                          <a:solidFill>
                            <a:schemeClr val="tx1"/>
                          </a:solidFill>
                        </a:rPr>
                        <a:t>12</a:t>
                      </a:r>
                    </a:p>
                  </a:txBody>
                  <a:tcPr/>
                </a:tc>
                <a:tc>
                  <a:txBody>
                    <a:bodyPr/>
                    <a:lstStyle/>
                    <a:p>
                      <a:pPr algn="ctr"/>
                      <a:r>
                        <a:rPr lang="en-IN" sz="2200" dirty="0">
                          <a:solidFill>
                            <a:schemeClr val="tx1"/>
                          </a:solidFill>
                        </a:rPr>
                        <a:t>1, 2,3,4,5,6,7,8,9,10,11,12 </a:t>
                      </a:r>
                    </a:p>
                  </a:txBody>
                  <a:tcPr/>
                </a:tc>
                <a:extLst>
                  <a:ext uri="{0D108BD9-81ED-4DB2-BD59-A6C34878D82A}">
                    <a16:rowId xmlns:a16="http://schemas.microsoft.com/office/drawing/2014/main" val="2720773619"/>
                  </a:ext>
                </a:extLst>
              </a:tr>
            </a:tbl>
          </a:graphicData>
        </a:graphic>
      </p:graphicFrame>
      <p:sp>
        <p:nvSpPr>
          <p:cNvPr id="9" name="Title 1">
            <a:extLst>
              <a:ext uri="{FF2B5EF4-FFF2-40B4-BE49-F238E27FC236}">
                <a16:creationId xmlns:a16="http://schemas.microsoft.com/office/drawing/2014/main" id="{DB5E731B-402C-8197-4A1F-EC10AE8B551A}"/>
              </a:ext>
            </a:extLst>
          </p:cNvPr>
          <p:cNvSpPr>
            <a:spLocks noGrp="1"/>
          </p:cNvSpPr>
          <p:nvPr>
            <p:ph type="title"/>
          </p:nvPr>
        </p:nvSpPr>
        <p:spPr>
          <a:xfrm>
            <a:off x="352156" y="-269286"/>
            <a:ext cx="10515600" cy="1325563"/>
          </a:xfrm>
        </p:spPr>
        <p:txBody>
          <a:bodyPr/>
          <a:lstStyle/>
          <a:p>
            <a:r>
              <a:rPr lang="en-US" b="1" u="sng" dirty="0"/>
              <a:t>Gates opening sequence : </a:t>
            </a:r>
          </a:p>
        </p:txBody>
      </p:sp>
      <p:sp>
        <p:nvSpPr>
          <p:cNvPr id="2" name="Slide Number Placeholder 4">
            <a:extLst>
              <a:ext uri="{FF2B5EF4-FFF2-40B4-BE49-F238E27FC236}">
                <a16:creationId xmlns:a16="http://schemas.microsoft.com/office/drawing/2014/main" id="{ADDD5CEB-9592-1758-FE41-13C4C2A43BA6}"/>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59586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2F4428-402B-5997-49C0-E6E4F124CAE2}"/>
              </a:ext>
            </a:extLst>
          </p:cNvPr>
          <p:cNvSpPr>
            <a:spLocks noGrp="1"/>
          </p:cNvSpPr>
          <p:nvPr>
            <p:ph type="title"/>
          </p:nvPr>
        </p:nvSpPr>
        <p:spPr>
          <a:xfrm>
            <a:off x="353179" y="508765"/>
            <a:ext cx="10515600" cy="1325563"/>
          </a:xfrm>
        </p:spPr>
        <p:txBody>
          <a:bodyPr>
            <a:normAutofit fontScale="90000"/>
          </a:bodyPr>
          <a:lstStyle/>
          <a:p>
            <a:r>
              <a:rPr lang="en-US" b="1" u="sng" dirty="0"/>
              <a:t>Issues in </a:t>
            </a:r>
            <a:r>
              <a:rPr lang="en-US" b="1" u="sng" dirty="0" err="1"/>
              <a:t>Srisaillam</a:t>
            </a:r>
            <a:r>
              <a:rPr lang="en-US" b="1" u="sng" dirty="0"/>
              <a:t> Dam</a:t>
            </a:r>
            <a:br>
              <a:rPr lang="en-US" b="1" u="sng" dirty="0"/>
            </a:br>
            <a:r>
              <a:rPr lang="en-US" b="1" u="sng" dirty="0"/>
              <a:t>  </a:t>
            </a:r>
            <a:br>
              <a:rPr lang="en-US" dirty="0"/>
            </a:br>
            <a:endParaRPr lang="en-US" dirty="0"/>
          </a:p>
        </p:txBody>
      </p:sp>
      <p:sp>
        <p:nvSpPr>
          <p:cNvPr id="13" name="Content Placeholder 12">
            <a:extLst>
              <a:ext uri="{FF2B5EF4-FFF2-40B4-BE49-F238E27FC236}">
                <a16:creationId xmlns:a16="http://schemas.microsoft.com/office/drawing/2014/main" id="{C02E4874-C59F-4542-4796-064EF69F7663}"/>
              </a:ext>
            </a:extLst>
          </p:cNvPr>
          <p:cNvSpPr>
            <a:spLocks noGrp="1"/>
          </p:cNvSpPr>
          <p:nvPr>
            <p:ph idx="1"/>
          </p:nvPr>
        </p:nvSpPr>
        <p:spPr>
          <a:xfrm>
            <a:off x="353179" y="990571"/>
            <a:ext cx="3266321" cy="4638704"/>
          </a:xfrm>
        </p:spPr>
        <p:txBody>
          <a:bodyPr/>
          <a:lstStyle/>
          <a:p>
            <a:pPr marL="228600" indent="-228600">
              <a:lnSpc>
                <a:spcPct val="90000"/>
              </a:lnSpc>
              <a:spcBef>
                <a:spcPts val="1000"/>
              </a:spcBef>
              <a:buFont typeface="Arial" panose="020B0604020202020204" pitchFamily="34" charset="0"/>
              <a:buChar char="•"/>
            </a:pPr>
            <a:r>
              <a:rPr lang="en-US" sz="2800" dirty="0"/>
              <a:t>Apron</a:t>
            </a:r>
          </a:p>
          <a:p>
            <a:pPr marL="228600" indent="-228600">
              <a:lnSpc>
                <a:spcPct val="90000"/>
              </a:lnSpc>
              <a:spcBef>
                <a:spcPts val="1000"/>
              </a:spcBef>
              <a:buFont typeface="Arial" panose="020B0604020202020204" pitchFamily="34" charset="0"/>
              <a:buChar char="•"/>
            </a:pPr>
            <a:r>
              <a:rPr lang="en-US" dirty="0"/>
              <a:t>Plunge pool</a:t>
            </a:r>
          </a:p>
          <a:p>
            <a:pPr marL="228600" indent="-228600">
              <a:lnSpc>
                <a:spcPct val="90000"/>
              </a:lnSpc>
              <a:spcBef>
                <a:spcPts val="1000"/>
              </a:spcBef>
              <a:buFont typeface="Arial" panose="020B0604020202020204" pitchFamily="34" charset="0"/>
              <a:buChar char="•"/>
            </a:pPr>
            <a:r>
              <a:rPr lang="en-US" sz="2800" dirty="0"/>
              <a:t>Energy dissipation</a:t>
            </a:r>
          </a:p>
          <a:p>
            <a:endParaRPr lang="en-US" dirty="0"/>
          </a:p>
        </p:txBody>
      </p:sp>
      <p:sp>
        <p:nvSpPr>
          <p:cNvPr id="2" name="Slide Number Placeholder 4">
            <a:extLst>
              <a:ext uri="{FF2B5EF4-FFF2-40B4-BE49-F238E27FC236}">
                <a16:creationId xmlns:a16="http://schemas.microsoft.com/office/drawing/2014/main" id="{145CAE19-2E50-9398-E141-71D4CED9B1D1}"/>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6</a:t>
            </a:fld>
            <a:endParaRPr lang="en-US" dirty="0"/>
          </a:p>
        </p:txBody>
      </p:sp>
      <p:grpSp>
        <p:nvGrpSpPr>
          <p:cNvPr id="5" name="Group 4">
            <a:extLst>
              <a:ext uri="{FF2B5EF4-FFF2-40B4-BE49-F238E27FC236}">
                <a16:creationId xmlns:a16="http://schemas.microsoft.com/office/drawing/2014/main" id="{081151E8-924B-4263-6061-6CCED4DF96F2}"/>
              </a:ext>
            </a:extLst>
          </p:cNvPr>
          <p:cNvGrpSpPr/>
          <p:nvPr/>
        </p:nvGrpSpPr>
        <p:grpSpPr>
          <a:xfrm>
            <a:off x="3853511" y="1140790"/>
            <a:ext cx="7181851" cy="3715536"/>
            <a:chOff x="3853511" y="1140790"/>
            <a:chExt cx="7181851" cy="3715536"/>
          </a:xfrm>
        </p:grpSpPr>
        <p:pic>
          <p:nvPicPr>
            <p:cNvPr id="3" name="Content Placeholder 5">
              <a:extLst>
                <a:ext uri="{FF2B5EF4-FFF2-40B4-BE49-F238E27FC236}">
                  <a16:creationId xmlns:a16="http://schemas.microsoft.com/office/drawing/2014/main" id="{14420BC9-0943-83EA-006E-39D56DBFCD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586669" y="-592368"/>
              <a:ext cx="3715536" cy="7181851"/>
            </a:xfrm>
            <a:prstGeom prst="rect">
              <a:avLst/>
            </a:prstGeom>
          </p:spPr>
        </p:pic>
        <p:sp>
          <p:nvSpPr>
            <p:cNvPr id="4" name="TextBox 3">
              <a:extLst>
                <a:ext uri="{FF2B5EF4-FFF2-40B4-BE49-F238E27FC236}">
                  <a16:creationId xmlns:a16="http://schemas.microsoft.com/office/drawing/2014/main" id="{2569E695-214F-B74F-FF61-D4FBC0B8CA85}"/>
                </a:ext>
              </a:extLst>
            </p:cNvPr>
            <p:cNvSpPr txBox="1"/>
            <p:nvPr/>
          </p:nvSpPr>
          <p:spPr>
            <a:xfrm rot="16200000">
              <a:off x="4236706" y="3716995"/>
              <a:ext cx="945323" cy="369332"/>
            </a:xfrm>
            <a:prstGeom prst="rect">
              <a:avLst/>
            </a:prstGeom>
            <a:noFill/>
          </p:spPr>
          <p:txBody>
            <a:bodyPr wrap="none" rtlCol="0">
              <a:spAutoFit/>
            </a:bodyPr>
            <a:lstStyle/>
            <a:p>
              <a:r>
                <a:rPr lang="en-US" b="1" dirty="0"/>
                <a:t>APRON</a:t>
              </a:r>
            </a:p>
          </p:txBody>
        </p:sp>
        <p:sp>
          <p:nvSpPr>
            <p:cNvPr id="6" name="TextBox 5">
              <a:extLst>
                <a:ext uri="{FF2B5EF4-FFF2-40B4-BE49-F238E27FC236}">
                  <a16:creationId xmlns:a16="http://schemas.microsoft.com/office/drawing/2014/main" id="{469C6930-A5B0-9E5F-1045-5DD6F0AC086B}"/>
                </a:ext>
              </a:extLst>
            </p:cNvPr>
            <p:cNvSpPr txBox="1"/>
            <p:nvPr/>
          </p:nvSpPr>
          <p:spPr>
            <a:xfrm rot="16200000">
              <a:off x="6316339" y="2450398"/>
              <a:ext cx="2256195" cy="646331"/>
            </a:xfrm>
            <a:prstGeom prst="rect">
              <a:avLst/>
            </a:prstGeom>
            <a:noFill/>
          </p:spPr>
          <p:txBody>
            <a:bodyPr wrap="none" rtlCol="0">
              <a:spAutoFit/>
            </a:bodyPr>
            <a:lstStyle/>
            <a:p>
              <a:r>
                <a:rPr lang="en-US" b="1" dirty="0"/>
                <a:t>DEEP SCOURING IN</a:t>
              </a:r>
            </a:p>
            <a:p>
              <a:r>
                <a:rPr lang="en-US" b="1" dirty="0"/>
                <a:t> PLUNGE POOL</a:t>
              </a:r>
            </a:p>
          </p:txBody>
        </p:sp>
      </p:grpSp>
    </p:spTree>
    <p:extLst>
      <p:ext uri="{BB962C8B-B14F-4D97-AF65-F5344CB8AC3E}">
        <p14:creationId xmlns:p14="http://schemas.microsoft.com/office/powerpoint/2010/main" val="22222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2F4428-402B-5997-49C0-E6E4F124CAE2}"/>
              </a:ext>
            </a:extLst>
          </p:cNvPr>
          <p:cNvSpPr>
            <a:spLocks noGrp="1"/>
          </p:cNvSpPr>
          <p:nvPr>
            <p:ph type="title"/>
          </p:nvPr>
        </p:nvSpPr>
        <p:spPr>
          <a:xfrm>
            <a:off x="353179" y="508765"/>
            <a:ext cx="10515600" cy="1325563"/>
          </a:xfrm>
        </p:spPr>
        <p:txBody>
          <a:bodyPr>
            <a:normAutofit fontScale="90000"/>
          </a:bodyPr>
          <a:lstStyle/>
          <a:p>
            <a:r>
              <a:rPr lang="en-US" b="1" u="sng" dirty="0"/>
              <a:t>Issues: Apron</a:t>
            </a:r>
            <a:br>
              <a:rPr lang="en-US" b="1" u="sng" dirty="0"/>
            </a:br>
            <a:r>
              <a:rPr lang="en-US" b="1" u="sng" dirty="0"/>
              <a:t>  </a:t>
            </a:r>
            <a:br>
              <a:rPr lang="en-US" dirty="0"/>
            </a:br>
            <a:endParaRPr lang="en-US" dirty="0"/>
          </a:p>
        </p:txBody>
      </p:sp>
      <p:sp>
        <p:nvSpPr>
          <p:cNvPr id="13" name="Content Placeholder 12">
            <a:extLst>
              <a:ext uri="{FF2B5EF4-FFF2-40B4-BE49-F238E27FC236}">
                <a16:creationId xmlns:a16="http://schemas.microsoft.com/office/drawing/2014/main" id="{C02E4874-C59F-4542-4796-064EF69F7663}"/>
              </a:ext>
            </a:extLst>
          </p:cNvPr>
          <p:cNvSpPr>
            <a:spLocks noGrp="1"/>
          </p:cNvSpPr>
          <p:nvPr>
            <p:ph idx="1"/>
          </p:nvPr>
        </p:nvSpPr>
        <p:spPr>
          <a:xfrm>
            <a:off x="436471" y="1171546"/>
            <a:ext cx="10515600" cy="4351338"/>
          </a:xfrm>
        </p:spPr>
        <p:txBody>
          <a:bodyPr/>
          <a:lstStyle/>
          <a:p>
            <a:pPr marL="228600" indent="-228600">
              <a:lnSpc>
                <a:spcPct val="90000"/>
              </a:lnSpc>
              <a:spcBef>
                <a:spcPts val="1000"/>
              </a:spcBef>
              <a:buFont typeface="Arial" panose="020B0604020202020204" pitchFamily="34" charset="0"/>
              <a:buChar char="•"/>
            </a:pPr>
            <a:r>
              <a:rPr lang="en-US" sz="2800" dirty="0"/>
              <a:t>In the detailed Bathymetric survey, it was detected that the retrogression near the cylinders was deepened by 2m to 5m. </a:t>
            </a:r>
          </a:p>
          <a:p>
            <a:pPr marL="228600" indent="-228600">
              <a:lnSpc>
                <a:spcPct val="90000"/>
              </a:lnSpc>
              <a:spcBef>
                <a:spcPts val="1000"/>
              </a:spcBef>
              <a:buFont typeface="Arial" panose="020B0604020202020204" pitchFamily="34" charset="0"/>
              <a:buChar char="•"/>
            </a:pPr>
            <a:r>
              <a:rPr lang="en-US" sz="2800" dirty="0"/>
              <a:t>The scours are identified at a distance of 15m from the face of the cylinder </a:t>
            </a:r>
          </a:p>
          <a:p>
            <a:pPr marL="228600" indent="-228600">
              <a:lnSpc>
                <a:spcPct val="90000"/>
              </a:lnSpc>
              <a:spcBef>
                <a:spcPts val="1000"/>
              </a:spcBef>
              <a:buFont typeface="Arial" panose="020B0604020202020204" pitchFamily="34" charset="0"/>
              <a:buChar char="•"/>
            </a:pPr>
            <a:r>
              <a:rPr lang="en-US" sz="2800" dirty="0"/>
              <a:t>The old coffer dam is caved and deepened nearly 3m to 5m inside.</a:t>
            </a:r>
          </a:p>
          <a:p>
            <a:pPr marL="228600" indent="-228600">
              <a:lnSpc>
                <a:spcPct val="90000"/>
              </a:lnSpc>
              <a:spcBef>
                <a:spcPts val="1000"/>
              </a:spcBef>
              <a:buFont typeface="Arial" panose="020B0604020202020204" pitchFamily="34" charset="0"/>
              <a:buChar char="•"/>
            </a:pPr>
            <a:r>
              <a:rPr lang="en-US" sz="2800" dirty="0"/>
              <a:t> Avoid impinging of jet on cylinders during low flows </a:t>
            </a:r>
          </a:p>
          <a:p>
            <a:endParaRPr lang="en-US" dirty="0"/>
          </a:p>
        </p:txBody>
      </p:sp>
      <p:sp>
        <p:nvSpPr>
          <p:cNvPr id="2" name="Slide Number Placeholder 4">
            <a:extLst>
              <a:ext uri="{FF2B5EF4-FFF2-40B4-BE49-F238E27FC236}">
                <a16:creationId xmlns:a16="http://schemas.microsoft.com/office/drawing/2014/main" id="{145CAE19-2E50-9398-E141-71D4CED9B1D1}"/>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01448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419334" y="187930"/>
            <a:ext cx="5815961" cy="677108"/>
          </a:xfrm>
          <a:prstGeom prst="rect">
            <a:avLst/>
          </a:prstGeom>
        </p:spPr>
        <p:txBody>
          <a:bodyPr wrap="square" lIns="0" tIns="0" rIns="0" bIns="0" rtlCol="0" anchor="t">
            <a:spAutoFit/>
          </a:bodyPr>
          <a:lstStyle/>
          <a:p>
            <a:pPr defTabSz="609630"/>
            <a:r>
              <a:rPr lang="en-US" sz="4400" b="1" u="sng" dirty="0">
                <a:effectLst>
                  <a:outerShdw blurRad="38100" dist="38100" dir="2700000" algn="tl">
                    <a:srgbClr val="000000">
                      <a:alpha val="43137"/>
                    </a:srgbClr>
                  </a:outerShdw>
                </a:effectLst>
                <a:latin typeface="+mj-lt"/>
                <a:ea typeface="Inter" panose="02000503000000020004" pitchFamily="2" charset="0"/>
                <a:cs typeface="Inter" panose="02000503000000020004" pitchFamily="2" charset="0"/>
              </a:rPr>
              <a:t>Issues: Apron </a:t>
            </a:r>
          </a:p>
        </p:txBody>
      </p:sp>
      <p:sp>
        <p:nvSpPr>
          <p:cNvPr id="10" name="TextBox 7">
            <a:extLst>
              <a:ext uri="{FF2B5EF4-FFF2-40B4-BE49-F238E27FC236}">
                <a16:creationId xmlns:a16="http://schemas.microsoft.com/office/drawing/2014/main" id="{1BF44DBD-C8F3-FA10-521E-710A6EEF2536}"/>
              </a:ext>
            </a:extLst>
          </p:cNvPr>
          <p:cNvSpPr txBox="1"/>
          <p:nvPr/>
        </p:nvSpPr>
        <p:spPr>
          <a:xfrm>
            <a:off x="419335" y="1030069"/>
            <a:ext cx="10277694" cy="4521687"/>
          </a:xfrm>
          <a:prstGeom prst="rect">
            <a:avLst/>
          </a:prstGeom>
        </p:spPr>
        <p:txBody>
          <a:bodyPr wrap="square" lIns="0" tIns="0" rIns="0" bIns="0" rtlCol="0" anchor="t">
            <a:spAutoFit/>
          </a:bodyPr>
          <a:lstStyle/>
          <a:p>
            <a:pPr marL="228600" indent="-228600" algn="just">
              <a:lnSpc>
                <a:spcPct val="90000"/>
              </a:lnSpc>
              <a:spcBef>
                <a:spcPts val="1000"/>
              </a:spcBef>
              <a:buFont typeface="Arial" panose="020B0604020202020204" pitchFamily="34" charset="0"/>
              <a:buChar char="•"/>
            </a:pPr>
            <a:r>
              <a:rPr lang="en-US" sz="2800" dirty="0"/>
              <a:t>cylinders have not been anchored into the deep foundation. </a:t>
            </a:r>
          </a:p>
          <a:p>
            <a:pPr marL="228600" indent="-228600" algn="just">
              <a:lnSpc>
                <a:spcPct val="90000"/>
              </a:lnSpc>
              <a:spcBef>
                <a:spcPts val="1000"/>
              </a:spcBef>
              <a:buFont typeface="Arial" panose="020B0604020202020204" pitchFamily="34" charset="0"/>
              <a:buChar char="•"/>
            </a:pPr>
            <a:r>
              <a:rPr lang="en-US" sz="2800" dirty="0"/>
              <a:t>The base of the cylinders and the tremie concrete placed at their base have been eroded. </a:t>
            </a:r>
          </a:p>
          <a:p>
            <a:pPr marL="228600" indent="-228600" algn="just">
              <a:lnSpc>
                <a:spcPct val="90000"/>
              </a:lnSpc>
              <a:spcBef>
                <a:spcPts val="1000"/>
              </a:spcBef>
              <a:buFont typeface="Arial" panose="020B0604020202020204" pitchFamily="34" charset="0"/>
              <a:buChar char="•"/>
            </a:pPr>
            <a:r>
              <a:rPr lang="en-US" sz="2800" dirty="0"/>
              <a:t>Scour in Cylinder 10 to 16</a:t>
            </a:r>
          </a:p>
          <a:p>
            <a:pPr marL="228600" indent="-228600" algn="just">
              <a:lnSpc>
                <a:spcPct val="90000"/>
              </a:lnSpc>
              <a:spcBef>
                <a:spcPts val="1000"/>
              </a:spcBef>
              <a:buFont typeface="Arial" panose="020B0604020202020204" pitchFamily="34" charset="0"/>
              <a:buChar char="•"/>
            </a:pPr>
            <a:r>
              <a:rPr lang="en-US" sz="2800" dirty="0"/>
              <a:t>Protection works to ensure the safety of the existing apron.</a:t>
            </a:r>
          </a:p>
          <a:p>
            <a:pPr marL="228600" indent="-228600" algn="just">
              <a:lnSpc>
                <a:spcPct val="90000"/>
              </a:lnSpc>
              <a:spcBef>
                <a:spcPts val="1000"/>
              </a:spcBef>
              <a:buFont typeface="Arial" panose="020B0604020202020204" pitchFamily="34" charset="0"/>
              <a:buChar char="•"/>
            </a:pPr>
            <a:r>
              <a:rPr lang="en-US" sz="2800" dirty="0"/>
              <a:t>Almost all the cylinders of old coffer dam are damaged and are to be repaired. </a:t>
            </a:r>
          </a:p>
          <a:p>
            <a:pPr marL="228600" indent="-228600" algn="just">
              <a:lnSpc>
                <a:spcPct val="90000"/>
              </a:lnSpc>
              <a:spcBef>
                <a:spcPts val="1000"/>
              </a:spcBef>
              <a:buFont typeface="Arial" panose="020B0604020202020204" pitchFamily="34" charset="0"/>
              <a:buChar char="•"/>
            </a:pPr>
            <a:r>
              <a:rPr lang="en-US" sz="2800" dirty="0"/>
              <a:t>Cylinders at junctions due to change in alignment </a:t>
            </a:r>
            <a:r>
              <a:rPr lang="en-US" sz="2800" dirty="0" err="1"/>
              <a:t>ie</a:t>
            </a:r>
            <a:r>
              <a:rPr lang="en-US" sz="2800" dirty="0"/>
              <a:t>., Cylinder 26, Cylinder 16, etc., are badly damaged and rubble in the Cylinders has come out and cavities formed</a:t>
            </a:r>
          </a:p>
        </p:txBody>
      </p:sp>
      <p:sp>
        <p:nvSpPr>
          <p:cNvPr id="2" name="Slide Number Placeholder 4">
            <a:extLst>
              <a:ext uri="{FF2B5EF4-FFF2-40B4-BE49-F238E27FC236}">
                <a16:creationId xmlns:a16="http://schemas.microsoft.com/office/drawing/2014/main" id="{70D013E2-F306-A1FA-5139-AFBF21661566}"/>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57280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8B869F58-B041-9772-D182-7ECD973F0C90}"/>
              </a:ext>
            </a:extLst>
          </p:cNvPr>
          <p:cNvSpPr txBox="1"/>
          <p:nvPr/>
        </p:nvSpPr>
        <p:spPr>
          <a:xfrm>
            <a:off x="555120" y="298613"/>
            <a:ext cx="6426253" cy="1222707"/>
          </a:xfrm>
          <a:prstGeom prst="rect">
            <a:avLst/>
          </a:prstGeom>
        </p:spPr>
        <p:txBody>
          <a:bodyPr wrap="square" lIns="0" tIns="0" rIns="0" bIns="0" rtlCol="0" anchor="t">
            <a:spAutoFit/>
          </a:bodyPr>
          <a:lstStyle/>
          <a:p>
            <a:pPr>
              <a:lnSpc>
                <a:spcPct val="90000"/>
              </a:lnSpc>
              <a:spcBef>
                <a:spcPct val="0"/>
              </a:spcBef>
            </a:pPr>
            <a:r>
              <a:rPr lang="en-US" sz="4400" b="1" u="sng" dirty="0">
                <a:latin typeface="+mj-lt"/>
                <a:ea typeface="+mj-ea"/>
                <a:cs typeface="+mj-cs"/>
              </a:rPr>
              <a:t>Issues: Plunge</a:t>
            </a:r>
            <a:r>
              <a:rPr lang="en-US" sz="4400" b="1" u="sng" dirty="0">
                <a:solidFill>
                  <a:srgbClr val="0A2241"/>
                </a:solidFill>
                <a:latin typeface="+mj-lt"/>
                <a:ea typeface="Inter" panose="02000503000000020004" pitchFamily="2" charset="0"/>
                <a:cs typeface="Inter" panose="02000503000000020004" pitchFamily="2" charset="0"/>
              </a:rPr>
              <a:t> </a:t>
            </a:r>
            <a:r>
              <a:rPr lang="en-US" sz="4400" b="1" u="sng" dirty="0">
                <a:latin typeface="+mj-lt"/>
                <a:ea typeface="+mj-ea"/>
                <a:cs typeface="+mj-cs"/>
              </a:rPr>
              <a:t>Pool</a:t>
            </a:r>
          </a:p>
          <a:p>
            <a:pPr>
              <a:lnSpc>
                <a:spcPct val="90000"/>
              </a:lnSpc>
              <a:spcBef>
                <a:spcPct val="0"/>
              </a:spcBef>
            </a:pPr>
            <a:endParaRPr lang="en-US" sz="4400" b="1" u="sng" dirty="0">
              <a:latin typeface="+mj-lt"/>
              <a:ea typeface="+mj-ea"/>
              <a:cs typeface="+mj-cs"/>
            </a:endParaRPr>
          </a:p>
        </p:txBody>
      </p:sp>
      <p:sp>
        <p:nvSpPr>
          <p:cNvPr id="10" name="TextBox 7">
            <a:extLst>
              <a:ext uri="{FF2B5EF4-FFF2-40B4-BE49-F238E27FC236}">
                <a16:creationId xmlns:a16="http://schemas.microsoft.com/office/drawing/2014/main" id="{1BF44DBD-C8F3-FA10-521E-710A6EEF2536}"/>
              </a:ext>
            </a:extLst>
          </p:cNvPr>
          <p:cNvSpPr txBox="1"/>
          <p:nvPr/>
        </p:nvSpPr>
        <p:spPr>
          <a:xfrm>
            <a:off x="555120" y="1006197"/>
            <a:ext cx="10628592" cy="5297284"/>
          </a:xfrm>
          <a:prstGeom prst="rect">
            <a:avLst/>
          </a:prstGeom>
        </p:spPr>
        <p:txBody>
          <a:bodyPr wrap="square" lIns="0" tIns="0" rIns="0" bIns="0" rtlCol="0" anchor="t">
            <a:spAutoFit/>
          </a:bodyPr>
          <a:lstStyle>
            <a:defPPr>
              <a:defRPr lang="en-US"/>
            </a:defPPr>
            <a:lvl1pPr marL="228600" indent="-228600">
              <a:lnSpc>
                <a:spcPct val="90000"/>
              </a:lnSpc>
              <a:spcBef>
                <a:spcPts val="1000"/>
              </a:spcBef>
              <a:buFont typeface="Arial" panose="020B0604020202020204" pitchFamily="34" charset="0"/>
              <a:buChar char="•"/>
              <a:defRPr sz="2800"/>
            </a:lvl1pPr>
          </a:lstStyle>
          <a:p>
            <a:r>
              <a:rPr lang="en-US" dirty="0"/>
              <a:t>The formation of a deep plunge pool has serious safety implications for the sliding stability of the dam, stress patterns in the foundation area, and the stability of banks on either side of the river channel. </a:t>
            </a:r>
          </a:p>
          <a:p>
            <a:r>
              <a:rPr lang="en-US" dirty="0"/>
              <a:t>The jet moving with a high Froude number tries to lift heavier masses into turbulence to attain stability</a:t>
            </a:r>
          </a:p>
          <a:p>
            <a:r>
              <a:rPr lang="en-US" dirty="0"/>
              <a:t>About 300 m DS of the dam axis, on the valley floor, a 30 m diameter, 65 m deep depression</a:t>
            </a:r>
          </a:p>
          <a:p>
            <a:r>
              <a:rPr lang="en-US" dirty="0"/>
              <a:t>At 152.4 m downstream of the dam line, the river bed level dropped by 20 to 21.5m, forming another pool.</a:t>
            </a:r>
          </a:p>
          <a:p>
            <a:r>
              <a:rPr lang="en-US" dirty="0"/>
              <a:t>12 a large cavity is observed at this old coffer dam. </a:t>
            </a:r>
          </a:p>
          <a:p>
            <a:r>
              <a:rPr lang="en-US" dirty="0"/>
              <a:t>some portion of Tremie Concrete laid during 2002 was scoured over a period of 17 years</a:t>
            </a:r>
          </a:p>
        </p:txBody>
      </p:sp>
      <p:pic>
        <p:nvPicPr>
          <p:cNvPr id="14" name="Content Placeholder 3" descr="d1 copy.jpg">
            <a:extLst>
              <a:ext uri="{FF2B5EF4-FFF2-40B4-BE49-F238E27FC236}">
                <a16:creationId xmlns:a16="http://schemas.microsoft.com/office/drawing/2014/main" id="{72A59C25-B4B9-9E95-5848-B63A1F4775A7}"/>
              </a:ext>
            </a:extLst>
          </p:cNvPr>
          <p:cNvPicPr>
            <a:picLocks noChangeAspect="1"/>
          </p:cNvPicPr>
          <p:nvPr/>
        </p:nvPicPr>
        <p:blipFill>
          <a:blip r:embed="rId2" cstate="print"/>
          <a:srcRect b="13722"/>
          <a:stretch/>
        </p:blipFill>
        <p:spPr>
          <a:xfrm>
            <a:off x="768782" y="875700"/>
            <a:ext cx="10414930" cy="5433740"/>
          </a:xfrm>
          <a:prstGeom prst="rect">
            <a:avLst/>
          </a:prstGeom>
        </p:spPr>
      </p:pic>
      <p:sp>
        <p:nvSpPr>
          <p:cNvPr id="2" name="Slide Number Placeholder 4">
            <a:extLst>
              <a:ext uri="{FF2B5EF4-FFF2-40B4-BE49-F238E27FC236}">
                <a16:creationId xmlns:a16="http://schemas.microsoft.com/office/drawing/2014/main" id="{D105F8DB-E2E3-86B4-F7DE-FA14C15308FF}"/>
              </a:ext>
            </a:extLst>
          </p:cNvPr>
          <p:cNvSpPr>
            <a:spLocks noGrp="1"/>
          </p:cNvSpPr>
          <p:nvPr>
            <p:ph type="sldNum" sz="quarter" idx="12"/>
          </p:nvPr>
        </p:nvSpPr>
        <p:spPr>
          <a:xfrm>
            <a:off x="8610600" y="6356350"/>
            <a:ext cx="2743200" cy="365125"/>
          </a:xfrm>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138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e52bbd-ce98-41f0-8031-f114cfe138e3" xsi:nil="true"/>
    <lcf76f155ced4ddcb4097134ff3c332f xmlns="a7065c48-404a-483b-932a-49711fa515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57E7AE61FF794E97D8F26C9C770648" ma:contentTypeVersion="" ma:contentTypeDescription="Create a new document." ma:contentTypeScope="" ma:versionID="8ab0795a31d0910146835d3bf10abb65">
  <xsd:schema xmlns:xsd="http://www.w3.org/2001/XMLSchema" xmlns:xs="http://www.w3.org/2001/XMLSchema" xmlns:p="http://schemas.microsoft.com/office/2006/metadata/properties" xmlns:ns2="a7065c48-404a-483b-932a-49711fa5159b" xmlns:ns3="2ce52bbd-ce98-41f0-8031-f114cfe138e3" targetNamespace="http://schemas.microsoft.com/office/2006/metadata/properties" ma:root="true" ma:fieldsID="62a9720d5f5cbfb4306cd4966fd67cfb" ns2:_="" ns3:_="">
    <xsd:import namespace="a7065c48-404a-483b-932a-49711fa5159b"/>
    <xsd:import namespace="2ce52bbd-ce98-41f0-8031-f114cfe138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65c48-404a-483b-932a-49711fa51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b25237-6a7a-44fd-a8d3-5d1bcb8de3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e52bbd-ce98-41f0-8031-f114cfe138e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4a9c159-f5c2-4638-9a11-6de0f40f154d}" ma:internalName="TaxCatchAll" ma:showField="CatchAllData" ma:web="2ce52bbd-ce98-41f0-8031-f114cfe13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BD0EC-04F8-47E2-A92A-426166AB0575}">
  <ds:schemaRefs>
    <ds:schemaRef ds:uri="http://schemas.microsoft.com/office/2006/metadata/properties"/>
    <ds:schemaRef ds:uri="http://schemas.microsoft.com/office/infopath/2007/PartnerControls"/>
    <ds:schemaRef ds:uri="2ce52bbd-ce98-41f0-8031-f114cfe138e3"/>
    <ds:schemaRef ds:uri="a7065c48-404a-483b-932a-49711fa5159b"/>
  </ds:schemaRefs>
</ds:datastoreItem>
</file>

<file path=customXml/itemProps2.xml><?xml version="1.0" encoding="utf-8"?>
<ds:datastoreItem xmlns:ds="http://schemas.openxmlformats.org/officeDocument/2006/customXml" ds:itemID="{231285D0-9002-4B57-980C-34B333D12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065c48-404a-483b-932a-49711fa5159b"/>
    <ds:schemaRef ds:uri="2ce52bbd-ce98-41f0-8031-f114cfe13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5F63B4-4515-4111-8B01-E04507B381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TotalTime>
  <Words>1698</Words>
  <Application>Microsoft Office PowerPoint</Application>
  <PresentationFormat>Widescreen</PresentationFormat>
  <Paragraphs>370</Paragraphs>
  <Slides>23</Slides>
  <Notes>4</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Arial MT</vt:lpstr>
      <vt:lpstr>Cambria Math</vt:lpstr>
      <vt:lpstr>Inter</vt:lpstr>
      <vt:lpstr>Times New Roman</vt:lpstr>
      <vt:lpstr>Wingdings</vt:lpstr>
      <vt:lpstr>Office Theme</vt:lpstr>
      <vt:lpstr>The Hydraulic consideration and assessment of the Srisailam Dam Spillway</vt:lpstr>
      <vt:lpstr>PowerPoint Presentation</vt:lpstr>
      <vt:lpstr>Background: </vt:lpstr>
      <vt:lpstr>Background: </vt:lpstr>
      <vt:lpstr>Gates opening sequence : </vt:lpstr>
      <vt:lpstr>Issues in Srisaillam Dam    </vt:lpstr>
      <vt:lpstr>Issues: Apron    </vt:lpstr>
      <vt:lpstr>PowerPoint Presentation</vt:lpstr>
      <vt:lpstr>PowerPoint Presentation</vt:lpstr>
      <vt:lpstr>Ski jump energy dissipation: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nissangalaju@gmail.com</dc:creator>
  <cp:lastModifiedBy>Hany SALEM</cp:lastModifiedBy>
  <cp:revision>9</cp:revision>
  <dcterms:created xsi:type="dcterms:W3CDTF">2024-07-01T11:44:01Z</dcterms:created>
  <dcterms:modified xsi:type="dcterms:W3CDTF">2024-09-27T11:12:43Z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0x010100E457E7AE61FF794E97D8F26C9C770648</vt:lpwstr>
  </property>
  <property fmtid="{D5CDD505-2E9C-101B-9397-08002B2CF9AE}" pid="3" name="MediaServiceImageTags">
    <vt:lpwstr/>
  </property>
</Properties>
</file>