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47"/>
  </p:notesMasterIdLst>
  <p:handoutMasterIdLst>
    <p:handoutMasterId r:id="rId48"/>
  </p:handoutMasterIdLst>
  <p:sldIdLst>
    <p:sldId id="256" r:id="rId5"/>
    <p:sldId id="380" r:id="rId6"/>
    <p:sldId id="381" r:id="rId7"/>
    <p:sldId id="383" r:id="rId8"/>
    <p:sldId id="384" r:id="rId9"/>
    <p:sldId id="385" r:id="rId10"/>
    <p:sldId id="387" r:id="rId11"/>
    <p:sldId id="390" r:id="rId12"/>
    <p:sldId id="392" r:id="rId13"/>
    <p:sldId id="393" r:id="rId14"/>
    <p:sldId id="396" r:id="rId15"/>
    <p:sldId id="394" r:id="rId16"/>
    <p:sldId id="395" r:id="rId17"/>
    <p:sldId id="397" r:id="rId18"/>
    <p:sldId id="398" r:id="rId19"/>
    <p:sldId id="400" r:id="rId20"/>
    <p:sldId id="313" r:id="rId21"/>
    <p:sldId id="289" r:id="rId22"/>
    <p:sldId id="290" r:id="rId23"/>
    <p:sldId id="291" r:id="rId24"/>
    <p:sldId id="314" r:id="rId25"/>
    <p:sldId id="401" r:id="rId26"/>
    <p:sldId id="317" r:id="rId27"/>
    <p:sldId id="318" r:id="rId28"/>
    <p:sldId id="308" r:id="rId29"/>
    <p:sldId id="320" r:id="rId30"/>
    <p:sldId id="310" r:id="rId31"/>
    <p:sldId id="311" r:id="rId32"/>
    <p:sldId id="297" r:id="rId33"/>
    <p:sldId id="322" r:id="rId34"/>
    <p:sldId id="299" r:id="rId35"/>
    <p:sldId id="321" r:id="rId36"/>
    <p:sldId id="274" r:id="rId37"/>
    <p:sldId id="312" r:id="rId38"/>
    <p:sldId id="275" r:id="rId39"/>
    <p:sldId id="276" r:id="rId40"/>
    <p:sldId id="301" r:id="rId41"/>
    <p:sldId id="306" r:id="rId42"/>
    <p:sldId id="304" r:id="rId43"/>
    <p:sldId id="302" r:id="rId44"/>
    <p:sldId id="305" r:id="rId45"/>
    <p:sldId id="309" r:id="rId46"/>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88" autoAdjust="0"/>
  </p:normalViewPr>
  <p:slideViewPr>
    <p:cSldViewPr snapToGrid="0" snapToObjects="1">
      <p:cViewPr varScale="1">
        <p:scale>
          <a:sx n="62" d="100"/>
          <a:sy n="62" d="100"/>
        </p:scale>
        <p:origin x="828" y="44"/>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WC\Desktop\New%20Microsoft%20Excel%20Workshee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SHARE%20FOLDER\Workshops%20and%20Conferences\2023-11%20Dam%20Safety%20and%20Instrumentation%20Training,%20Pune\New%20Microsoft%20Excel%20Worksheet.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1.2308039299384467E-2"/>
          <c:y val="3.6364813749820216E-2"/>
          <c:w val="0.97538392140123109"/>
          <c:h val="0.79614251042322171"/>
        </c:manualLayout>
      </c:layout>
      <c:barChart>
        <c:barDir val="col"/>
        <c:grouping val="clustered"/>
        <c:varyColors val="0"/>
        <c:ser>
          <c:idx val="0"/>
          <c:order val="0"/>
          <c:spPr>
            <a:solidFill>
              <a:schemeClr val="accent1">
                <a:lumMod val="75000"/>
              </a:schemeClr>
            </a:solidFill>
          </c:spPr>
          <c:invertIfNegative val="0"/>
          <c:dPt>
            <c:idx val="2"/>
            <c:invertIfNegative val="0"/>
            <c:bubble3D val="0"/>
            <c:spPr>
              <a:solidFill>
                <a:schemeClr val="accent1">
                  <a:lumMod val="50000"/>
                </a:schemeClr>
              </a:solidFill>
            </c:spPr>
            <c:extLst>
              <c:ext xmlns:c16="http://schemas.microsoft.com/office/drawing/2014/chart" uri="{C3380CC4-5D6E-409C-BE32-E72D297353CC}">
                <c16:uniqueId val="{00000001-014E-4751-8D47-D75FC43BFC28}"/>
              </c:ext>
            </c:extLst>
          </c:dPt>
          <c:dLbls>
            <c:dLbl>
              <c:idx val="2"/>
              <c:tx>
                <c:rich>
                  <a:bodyPr/>
                  <a:lstStyle/>
                  <a:p>
                    <a:r>
                      <a:rPr lang="en-US" b="1" dirty="0"/>
                      <a:t>6138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14E-4751-8D47-D75FC43BFC2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China</c:v>
                </c:pt>
                <c:pt idx="1">
                  <c:v>USA</c:v>
                </c:pt>
                <c:pt idx="2">
                  <c:v>India</c:v>
                </c:pt>
                <c:pt idx="3">
                  <c:v>Japan</c:v>
                </c:pt>
                <c:pt idx="4">
                  <c:v>Canada</c:v>
                </c:pt>
                <c:pt idx="5">
                  <c:v>South Africa</c:v>
                </c:pt>
                <c:pt idx="6">
                  <c:v>Rep. of Korea</c:v>
                </c:pt>
                <c:pt idx="7">
                  <c:v>Brazil</c:v>
                </c:pt>
                <c:pt idx="8">
                  <c:v>Mexico</c:v>
                </c:pt>
                <c:pt idx="9">
                  <c:v>Spain</c:v>
                </c:pt>
              </c:strCache>
            </c:strRef>
          </c:cat>
          <c:val>
            <c:numRef>
              <c:f>Sheet1!$B$2:$B$11</c:f>
              <c:numCache>
                <c:formatCode>General</c:formatCode>
                <c:ptCount val="10"/>
                <c:pt idx="0">
                  <c:v>24089</c:v>
                </c:pt>
                <c:pt idx="1">
                  <c:v>10158</c:v>
                </c:pt>
                <c:pt idx="2">
                  <c:v>6281</c:v>
                </c:pt>
                <c:pt idx="3">
                  <c:v>3135</c:v>
                </c:pt>
                <c:pt idx="4">
                  <c:v>1440</c:v>
                </c:pt>
                <c:pt idx="5">
                  <c:v>1428</c:v>
                </c:pt>
                <c:pt idx="6">
                  <c:v>1359</c:v>
                </c:pt>
                <c:pt idx="7">
                  <c:v>1280</c:v>
                </c:pt>
                <c:pt idx="8">
                  <c:v>1107</c:v>
                </c:pt>
                <c:pt idx="9">
                  <c:v>1066</c:v>
                </c:pt>
              </c:numCache>
            </c:numRef>
          </c:val>
          <c:extLst>
            <c:ext xmlns:c16="http://schemas.microsoft.com/office/drawing/2014/chart" uri="{C3380CC4-5D6E-409C-BE32-E72D297353CC}">
              <c16:uniqueId val="{00000002-014E-4751-8D47-D75FC43BFC28}"/>
            </c:ext>
          </c:extLst>
        </c:ser>
        <c:dLbls>
          <c:showLegendKey val="0"/>
          <c:showVal val="0"/>
          <c:showCatName val="0"/>
          <c:showSerName val="0"/>
          <c:showPercent val="0"/>
          <c:showBubbleSize val="0"/>
        </c:dLbls>
        <c:gapWidth val="150"/>
        <c:axId val="-1552927616"/>
        <c:axId val="-1552934688"/>
      </c:barChart>
      <c:catAx>
        <c:axId val="-1552927616"/>
        <c:scaling>
          <c:orientation val="minMax"/>
        </c:scaling>
        <c:delete val="0"/>
        <c:axPos val="b"/>
        <c:minorGridlines/>
        <c:numFmt formatCode="General" sourceLinked="0"/>
        <c:majorTickMark val="out"/>
        <c:minorTickMark val="none"/>
        <c:tickLblPos val="nextTo"/>
        <c:spPr>
          <a:effectLst>
            <a:innerShdw blurRad="63500" dist="50800" dir="13500000">
              <a:prstClr val="black">
                <a:alpha val="50000"/>
              </a:prstClr>
            </a:innerShdw>
          </a:effectLst>
        </c:spPr>
        <c:txPr>
          <a:bodyPr/>
          <a:lstStyle/>
          <a:p>
            <a:pPr>
              <a:defRPr sz="1600" b="1"/>
            </a:pPr>
            <a:endParaRPr lang="en-US"/>
          </a:p>
        </c:txPr>
        <c:crossAx val="-1552934688"/>
        <c:crosses val="autoZero"/>
        <c:auto val="1"/>
        <c:lblAlgn val="ctr"/>
        <c:lblOffset val="100"/>
        <c:tickMarkSkip val="2"/>
        <c:noMultiLvlLbl val="0"/>
      </c:catAx>
      <c:valAx>
        <c:axId val="-1552934688"/>
        <c:scaling>
          <c:orientation val="minMax"/>
        </c:scaling>
        <c:delete val="1"/>
        <c:axPos val="l"/>
        <c:majorGridlines>
          <c:spPr>
            <a:ln>
              <a:noFill/>
            </a:ln>
          </c:spPr>
        </c:majorGridlines>
        <c:numFmt formatCode="General" sourceLinked="1"/>
        <c:majorTickMark val="out"/>
        <c:minorTickMark val="none"/>
        <c:tickLblPos val="low"/>
        <c:crossAx val="-15529276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208685589647573E-2"/>
          <c:y val="4.5168318844858654E-2"/>
          <c:w val="0.92008577382268419"/>
          <c:h val="0.82041057486887958"/>
        </c:manualLayout>
      </c:layout>
      <c:barChart>
        <c:barDir val="col"/>
        <c:grouping val="stack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Sheet1!$B$75:$B$83</c:f>
              <c:strCache>
                <c:ptCount val="9"/>
                <c:pt idx="0">
                  <c:v>&lt;1900</c:v>
                </c:pt>
                <c:pt idx="1">
                  <c:v>1901-50</c:v>
                </c:pt>
                <c:pt idx="2">
                  <c:v>1951-60</c:v>
                </c:pt>
                <c:pt idx="3">
                  <c:v>1961-70</c:v>
                </c:pt>
                <c:pt idx="4">
                  <c:v>1971-80</c:v>
                </c:pt>
                <c:pt idx="5">
                  <c:v>1981-90</c:v>
                </c:pt>
                <c:pt idx="6">
                  <c:v>1991-2000</c:v>
                </c:pt>
                <c:pt idx="7">
                  <c:v>2001-2010</c:v>
                </c:pt>
                <c:pt idx="8">
                  <c:v>2010-2023</c:v>
                </c:pt>
              </c:strCache>
            </c:strRef>
          </c:cat>
          <c:val>
            <c:numRef>
              <c:f>Sheet1!$C$75:$C$83</c:f>
              <c:numCache>
                <c:formatCode>General</c:formatCode>
                <c:ptCount val="9"/>
                <c:pt idx="1">
                  <c:v>2</c:v>
                </c:pt>
                <c:pt idx="3">
                  <c:v>1</c:v>
                </c:pt>
                <c:pt idx="4">
                  <c:v>1</c:v>
                </c:pt>
                <c:pt idx="6">
                  <c:v>2</c:v>
                </c:pt>
                <c:pt idx="8">
                  <c:v>1</c:v>
                </c:pt>
              </c:numCache>
            </c:numRef>
          </c:val>
          <c:extLst>
            <c:ext xmlns:c16="http://schemas.microsoft.com/office/drawing/2014/chart" uri="{C3380CC4-5D6E-409C-BE32-E72D297353CC}">
              <c16:uniqueId val="{00000000-A0EE-4CB8-9E24-4169D0E220DF}"/>
            </c:ext>
          </c:extLst>
        </c:ser>
        <c:ser>
          <c:idx val="1"/>
          <c:order val="1"/>
          <c:spPr>
            <a:solidFill>
              <a:schemeClr val="accent6">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Sheet1!$B$75:$B$83</c:f>
              <c:strCache>
                <c:ptCount val="9"/>
                <c:pt idx="0">
                  <c:v>&lt;1900</c:v>
                </c:pt>
                <c:pt idx="1">
                  <c:v>1901-50</c:v>
                </c:pt>
                <c:pt idx="2">
                  <c:v>1951-60</c:v>
                </c:pt>
                <c:pt idx="3">
                  <c:v>1961-70</c:v>
                </c:pt>
                <c:pt idx="4">
                  <c:v>1971-80</c:v>
                </c:pt>
                <c:pt idx="5">
                  <c:v>1981-90</c:v>
                </c:pt>
                <c:pt idx="6">
                  <c:v>1991-2000</c:v>
                </c:pt>
                <c:pt idx="7">
                  <c:v>2001-2010</c:v>
                </c:pt>
                <c:pt idx="8">
                  <c:v>2010-2023</c:v>
                </c:pt>
              </c:strCache>
            </c:strRef>
          </c:cat>
          <c:val>
            <c:numRef>
              <c:f>Sheet1!$D$75:$D$83</c:f>
              <c:numCache>
                <c:formatCode>General</c:formatCode>
                <c:ptCount val="9"/>
                <c:pt idx="1">
                  <c:v>1</c:v>
                </c:pt>
                <c:pt idx="2">
                  <c:v>10</c:v>
                </c:pt>
                <c:pt idx="3">
                  <c:v>6</c:v>
                </c:pt>
                <c:pt idx="4">
                  <c:v>2</c:v>
                </c:pt>
                <c:pt idx="5">
                  <c:v>1</c:v>
                </c:pt>
                <c:pt idx="6">
                  <c:v>1</c:v>
                </c:pt>
                <c:pt idx="7">
                  <c:v>10</c:v>
                </c:pt>
                <c:pt idx="8">
                  <c:v>5</c:v>
                </c:pt>
              </c:numCache>
            </c:numRef>
          </c:val>
          <c:extLst>
            <c:ext xmlns:c16="http://schemas.microsoft.com/office/drawing/2014/chart" uri="{C3380CC4-5D6E-409C-BE32-E72D297353CC}">
              <c16:uniqueId val="{00000001-A0EE-4CB8-9E24-4169D0E220DF}"/>
            </c:ext>
          </c:extLst>
        </c:ser>
        <c:dLbls>
          <c:showLegendKey val="0"/>
          <c:showVal val="0"/>
          <c:showCatName val="0"/>
          <c:showSerName val="0"/>
          <c:showPercent val="0"/>
          <c:showBubbleSize val="0"/>
        </c:dLbls>
        <c:gapWidth val="150"/>
        <c:overlap val="100"/>
        <c:axId val="-1552933600"/>
        <c:axId val="-1552931968"/>
      </c:barChart>
      <c:catAx>
        <c:axId val="-1552933600"/>
        <c:scaling>
          <c:orientation val="minMax"/>
        </c:scaling>
        <c:delete val="0"/>
        <c:axPos val="b"/>
        <c:numFmt formatCode="General" sourceLinked="0"/>
        <c:majorTickMark val="out"/>
        <c:minorTickMark val="none"/>
        <c:tickLblPos val="nextTo"/>
        <c:crossAx val="-1552931968"/>
        <c:crosses val="autoZero"/>
        <c:auto val="1"/>
        <c:lblAlgn val="ctr"/>
        <c:lblOffset val="100"/>
        <c:noMultiLvlLbl val="0"/>
      </c:catAx>
      <c:valAx>
        <c:axId val="-1552931968"/>
        <c:scaling>
          <c:orientation val="minMax"/>
        </c:scaling>
        <c:delete val="0"/>
        <c:axPos val="l"/>
        <c:majorGridlines/>
        <c:numFmt formatCode="General" sourceLinked="1"/>
        <c:majorTickMark val="out"/>
        <c:minorTickMark val="none"/>
        <c:tickLblPos val="nextTo"/>
        <c:crossAx val="-155293360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tx>
            <c:strRef>
              <c:f>Sheet1!$B$1</c:f>
              <c:strCache>
                <c:ptCount val="1"/>
                <c:pt idx="0">
                  <c:v>Sales</c:v>
                </c:pt>
              </c:strCache>
            </c:strRef>
          </c:tx>
          <c:explosion val="7"/>
          <c:dPt>
            <c:idx val="0"/>
            <c:bubble3D val="0"/>
            <c:explosion val="9"/>
            <c:spPr>
              <a:ln w="19050">
                <a:solidFill>
                  <a:schemeClr val="lt1"/>
                </a:solidFill>
              </a:ln>
              <a:effectLst/>
            </c:spPr>
            <c:extLst>
              <c:ext xmlns:c16="http://schemas.microsoft.com/office/drawing/2014/chart" uri="{C3380CC4-5D6E-409C-BE32-E72D297353CC}">
                <c16:uniqueId val="{00000001-A3B4-421D-ACB1-A899CA5ED879}"/>
              </c:ext>
            </c:extLst>
          </c:dPt>
          <c:dPt>
            <c:idx val="1"/>
            <c:bubble3D val="0"/>
            <c:spPr>
              <a:ln w="19050">
                <a:solidFill>
                  <a:schemeClr val="lt1"/>
                </a:solidFill>
              </a:ln>
              <a:effectLst/>
            </c:spPr>
            <c:extLst>
              <c:ext xmlns:c16="http://schemas.microsoft.com/office/drawing/2014/chart" uri="{C3380CC4-5D6E-409C-BE32-E72D297353CC}">
                <c16:uniqueId val="{00000003-A3B4-421D-ACB1-A899CA5ED879}"/>
              </c:ext>
            </c:extLst>
          </c:dPt>
          <c:dPt>
            <c:idx val="2"/>
            <c:bubble3D val="0"/>
            <c:spPr>
              <a:ln w="19050">
                <a:solidFill>
                  <a:schemeClr val="lt1"/>
                </a:solidFill>
              </a:ln>
              <a:effectLst/>
            </c:spPr>
            <c:extLst>
              <c:ext xmlns:c16="http://schemas.microsoft.com/office/drawing/2014/chart" uri="{C3380CC4-5D6E-409C-BE32-E72D297353CC}">
                <c16:uniqueId val="{00000005-A3B4-421D-ACB1-A899CA5ED879}"/>
              </c:ext>
            </c:extLst>
          </c:dPt>
          <c:dPt>
            <c:idx val="3"/>
            <c:bubble3D val="0"/>
            <c:spPr>
              <a:ln w="19050">
                <a:solidFill>
                  <a:schemeClr val="lt1"/>
                </a:solidFill>
              </a:ln>
              <a:effectLst/>
            </c:spPr>
            <c:extLst>
              <c:ext xmlns:c16="http://schemas.microsoft.com/office/drawing/2014/chart" uri="{C3380CC4-5D6E-409C-BE32-E72D297353CC}">
                <c16:uniqueId val="{00000007-A3B4-421D-ACB1-A899CA5ED879}"/>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0%</c:formatCode>
                <c:ptCount val="4"/>
                <c:pt idx="0">
                  <c:v>0.44</c:v>
                </c:pt>
                <c:pt idx="1">
                  <c:v>0.25</c:v>
                </c:pt>
                <c:pt idx="2">
                  <c:v>0.17</c:v>
                </c:pt>
                <c:pt idx="3">
                  <c:v>0.14000000000000001</c:v>
                </c:pt>
              </c:numCache>
            </c:numRef>
          </c:val>
          <c:extLst>
            <c:ext xmlns:c16="http://schemas.microsoft.com/office/drawing/2014/chart" uri="{C3380CC4-5D6E-409C-BE32-E72D297353CC}">
              <c16:uniqueId val="{00000008-A3B4-421D-ACB1-A899CA5ED87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2024</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52FB596-7953-4FCA-AFDF-7BDE1F3CF257}" type="datetimeFigureOut">
              <a:rPr lang="en-US" smtClean="0"/>
              <a:pPr/>
              <a:t>7/7/2024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1BE4C9C-B715-4764-A849-0DDFBE6F54CD}" type="slidenum">
              <a:rPr lang="en-IN" smtClean="0"/>
              <a:pPr/>
              <a:t>‹#›</a:t>
            </a:fld>
            <a:endParaRPr lang="en-IN"/>
          </a:p>
        </p:txBody>
      </p:sp>
    </p:spTree>
    <p:extLst>
      <p:ext uri="{BB962C8B-B14F-4D97-AF65-F5344CB8AC3E}">
        <p14:creationId xmlns:p14="http://schemas.microsoft.com/office/powerpoint/2010/main" val="3046159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552FB596-7953-4FCA-AFDF-7BDE1F3CF257}" type="datetimeFigureOut">
              <a:rPr lang="en-US" smtClean="0"/>
              <a:pPr/>
              <a:t>7/7/2024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1BE4C9C-B715-4764-A849-0DDFBE6F54CD}" type="slidenum">
              <a:rPr lang="en-IN" smtClean="0"/>
              <a:pPr/>
              <a:t>‹#›</a:t>
            </a:fld>
            <a:endParaRPr lang="en-IN"/>
          </a:p>
        </p:txBody>
      </p:sp>
    </p:spTree>
    <p:extLst>
      <p:ext uri="{BB962C8B-B14F-4D97-AF65-F5344CB8AC3E}">
        <p14:creationId xmlns:p14="http://schemas.microsoft.com/office/powerpoint/2010/main" val="319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 id="2147483694" r:id="rId18"/>
    <p:sldLayoutId id="2147483695" r:id="rId19"/>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Royal_Observatory,_Greenwich" TargetMode="External"/><Relationship Id="rId2" Type="http://schemas.openxmlformats.org/officeDocument/2006/relationships/hyperlink" Target="https://en.wikipedia.org/wiki/Greenwich_meridian" TargetMode="Externa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bin"/><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5.sv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F3687-16C0-61C1-E49B-DF942E57846F}"/>
              </a:ext>
            </a:extLst>
          </p:cNvPr>
          <p:cNvSpPr>
            <a:spLocks noGrp="1"/>
          </p:cNvSpPr>
          <p:nvPr>
            <p:ph type="ctrTitle"/>
          </p:nvPr>
        </p:nvSpPr>
        <p:spPr>
          <a:xfrm>
            <a:off x="2899789" y="91036"/>
            <a:ext cx="6392421" cy="2333665"/>
          </a:xfrm>
        </p:spPr>
        <p:txBody>
          <a:bodyPr/>
          <a:lstStyle/>
          <a:p>
            <a:r>
              <a:rPr lang="en-US" b="1" dirty="0">
                <a:effectLst>
                  <a:outerShdw blurRad="38100" dist="38100" dir="2700000" algn="tl">
                    <a:srgbClr val="000000">
                      <a:alpha val="43137"/>
                    </a:srgbClr>
                  </a:outerShdw>
                </a:effectLst>
                <a:latin typeface="+mn-lt"/>
              </a:rPr>
              <a:t>Introduction &amp; Projection system in GIS, Source of DEM, DEM Resolution</a:t>
            </a:r>
            <a:endParaRPr lang="en-IN" dirty="0">
              <a:latin typeface="+mn-lt"/>
            </a:endParaRPr>
          </a:p>
        </p:txBody>
      </p:sp>
      <p:sp>
        <p:nvSpPr>
          <p:cNvPr id="3" name="Subtitle 2"/>
          <p:cNvSpPr txBox="1">
            <a:spLocks/>
          </p:cNvSpPr>
          <p:nvPr/>
        </p:nvSpPr>
        <p:spPr>
          <a:xfrm>
            <a:off x="3090808" y="2966990"/>
            <a:ext cx="6010382" cy="1392802"/>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N" b="1" dirty="0">
                <a:solidFill>
                  <a:schemeClr val="tx1"/>
                </a:solidFill>
                <a:effectLst>
                  <a:outerShdw blurRad="38100" dist="38100" dir="2700000" algn="tl">
                    <a:srgbClr val="000000">
                      <a:alpha val="43137"/>
                    </a:srgbClr>
                  </a:outerShdw>
                </a:effectLst>
              </a:rPr>
              <a:t>By</a:t>
            </a:r>
          </a:p>
          <a:p>
            <a:pPr marL="0" indent="0" algn="ctr">
              <a:buNone/>
            </a:pPr>
            <a:r>
              <a:rPr lang="en-IN" b="1" dirty="0">
                <a:solidFill>
                  <a:schemeClr val="tx1"/>
                </a:solidFill>
                <a:effectLst>
                  <a:outerShdw blurRad="38100" dist="38100" dir="2700000" algn="tl">
                    <a:srgbClr val="000000">
                      <a:alpha val="43137"/>
                    </a:srgbClr>
                  </a:outerShdw>
                </a:effectLst>
              </a:rPr>
              <a:t>Vijay Singh </a:t>
            </a:r>
            <a:r>
              <a:rPr lang="en-IN" b="1" dirty="0" err="1">
                <a:solidFill>
                  <a:schemeClr val="tx1"/>
                </a:solidFill>
                <a:effectLst>
                  <a:outerShdw blurRad="38100" dist="38100" dir="2700000" algn="tl">
                    <a:srgbClr val="000000">
                      <a:alpha val="43137"/>
                    </a:srgbClr>
                  </a:outerShdw>
                </a:effectLst>
              </a:rPr>
              <a:t>Meena</a:t>
            </a:r>
            <a:r>
              <a:rPr lang="en-IN" b="1" dirty="0">
                <a:solidFill>
                  <a:schemeClr val="tx1"/>
                </a:solidFill>
                <a:effectLst>
                  <a:outerShdw blurRad="38100" dist="38100" dir="2700000" algn="tl">
                    <a:srgbClr val="000000">
                      <a:alpha val="43137"/>
                    </a:srgbClr>
                  </a:outerShdw>
                </a:effectLst>
              </a:rPr>
              <a:t>, Deputy Director</a:t>
            </a:r>
          </a:p>
          <a:p>
            <a:pPr marL="0" indent="0" algn="ctr">
              <a:buNone/>
            </a:pPr>
            <a:r>
              <a:rPr lang="en-IN" b="1" dirty="0">
                <a:solidFill>
                  <a:schemeClr val="tx1"/>
                </a:solidFill>
                <a:effectLst>
                  <a:outerShdw blurRad="38100" dist="38100" dir="2700000" algn="tl">
                    <a:srgbClr val="000000">
                      <a:alpha val="43137"/>
                    </a:srgbClr>
                  </a:outerShdw>
                </a:effectLst>
              </a:rPr>
              <a:t>Central Water Commission</a:t>
            </a:r>
          </a:p>
          <a:p>
            <a:pPr algn="ctr"/>
            <a:endParaRPr lang="en-IN" dirty="0"/>
          </a:p>
        </p:txBody>
      </p:sp>
      <p:pic>
        <p:nvPicPr>
          <p:cNvPr id="5" name="Picture 4">
            <a:extLst>
              <a:ext uri="{FF2B5EF4-FFF2-40B4-BE49-F238E27FC236}">
                <a16:creationId xmlns:a16="http://schemas.microsoft.com/office/drawing/2014/main" id="{A41B76D9-0453-2D9B-AA0C-058946F3E8FE}"/>
              </a:ext>
            </a:extLst>
          </p:cNvPr>
          <p:cNvPicPr>
            <a:picLocks noChangeAspect="1"/>
          </p:cNvPicPr>
          <p:nvPr/>
        </p:nvPicPr>
        <p:blipFill>
          <a:blip r:embed="rId2"/>
          <a:stretch>
            <a:fillRect/>
          </a:stretch>
        </p:blipFill>
        <p:spPr>
          <a:xfrm>
            <a:off x="5524463" y="5539078"/>
            <a:ext cx="1143073" cy="1147230"/>
          </a:xfrm>
          <a:prstGeom prst="rect">
            <a:avLst/>
          </a:prstGeom>
        </p:spPr>
      </p:pic>
    </p:spTree>
    <p:extLst>
      <p:ext uri="{BB962C8B-B14F-4D97-AF65-F5344CB8AC3E}">
        <p14:creationId xmlns:p14="http://schemas.microsoft.com/office/powerpoint/2010/main" val="109843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F809-3269-82D1-13C5-60436AE40616}"/>
              </a:ext>
            </a:extLst>
          </p:cNvPr>
          <p:cNvSpPr>
            <a:spLocks noGrp="1"/>
          </p:cNvSpPr>
          <p:nvPr>
            <p:ph type="title"/>
          </p:nvPr>
        </p:nvSpPr>
        <p:spPr>
          <a:xfrm>
            <a:off x="6168227" y="797510"/>
            <a:ext cx="4876492" cy="4739104"/>
          </a:xfrm>
        </p:spPr>
        <p:txBody>
          <a:bodyPr/>
          <a:lstStyle/>
          <a:p>
            <a:pPr algn="ctr"/>
            <a:r>
              <a:rPr lang="en-IN" sz="3600" b="1" dirty="0">
                <a:solidFill>
                  <a:srgbClr val="002060"/>
                </a:solidFill>
                <a:effectLst>
                  <a:outerShdw blurRad="38100" dist="38100" dir="2700000" algn="tl">
                    <a:srgbClr val="000000">
                      <a:alpha val="43137"/>
                    </a:srgbClr>
                  </a:outerShdw>
                </a:effectLst>
              </a:rPr>
              <a:t>Overview of Design Flood Estimation Study</a:t>
            </a:r>
            <a:endParaRPr lang="en-IN" dirty="0">
              <a:solidFill>
                <a:srgbClr val="002060"/>
              </a:solidFill>
            </a:endParaRPr>
          </a:p>
        </p:txBody>
      </p:sp>
      <p:sp>
        <p:nvSpPr>
          <p:cNvPr id="5" name="TextBox 4">
            <a:extLst>
              <a:ext uri="{FF2B5EF4-FFF2-40B4-BE49-F238E27FC236}">
                <a16:creationId xmlns:a16="http://schemas.microsoft.com/office/drawing/2014/main" id="{0B29DA3A-3B0D-7DAD-BED3-A3A8087EA4F2}"/>
              </a:ext>
            </a:extLst>
          </p:cNvPr>
          <p:cNvSpPr txBox="1"/>
          <p:nvPr/>
        </p:nvSpPr>
        <p:spPr>
          <a:xfrm>
            <a:off x="875872" y="797510"/>
            <a:ext cx="4774914" cy="5262979"/>
          </a:xfrm>
          <a:prstGeom prst="rect">
            <a:avLst/>
          </a:prstGeom>
          <a:noFill/>
        </p:spPr>
        <p:txBody>
          <a:bodyPr wrap="square">
            <a:spAutoFit/>
          </a:bodyPr>
          <a:lstStyle/>
          <a:p>
            <a:pPr marL="0" indent="0">
              <a:buNone/>
            </a:pPr>
            <a:r>
              <a:rPr lang="en-IN" sz="2800" b="1" dirty="0"/>
              <a:t>What is Design Flood ?</a:t>
            </a:r>
          </a:p>
          <a:p>
            <a:pPr marL="0" indent="0">
              <a:buNone/>
            </a:pPr>
            <a:endParaRPr lang="en-IN" sz="2800" b="1" dirty="0"/>
          </a:p>
          <a:p>
            <a:pPr marL="0" indent="0">
              <a:buNone/>
            </a:pPr>
            <a:r>
              <a:rPr lang="en-IN" sz="2800" dirty="0"/>
              <a:t>The design flood refers to the flood event or flow condition used as the basis for designing hydraulic structures such as dams, bridges, culverts, and levees. </a:t>
            </a:r>
          </a:p>
          <a:p>
            <a:pPr marL="0" indent="0" algn="just">
              <a:buNone/>
            </a:pPr>
            <a:r>
              <a:rPr lang="en-IN" sz="2800" dirty="0">
                <a:solidFill>
                  <a:srgbClr val="FF0000"/>
                </a:solidFill>
              </a:rPr>
              <a:t>It is the flood for which the dam should be safe against overtopping and structural failure. </a:t>
            </a:r>
          </a:p>
        </p:txBody>
      </p:sp>
    </p:spTree>
    <p:extLst>
      <p:ext uri="{BB962C8B-B14F-4D97-AF65-F5344CB8AC3E}">
        <p14:creationId xmlns:p14="http://schemas.microsoft.com/office/powerpoint/2010/main" val="3604683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C92725-EECB-69DF-50B0-5D2BC6BDF165}"/>
              </a:ext>
            </a:extLst>
          </p:cNvPr>
          <p:cNvSpPr>
            <a:spLocks noGrp="1"/>
          </p:cNvSpPr>
          <p:nvPr>
            <p:ph type="sldNum" sz="quarter" idx="12"/>
          </p:nvPr>
        </p:nvSpPr>
        <p:spPr/>
        <p:txBody>
          <a:bodyPr/>
          <a:lstStyle/>
          <a:p>
            <a:fld id="{48F63A3B-78C7-47BE-AE5E-E10140E04643}" type="slidenum">
              <a:rPr lang="en-US" smtClean="0"/>
              <a:pPr/>
              <a:t>11</a:t>
            </a:fld>
            <a:endParaRPr lang="en-US" dirty="0"/>
          </a:p>
        </p:txBody>
      </p:sp>
      <p:sp>
        <p:nvSpPr>
          <p:cNvPr id="6" name="Content Placeholder 2"/>
          <p:cNvSpPr txBox="1">
            <a:spLocks/>
          </p:cNvSpPr>
          <p:nvPr/>
        </p:nvSpPr>
        <p:spPr>
          <a:xfrm>
            <a:off x="455351" y="212049"/>
            <a:ext cx="11294379" cy="6414781"/>
          </a:xfrm>
          <a:prstGeom prst="rect">
            <a:avLst/>
          </a:prstGeom>
        </p:spPr>
        <p:txBody>
          <a:bodyPr vert="horz" lIns="91440" tIns="45720" rIns="91440" bIns="45720" rtlCol="0">
            <a:noAutofit/>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IN" sz="2200" b="1" dirty="0"/>
          </a:p>
          <a:p>
            <a:pPr marL="0" indent="0">
              <a:buFont typeface="Arial" panose="020B0604020202020204" pitchFamily="34" charset="0"/>
              <a:buNone/>
            </a:pPr>
            <a:r>
              <a:rPr lang="en-IN" sz="2200" b="1" dirty="0"/>
              <a:t>Return Period Flood</a:t>
            </a:r>
            <a:endParaRPr lang="en-IN" sz="2200" dirty="0"/>
          </a:p>
          <a:p>
            <a:pPr marL="0" indent="0" algn="just">
              <a:buFont typeface="Arial" panose="020B0604020202020204" pitchFamily="34" charset="0"/>
              <a:buNone/>
            </a:pPr>
            <a:r>
              <a:rPr lang="en-IN" sz="2200" dirty="0"/>
              <a:t>Design floods are often associated with a specific return period, which indicates the likelihood of the flood event occurring within a given timeframe. For example, a 100-year design flood has a 1% chance of occurring in any given year, while a 500-year design flood has a 0.2% chance of occurring annually.</a:t>
            </a:r>
          </a:p>
          <a:p>
            <a:pPr marL="0" indent="0">
              <a:buFont typeface="Arial" panose="020B0604020202020204" pitchFamily="34" charset="0"/>
              <a:buNone/>
            </a:pPr>
            <a:r>
              <a:rPr lang="en-IN" sz="2200" b="1" dirty="0"/>
              <a:t>Standard Project Flood ( SPF ) </a:t>
            </a:r>
            <a:endParaRPr lang="en-IN" sz="2200" dirty="0"/>
          </a:p>
          <a:p>
            <a:pPr marL="0" indent="0" algn="just">
              <a:buFont typeface="Arial" panose="020B0604020202020204" pitchFamily="34" charset="0"/>
              <a:buNone/>
            </a:pPr>
            <a:r>
              <a:rPr lang="en-IN" sz="2200" dirty="0"/>
              <a:t>It is the flood that may be expected from the </a:t>
            </a:r>
            <a:r>
              <a:rPr lang="en-IN" sz="2200" b="1" dirty="0"/>
              <a:t>most severe </a:t>
            </a:r>
            <a:r>
              <a:rPr lang="en-IN" sz="2200" dirty="0"/>
              <a:t>combination of hydrological and meteorological factors that are considered reasonably characteristic of the region and is computed by using the Standard Project Storm (SPS). </a:t>
            </a:r>
          </a:p>
          <a:p>
            <a:pPr marL="0" indent="0" algn="just">
              <a:buFont typeface="Arial" panose="020B0604020202020204" pitchFamily="34" charset="0"/>
              <a:buNone/>
            </a:pPr>
            <a:r>
              <a:rPr lang="en-IN" sz="2200" b="1" dirty="0"/>
              <a:t>Probable Maximum Flood ( PMF ) </a:t>
            </a:r>
            <a:endParaRPr lang="en-IN" sz="2200" dirty="0"/>
          </a:p>
          <a:p>
            <a:pPr marL="0" indent="0" algn="just">
              <a:buFont typeface="Arial" panose="020B0604020202020204" pitchFamily="34" charset="0"/>
              <a:buNone/>
            </a:pPr>
            <a:r>
              <a:rPr lang="en-IN" sz="2200" dirty="0"/>
              <a:t>It is the flood that may be expected from the </a:t>
            </a:r>
            <a:r>
              <a:rPr lang="en-IN" sz="2200" b="1" dirty="0"/>
              <a:t>most severe combination of critical </a:t>
            </a:r>
            <a:r>
              <a:rPr lang="en-IN" sz="2200" dirty="0"/>
              <a:t>meteorological and hydrological condition that are reasonably possible in the region and is computed by using the Probable Maximum Storm which is an estimate of the physical upper limit to maximum precipitation for the basin. This is obtained from transposition studies of the storms that have occurred over the region and maximising them for the most critical atmospheric conditions.</a:t>
            </a:r>
          </a:p>
          <a:p>
            <a:endParaRPr lang="en-IN" sz="1600" dirty="0"/>
          </a:p>
        </p:txBody>
      </p:sp>
    </p:spTree>
    <p:extLst>
      <p:ext uri="{BB962C8B-B14F-4D97-AF65-F5344CB8AC3E}">
        <p14:creationId xmlns:p14="http://schemas.microsoft.com/office/powerpoint/2010/main" val="474167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F652-CBF9-3C55-55DF-0C19E0395D62}"/>
              </a:ext>
            </a:extLst>
          </p:cNvPr>
          <p:cNvSpPr>
            <a:spLocks noGrp="1"/>
          </p:cNvSpPr>
          <p:nvPr>
            <p:ph type="title"/>
          </p:nvPr>
        </p:nvSpPr>
        <p:spPr>
          <a:xfrm>
            <a:off x="6513468" y="296021"/>
            <a:ext cx="3761506" cy="4739104"/>
          </a:xfrm>
        </p:spPr>
        <p:txBody>
          <a:bodyPr/>
          <a:lstStyle/>
          <a:p>
            <a:pPr algn="ctr"/>
            <a:r>
              <a:rPr lang="en-IN" sz="2800" b="1" dirty="0">
                <a:solidFill>
                  <a:srgbClr val="002060"/>
                </a:solidFill>
                <a:effectLst>
                  <a:outerShdw blurRad="38100" dist="38100" dir="2700000" algn="tl">
                    <a:srgbClr val="000000">
                      <a:alpha val="43137"/>
                    </a:srgbClr>
                  </a:outerShdw>
                </a:effectLst>
              </a:rPr>
              <a:t>Steps in Design Flood Estimation Study</a:t>
            </a:r>
            <a:endParaRPr lang="en-IN" sz="2800" dirty="0">
              <a:solidFill>
                <a:srgbClr val="002060"/>
              </a:solidFill>
            </a:endParaRPr>
          </a:p>
        </p:txBody>
      </p:sp>
      <p:sp>
        <p:nvSpPr>
          <p:cNvPr id="4" name="Content Placeholder 2"/>
          <p:cNvSpPr txBox="1">
            <a:spLocks/>
          </p:cNvSpPr>
          <p:nvPr/>
        </p:nvSpPr>
        <p:spPr>
          <a:xfrm>
            <a:off x="660739" y="296021"/>
            <a:ext cx="7733482" cy="6265958"/>
          </a:xfrm>
          <a:prstGeom prst="rect">
            <a:avLst/>
          </a:prstGeom>
        </p:spPr>
        <p:txBody>
          <a:bodyPr vert="horz" lIns="91440" tIns="45720" rIns="91440" bIns="45720" rtlCol="0">
            <a:noAutofit/>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IN" sz="2000" dirty="0"/>
          </a:p>
          <a:p>
            <a:pPr marL="0" indent="0">
              <a:buFont typeface="Arial" panose="020B0604020202020204" pitchFamily="34" charset="0"/>
              <a:buNone/>
            </a:pPr>
            <a:r>
              <a:rPr lang="en-IN" b="1" dirty="0"/>
              <a:t>1) Salient features of the project</a:t>
            </a:r>
          </a:p>
          <a:p>
            <a:pPr marL="0" indent="0">
              <a:buFont typeface="Arial" panose="020B0604020202020204" pitchFamily="34" charset="0"/>
              <a:buNone/>
            </a:pPr>
            <a:r>
              <a:rPr lang="en-IN" sz="2000" dirty="0"/>
              <a:t>	</a:t>
            </a:r>
            <a:r>
              <a:rPr lang="en-IN" dirty="0"/>
              <a:t>Latitude &amp; Longitude</a:t>
            </a:r>
          </a:p>
          <a:p>
            <a:pPr marL="0" indent="0">
              <a:buFont typeface="Arial" panose="020B0604020202020204" pitchFamily="34" charset="0"/>
              <a:buNone/>
            </a:pPr>
            <a:r>
              <a:rPr lang="en-IN" dirty="0"/>
              <a:t>	Gross Storage</a:t>
            </a:r>
          </a:p>
          <a:p>
            <a:pPr marL="0" indent="0">
              <a:buFont typeface="Arial" panose="020B0604020202020204" pitchFamily="34" charset="0"/>
              <a:buNone/>
            </a:pPr>
            <a:r>
              <a:rPr lang="en-IN" dirty="0"/>
              <a:t>	Hydraulic head</a:t>
            </a:r>
          </a:p>
          <a:p>
            <a:pPr marL="0" indent="0">
              <a:buFont typeface="Arial" panose="020B0604020202020204" pitchFamily="34" charset="0"/>
              <a:buNone/>
            </a:pPr>
            <a:endParaRPr lang="en-IN" sz="2000" dirty="0"/>
          </a:p>
          <a:p>
            <a:pPr marL="0" indent="0">
              <a:buFont typeface="Arial" panose="020B0604020202020204" pitchFamily="34" charset="0"/>
              <a:buNone/>
            </a:pPr>
            <a:r>
              <a:rPr lang="en-IN" b="1" dirty="0"/>
              <a:t>2) Criteria to select the design flood-</a:t>
            </a:r>
          </a:p>
          <a:p>
            <a:pPr marL="0" indent="0">
              <a:buFont typeface="Arial" panose="020B0604020202020204" pitchFamily="34" charset="0"/>
              <a:buNone/>
            </a:pPr>
            <a:r>
              <a:rPr lang="en-IN" sz="2000" dirty="0"/>
              <a:t>	</a:t>
            </a:r>
            <a:r>
              <a:rPr lang="en-IN" dirty="0"/>
              <a:t>IS 11223-1985- for Dams</a:t>
            </a:r>
          </a:p>
          <a:p>
            <a:pPr marL="0" indent="0">
              <a:buFont typeface="Arial" panose="020B0604020202020204" pitchFamily="34" charset="0"/>
              <a:buNone/>
            </a:pPr>
            <a:r>
              <a:rPr lang="en-IN" dirty="0"/>
              <a:t>	IS 6966.1-1989- For Barrages </a:t>
            </a:r>
          </a:p>
          <a:p>
            <a:pPr marL="0" indent="0">
              <a:buFont typeface="Arial" panose="020B0604020202020204" pitchFamily="34" charset="0"/>
              <a:buNone/>
            </a:pPr>
            <a:r>
              <a:rPr lang="en-IN" dirty="0"/>
              <a:t>	IS 14815 -2000- For Diversion Structures</a:t>
            </a:r>
          </a:p>
          <a:p>
            <a:pPr marL="0" indent="0">
              <a:buFont typeface="Arial" panose="020B0604020202020204" pitchFamily="34" charset="0"/>
              <a:buNone/>
            </a:pPr>
            <a:endParaRPr lang="en-IN" sz="2000" dirty="0"/>
          </a:p>
          <a:p>
            <a:endParaRPr lang="en-IN" sz="2000" dirty="0"/>
          </a:p>
        </p:txBody>
      </p:sp>
    </p:spTree>
    <p:extLst>
      <p:ext uri="{BB962C8B-B14F-4D97-AF65-F5344CB8AC3E}">
        <p14:creationId xmlns:p14="http://schemas.microsoft.com/office/powerpoint/2010/main" val="1546848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icture Placeholder 3"/>
          <p:cNvGraphicFramePr>
            <a:graphicFrameLocks noGrp="1"/>
          </p:cNvGraphicFramePr>
          <p:nvPr>
            <p:ph type="pic" sz="quarter" idx="11"/>
            <p:extLst>
              <p:ext uri="{D42A27DB-BD31-4B8C-83A1-F6EECF244321}">
                <p14:modId xmlns:p14="http://schemas.microsoft.com/office/powerpoint/2010/main" val="2689095534"/>
              </p:ext>
            </p:extLst>
          </p:nvPr>
        </p:nvGraphicFramePr>
        <p:xfrm>
          <a:off x="971456" y="1887058"/>
          <a:ext cx="10080832" cy="4378427"/>
        </p:xfrm>
        <a:graphic>
          <a:graphicData uri="http://schemas.openxmlformats.org/drawingml/2006/table">
            <a:tbl>
              <a:tblPr firstRow="1" firstCol="1" bandRow="1">
                <a:tableStyleId>{5C22544A-7EE6-4342-B048-85BDC9FD1C3A}</a:tableStyleId>
              </a:tblPr>
              <a:tblGrid>
                <a:gridCol w="2520208">
                  <a:extLst>
                    <a:ext uri="{9D8B030D-6E8A-4147-A177-3AD203B41FA5}">
                      <a16:colId xmlns:a16="http://schemas.microsoft.com/office/drawing/2014/main" val="20000"/>
                    </a:ext>
                  </a:extLst>
                </a:gridCol>
                <a:gridCol w="2520208">
                  <a:extLst>
                    <a:ext uri="{9D8B030D-6E8A-4147-A177-3AD203B41FA5}">
                      <a16:colId xmlns:a16="http://schemas.microsoft.com/office/drawing/2014/main" val="20001"/>
                    </a:ext>
                  </a:extLst>
                </a:gridCol>
                <a:gridCol w="2520208">
                  <a:extLst>
                    <a:ext uri="{9D8B030D-6E8A-4147-A177-3AD203B41FA5}">
                      <a16:colId xmlns:a16="http://schemas.microsoft.com/office/drawing/2014/main" val="20002"/>
                    </a:ext>
                  </a:extLst>
                </a:gridCol>
                <a:gridCol w="2520208">
                  <a:extLst>
                    <a:ext uri="{9D8B030D-6E8A-4147-A177-3AD203B41FA5}">
                      <a16:colId xmlns:a16="http://schemas.microsoft.com/office/drawing/2014/main" val="20003"/>
                    </a:ext>
                  </a:extLst>
                </a:gridCol>
              </a:tblGrid>
              <a:tr h="1567310">
                <a:tc>
                  <a:txBody>
                    <a:bodyPr/>
                    <a:lstStyle/>
                    <a:p>
                      <a:pPr algn="ctr">
                        <a:lnSpc>
                          <a:spcPct val="107000"/>
                        </a:lnSpc>
                        <a:spcAft>
                          <a:spcPts val="800"/>
                        </a:spcAft>
                      </a:pPr>
                      <a:r>
                        <a:rPr lang="en-IN" sz="2400" dirty="0">
                          <a:solidFill>
                            <a:schemeClr val="tx1"/>
                          </a:solidFill>
                          <a:effectLst/>
                        </a:rPr>
                        <a:t>Type of Dam</a:t>
                      </a:r>
                      <a:endParaRPr lang="en-IN" sz="24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7625" marR="47625" marT="47625" marB="47625"/>
                </a:tc>
                <a:tc>
                  <a:txBody>
                    <a:bodyPr/>
                    <a:lstStyle/>
                    <a:p>
                      <a:pPr algn="ctr">
                        <a:lnSpc>
                          <a:spcPct val="107000"/>
                        </a:lnSpc>
                        <a:spcAft>
                          <a:spcPts val="800"/>
                        </a:spcAft>
                      </a:pPr>
                      <a:r>
                        <a:rPr lang="en-IN" sz="2400" dirty="0">
                          <a:solidFill>
                            <a:schemeClr val="tx1"/>
                          </a:solidFill>
                          <a:effectLst/>
                        </a:rPr>
                        <a:t>Hydraulic head (m)</a:t>
                      </a:r>
                      <a:endParaRPr lang="en-IN" sz="24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7625" marR="47625" marT="47625" marB="47625"/>
                </a:tc>
                <a:tc>
                  <a:txBody>
                    <a:bodyPr/>
                    <a:lstStyle/>
                    <a:p>
                      <a:pPr algn="ctr">
                        <a:lnSpc>
                          <a:spcPct val="107000"/>
                        </a:lnSpc>
                        <a:spcAft>
                          <a:spcPts val="800"/>
                        </a:spcAft>
                      </a:pPr>
                      <a:r>
                        <a:rPr lang="en-IN" sz="2400" dirty="0">
                          <a:solidFill>
                            <a:schemeClr val="tx1"/>
                          </a:solidFill>
                          <a:effectLst/>
                        </a:rPr>
                        <a:t>Storage Capacity (million m</a:t>
                      </a:r>
                      <a:r>
                        <a:rPr lang="en-IN" sz="2400" baseline="30000" dirty="0">
                          <a:solidFill>
                            <a:schemeClr val="tx1"/>
                          </a:solidFill>
                          <a:effectLst/>
                        </a:rPr>
                        <a:t>3</a:t>
                      </a:r>
                      <a:r>
                        <a:rPr lang="en-IN" sz="2400" dirty="0">
                          <a:solidFill>
                            <a:schemeClr val="tx1"/>
                          </a:solidFill>
                          <a:effectLst/>
                        </a:rPr>
                        <a:t>)</a:t>
                      </a:r>
                      <a:endParaRPr lang="en-IN" sz="24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7625" marR="47625" marT="47625" marB="47625"/>
                </a:tc>
                <a:tc>
                  <a:txBody>
                    <a:bodyPr/>
                    <a:lstStyle/>
                    <a:p>
                      <a:pPr algn="ctr">
                        <a:lnSpc>
                          <a:spcPct val="107000"/>
                        </a:lnSpc>
                        <a:spcAft>
                          <a:spcPts val="800"/>
                        </a:spcAft>
                      </a:pPr>
                      <a:r>
                        <a:rPr lang="en-IN" sz="2400">
                          <a:solidFill>
                            <a:schemeClr val="tx1"/>
                          </a:solidFill>
                          <a:effectLst/>
                        </a:rPr>
                        <a:t>Inflow design flood</a:t>
                      </a:r>
                      <a:endParaRPr lang="en-IN" sz="24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7625" marR="47625" marT="47625" marB="47625"/>
                </a:tc>
                <a:extLst>
                  <a:ext uri="{0D108BD9-81ED-4DB2-BD59-A6C34878D82A}">
                    <a16:rowId xmlns:a16="http://schemas.microsoft.com/office/drawing/2014/main" val="10000"/>
                  </a:ext>
                </a:extLst>
              </a:tr>
              <a:tr h="937039">
                <a:tc>
                  <a:txBody>
                    <a:bodyPr/>
                    <a:lstStyle/>
                    <a:p>
                      <a:pPr algn="ctr">
                        <a:lnSpc>
                          <a:spcPct val="107000"/>
                        </a:lnSpc>
                        <a:spcAft>
                          <a:spcPts val="800"/>
                        </a:spcAft>
                      </a:pPr>
                      <a:r>
                        <a:rPr lang="en-IN" sz="2400">
                          <a:solidFill>
                            <a:schemeClr val="tx1"/>
                          </a:solidFill>
                          <a:effectLst/>
                        </a:rPr>
                        <a:t>Small</a:t>
                      </a:r>
                      <a:endParaRPr lang="en-IN" sz="24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7625" marR="47625" marT="47625" marB="47625"/>
                </a:tc>
                <a:tc>
                  <a:txBody>
                    <a:bodyPr/>
                    <a:lstStyle/>
                    <a:p>
                      <a:pPr algn="ctr">
                        <a:lnSpc>
                          <a:spcPct val="107000"/>
                        </a:lnSpc>
                        <a:spcAft>
                          <a:spcPts val="800"/>
                        </a:spcAft>
                      </a:pPr>
                      <a:r>
                        <a:rPr lang="en-IN" sz="2400" dirty="0">
                          <a:solidFill>
                            <a:schemeClr val="tx1"/>
                          </a:solidFill>
                          <a:effectLst/>
                        </a:rPr>
                        <a:t>7.5-12</a:t>
                      </a:r>
                      <a:endParaRPr lang="en-IN" sz="24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7625" marR="47625" marT="47625" marB="47625"/>
                </a:tc>
                <a:tc>
                  <a:txBody>
                    <a:bodyPr/>
                    <a:lstStyle/>
                    <a:p>
                      <a:pPr algn="ctr">
                        <a:lnSpc>
                          <a:spcPct val="107000"/>
                        </a:lnSpc>
                        <a:spcAft>
                          <a:spcPts val="800"/>
                        </a:spcAft>
                      </a:pPr>
                      <a:r>
                        <a:rPr lang="en-IN" sz="2400" dirty="0">
                          <a:solidFill>
                            <a:schemeClr val="tx1"/>
                          </a:solidFill>
                          <a:effectLst/>
                        </a:rPr>
                        <a:t>0.5-10</a:t>
                      </a:r>
                      <a:endParaRPr lang="en-IN" sz="24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7625" marR="47625" marT="47625" marB="47625"/>
                </a:tc>
                <a:tc>
                  <a:txBody>
                    <a:bodyPr/>
                    <a:lstStyle/>
                    <a:p>
                      <a:pPr algn="ctr">
                        <a:lnSpc>
                          <a:spcPct val="107000"/>
                        </a:lnSpc>
                        <a:spcAft>
                          <a:spcPts val="800"/>
                        </a:spcAft>
                      </a:pPr>
                      <a:r>
                        <a:rPr lang="en-IN" sz="2400" dirty="0">
                          <a:solidFill>
                            <a:schemeClr val="tx1"/>
                          </a:solidFill>
                          <a:effectLst/>
                        </a:rPr>
                        <a:t>100 year</a:t>
                      </a:r>
                      <a:endParaRPr lang="en-IN" sz="24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7625" marR="47625" marT="47625" marB="47625"/>
                </a:tc>
                <a:extLst>
                  <a:ext uri="{0D108BD9-81ED-4DB2-BD59-A6C34878D82A}">
                    <a16:rowId xmlns:a16="http://schemas.microsoft.com/office/drawing/2014/main" val="10001"/>
                  </a:ext>
                </a:extLst>
              </a:tr>
              <a:tr h="937039">
                <a:tc>
                  <a:txBody>
                    <a:bodyPr/>
                    <a:lstStyle/>
                    <a:p>
                      <a:pPr algn="ctr">
                        <a:lnSpc>
                          <a:spcPct val="107000"/>
                        </a:lnSpc>
                        <a:spcAft>
                          <a:spcPts val="800"/>
                        </a:spcAft>
                      </a:pPr>
                      <a:r>
                        <a:rPr lang="en-IN" sz="2400">
                          <a:solidFill>
                            <a:schemeClr val="tx1"/>
                          </a:solidFill>
                          <a:effectLst/>
                        </a:rPr>
                        <a:t>Intermediate</a:t>
                      </a:r>
                      <a:endParaRPr lang="en-IN" sz="24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7625" marR="47625" marT="47625" marB="47625"/>
                </a:tc>
                <a:tc>
                  <a:txBody>
                    <a:bodyPr/>
                    <a:lstStyle/>
                    <a:p>
                      <a:pPr algn="ctr">
                        <a:lnSpc>
                          <a:spcPct val="107000"/>
                        </a:lnSpc>
                        <a:spcAft>
                          <a:spcPts val="800"/>
                        </a:spcAft>
                      </a:pPr>
                      <a:r>
                        <a:rPr lang="en-IN" sz="2400" dirty="0">
                          <a:solidFill>
                            <a:schemeClr val="tx1"/>
                          </a:solidFill>
                          <a:effectLst/>
                        </a:rPr>
                        <a:t>12-30</a:t>
                      </a:r>
                      <a:endParaRPr lang="en-IN" sz="24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7625" marR="47625" marT="47625" marB="47625"/>
                </a:tc>
                <a:tc>
                  <a:txBody>
                    <a:bodyPr/>
                    <a:lstStyle/>
                    <a:p>
                      <a:pPr algn="ctr">
                        <a:lnSpc>
                          <a:spcPct val="107000"/>
                        </a:lnSpc>
                        <a:spcAft>
                          <a:spcPts val="800"/>
                        </a:spcAft>
                      </a:pPr>
                      <a:r>
                        <a:rPr lang="en-IN" sz="2400" dirty="0">
                          <a:solidFill>
                            <a:schemeClr val="tx1"/>
                          </a:solidFill>
                          <a:effectLst/>
                        </a:rPr>
                        <a:t>10-60</a:t>
                      </a:r>
                      <a:endParaRPr lang="en-IN" sz="24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7625" marR="47625" marT="47625" marB="47625"/>
                </a:tc>
                <a:tc>
                  <a:txBody>
                    <a:bodyPr/>
                    <a:lstStyle/>
                    <a:p>
                      <a:pPr algn="ctr">
                        <a:lnSpc>
                          <a:spcPct val="107000"/>
                        </a:lnSpc>
                        <a:spcAft>
                          <a:spcPts val="800"/>
                        </a:spcAft>
                      </a:pPr>
                      <a:r>
                        <a:rPr lang="en-IN" sz="2400" dirty="0">
                          <a:solidFill>
                            <a:schemeClr val="tx1"/>
                          </a:solidFill>
                          <a:effectLst/>
                        </a:rPr>
                        <a:t>SPF</a:t>
                      </a:r>
                      <a:endParaRPr lang="en-IN" sz="24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7625" marR="47625" marT="47625" marB="47625"/>
                </a:tc>
                <a:extLst>
                  <a:ext uri="{0D108BD9-81ED-4DB2-BD59-A6C34878D82A}">
                    <a16:rowId xmlns:a16="http://schemas.microsoft.com/office/drawing/2014/main" val="10002"/>
                  </a:ext>
                </a:extLst>
              </a:tr>
              <a:tr h="937039">
                <a:tc>
                  <a:txBody>
                    <a:bodyPr/>
                    <a:lstStyle/>
                    <a:p>
                      <a:pPr algn="ctr">
                        <a:lnSpc>
                          <a:spcPct val="107000"/>
                        </a:lnSpc>
                        <a:spcAft>
                          <a:spcPts val="800"/>
                        </a:spcAft>
                      </a:pPr>
                      <a:r>
                        <a:rPr lang="en-IN" sz="2400">
                          <a:solidFill>
                            <a:schemeClr val="tx1"/>
                          </a:solidFill>
                          <a:effectLst/>
                        </a:rPr>
                        <a:t>Large</a:t>
                      </a:r>
                      <a:endParaRPr lang="en-IN" sz="24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7625" marR="47625" marT="47625" marB="47625"/>
                </a:tc>
                <a:tc>
                  <a:txBody>
                    <a:bodyPr/>
                    <a:lstStyle/>
                    <a:p>
                      <a:pPr algn="ctr">
                        <a:lnSpc>
                          <a:spcPct val="107000"/>
                        </a:lnSpc>
                        <a:spcAft>
                          <a:spcPts val="800"/>
                        </a:spcAft>
                      </a:pPr>
                      <a:r>
                        <a:rPr lang="en-IN" sz="2400" dirty="0">
                          <a:solidFill>
                            <a:schemeClr val="tx1"/>
                          </a:solidFill>
                          <a:effectLst/>
                        </a:rPr>
                        <a:t>&gt; 30</a:t>
                      </a:r>
                      <a:endParaRPr lang="en-IN" sz="24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7625" marR="47625" marT="47625" marB="47625"/>
                </a:tc>
                <a:tc>
                  <a:txBody>
                    <a:bodyPr/>
                    <a:lstStyle/>
                    <a:p>
                      <a:pPr algn="ctr">
                        <a:lnSpc>
                          <a:spcPct val="107000"/>
                        </a:lnSpc>
                        <a:spcAft>
                          <a:spcPts val="800"/>
                        </a:spcAft>
                      </a:pPr>
                      <a:r>
                        <a:rPr lang="en-IN" sz="2400" dirty="0">
                          <a:solidFill>
                            <a:schemeClr val="tx1"/>
                          </a:solidFill>
                          <a:effectLst/>
                        </a:rPr>
                        <a:t>&gt;60</a:t>
                      </a:r>
                      <a:endParaRPr lang="en-IN" sz="24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7625" marR="47625" marT="47625" marB="47625"/>
                </a:tc>
                <a:tc>
                  <a:txBody>
                    <a:bodyPr/>
                    <a:lstStyle/>
                    <a:p>
                      <a:pPr algn="ctr">
                        <a:lnSpc>
                          <a:spcPct val="107000"/>
                        </a:lnSpc>
                        <a:spcAft>
                          <a:spcPts val="800"/>
                        </a:spcAft>
                      </a:pPr>
                      <a:r>
                        <a:rPr lang="en-IN" sz="2400" dirty="0">
                          <a:solidFill>
                            <a:schemeClr val="tx1"/>
                          </a:solidFill>
                          <a:effectLst/>
                        </a:rPr>
                        <a:t>PMF</a:t>
                      </a:r>
                      <a:endParaRPr lang="en-IN" sz="24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7625" marR="47625" marT="47625" marB="47625"/>
                </a:tc>
                <a:extLst>
                  <a:ext uri="{0D108BD9-81ED-4DB2-BD59-A6C34878D82A}">
                    <a16:rowId xmlns:a16="http://schemas.microsoft.com/office/drawing/2014/main" val="10003"/>
                  </a:ext>
                </a:extLst>
              </a:tr>
            </a:tbl>
          </a:graphicData>
        </a:graphic>
      </p:graphicFrame>
      <p:sp>
        <p:nvSpPr>
          <p:cNvPr id="5" name="Title 1"/>
          <p:cNvSpPr>
            <a:spLocks noGrp="1"/>
          </p:cNvSpPr>
          <p:nvPr>
            <p:ph type="title"/>
          </p:nvPr>
        </p:nvSpPr>
        <p:spPr>
          <a:xfrm>
            <a:off x="311159" y="133564"/>
            <a:ext cx="11401425" cy="1143000"/>
          </a:xfrm>
        </p:spPr>
        <p:txBody>
          <a:bodyPr vert="horz" lIns="91440" tIns="45720" rIns="91440" bIns="45720" rtlCol="0" anchor="ctr">
            <a:normAutofit fontScale="90000"/>
          </a:bodyPr>
          <a:lstStyle/>
          <a:p>
            <a:pPr algn="ctr"/>
            <a:r>
              <a:rPr lang="en-IN" sz="4000" b="1" dirty="0">
                <a:solidFill>
                  <a:srgbClr val="002060"/>
                </a:solidFill>
                <a:effectLst>
                  <a:outerShdw blurRad="38100" dist="38100" dir="2700000" algn="tl">
                    <a:srgbClr val="000000">
                      <a:alpha val="43137"/>
                    </a:srgbClr>
                  </a:outerShdw>
                </a:effectLst>
              </a:rPr>
              <a:t>Criteria to select the design flood for Dams</a:t>
            </a:r>
          </a:p>
        </p:txBody>
      </p:sp>
    </p:spTree>
    <p:extLst>
      <p:ext uri="{BB962C8B-B14F-4D97-AF65-F5344CB8AC3E}">
        <p14:creationId xmlns:p14="http://schemas.microsoft.com/office/powerpoint/2010/main" val="3497901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07B15-7AE8-FF69-4240-23061D0892DC}"/>
              </a:ext>
            </a:extLst>
          </p:cNvPr>
          <p:cNvSpPr>
            <a:spLocks noGrp="1"/>
          </p:cNvSpPr>
          <p:nvPr>
            <p:ph type="title"/>
          </p:nvPr>
        </p:nvSpPr>
        <p:spPr>
          <a:xfrm>
            <a:off x="8044665" y="825317"/>
            <a:ext cx="3196427" cy="4739104"/>
          </a:xfrm>
        </p:spPr>
        <p:txBody>
          <a:bodyPr/>
          <a:lstStyle/>
          <a:p>
            <a:pPr algn="ctr"/>
            <a:r>
              <a:rPr lang="en-IN" sz="2800" b="1" dirty="0">
                <a:solidFill>
                  <a:srgbClr val="002060"/>
                </a:solidFill>
                <a:effectLst>
                  <a:outerShdw blurRad="38100" dist="38100" dir="2700000" algn="tl">
                    <a:srgbClr val="000000">
                      <a:alpha val="43137"/>
                    </a:srgbClr>
                  </a:outerShdw>
                </a:effectLst>
              </a:rPr>
              <a:t>Steps in Design Flood Estimation Study</a:t>
            </a:r>
            <a:endParaRPr lang="en-IN" sz="2800" dirty="0">
              <a:solidFill>
                <a:srgbClr val="002060"/>
              </a:solidFill>
            </a:endParaRPr>
          </a:p>
        </p:txBody>
      </p:sp>
      <p:sp>
        <p:nvSpPr>
          <p:cNvPr id="4" name="Content Placeholder 2"/>
          <p:cNvSpPr txBox="1">
            <a:spLocks/>
          </p:cNvSpPr>
          <p:nvPr/>
        </p:nvSpPr>
        <p:spPr>
          <a:xfrm>
            <a:off x="619124" y="71234"/>
            <a:ext cx="7425541" cy="6278196"/>
          </a:xfrm>
          <a:prstGeom prst="rect">
            <a:avLst/>
          </a:prstGeom>
        </p:spPr>
        <p:txBody>
          <a:bodyPr vert="horz" lIns="91440" tIns="45720" rIns="91440" bIns="45720" rtlCol="0">
            <a:noAutofit/>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sz="3200" b="1" dirty="0"/>
              <a:t>3) Physiographic parameters of Project</a:t>
            </a:r>
          </a:p>
          <a:p>
            <a:pPr marL="0" indent="0">
              <a:buFont typeface="Arial" panose="020B0604020202020204" pitchFamily="34" charset="0"/>
              <a:buNone/>
            </a:pPr>
            <a:r>
              <a:rPr lang="en-IN" sz="2400" dirty="0"/>
              <a:t>	</a:t>
            </a:r>
            <a:r>
              <a:rPr lang="en-IN" sz="3200" dirty="0"/>
              <a:t>Catchment Area</a:t>
            </a:r>
          </a:p>
          <a:p>
            <a:pPr marL="0" indent="0">
              <a:buFont typeface="Arial" panose="020B0604020202020204" pitchFamily="34" charset="0"/>
              <a:buNone/>
            </a:pPr>
            <a:r>
              <a:rPr lang="en-IN" sz="3200" dirty="0"/>
              <a:t>	Longest Flow Path</a:t>
            </a:r>
          </a:p>
          <a:p>
            <a:pPr marL="0" indent="0">
              <a:buFont typeface="Arial" panose="020B0604020202020204" pitchFamily="34" charset="0"/>
              <a:buNone/>
            </a:pPr>
            <a:r>
              <a:rPr lang="en-IN" sz="3200" dirty="0"/>
              <a:t>	Centroidal Longest Flow Path</a:t>
            </a:r>
          </a:p>
          <a:p>
            <a:pPr marL="0" indent="0">
              <a:buFont typeface="Arial" panose="020B0604020202020204" pitchFamily="34" charset="0"/>
              <a:buNone/>
            </a:pPr>
            <a:r>
              <a:rPr lang="en-IN" sz="3200" dirty="0"/>
              <a:t>	Equivalent Stream Slope</a:t>
            </a:r>
          </a:p>
          <a:p>
            <a:pPr marL="0" indent="0">
              <a:buFont typeface="Arial" panose="020B0604020202020204" pitchFamily="34" charset="0"/>
              <a:buNone/>
            </a:pPr>
            <a:endParaRPr lang="en-IN" sz="2400" dirty="0"/>
          </a:p>
          <a:p>
            <a:pPr marL="0" indent="0">
              <a:buFont typeface="Arial" panose="020B0604020202020204" pitchFamily="34" charset="0"/>
              <a:buNone/>
            </a:pPr>
            <a:r>
              <a:rPr lang="en-IN" sz="3200" b="1" dirty="0"/>
              <a:t>4) Methodology of Design Flood Estimation</a:t>
            </a:r>
          </a:p>
          <a:p>
            <a:pPr marL="0" indent="0">
              <a:buFont typeface="Arial" panose="020B0604020202020204" pitchFamily="34" charset="0"/>
              <a:buNone/>
            </a:pPr>
            <a:r>
              <a:rPr lang="en-IN" sz="3200" b="1" dirty="0"/>
              <a:t>	</a:t>
            </a:r>
            <a:r>
              <a:rPr lang="en-IN" sz="3200" dirty="0"/>
              <a:t>Empirical Methods- </a:t>
            </a:r>
            <a:r>
              <a:rPr lang="en-IN" sz="3200" dirty="0" err="1"/>
              <a:t>Ryves</a:t>
            </a:r>
            <a:r>
              <a:rPr lang="en-IN" sz="3200" dirty="0"/>
              <a:t> Formula, </a:t>
            </a:r>
          </a:p>
          <a:p>
            <a:pPr marL="0" indent="0">
              <a:buFont typeface="Arial" panose="020B0604020202020204" pitchFamily="34" charset="0"/>
              <a:buNone/>
            </a:pPr>
            <a:r>
              <a:rPr lang="en-IN" sz="3200" dirty="0"/>
              <a:t>	Dickens Formula, Inglis Formula</a:t>
            </a:r>
          </a:p>
          <a:p>
            <a:pPr marL="0" indent="0">
              <a:buFont typeface="Arial" panose="020B0604020202020204" pitchFamily="34" charset="0"/>
              <a:buNone/>
            </a:pPr>
            <a:r>
              <a:rPr lang="en-IN" sz="3200" dirty="0"/>
              <a:t>	Flood Frequency Method</a:t>
            </a:r>
          </a:p>
          <a:p>
            <a:pPr marL="0" indent="0">
              <a:buFont typeface="Arial" panose="020B0604020202020204" pitchFamily="34" charset="0"/>
              <a:buNone/>
            </a:pPr>
            <a:r>
              <a:rPr lang="en-IN" sz="3200" dirty="0"/>
              <a:t>	Hydro-meteorological Method</a:t>
            </a:r>
          </a:p>
          <a:p>
            <a:pPr marL="0" indent="0">
              <a:buFont typeface="Arial" panose="020B0604020202020204" pitchFamily="34" charset="0"/>
              <a:buNone/>
            </a:pPr>
            <a:r>
              <a:rPr lang="en-IN" sz="3200" dirty="0"/>
              <a:t>	</a:t>
            </a:r>
          </a:p>
          <a:p>
            <a:endParaRPr lang="en-IN" sz="2400" dirty="0"/>
          </a:p>
        </p:txBody>
      </p:sp>
    </p:spTree>
    <p:extLst>
      <p:ext uri="{BB962C8B-B14F-4D97-AF65-F5344CB8AC3E}">
        <p14:creationId xmlns:p14="http://schemas.microsoft.com/office/powerpoint/2010/main" val="3244413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A8F3E-AE3C-BDD4-0867-43DEF14CD289}"/>
              </a:ext>
            </a:extLst>
          </p:cNvPr>
          <p:cNvSpPr>
            <a:spLocks noGrp="1"/>
          </p:cNvSpPr>
          <p:nvPr>
            <p:ph type="title"/>
          </p:nvPr>
        </p:nvSpPr>
        <p:spPr>
          <a:xfrm>
            <a:off x="7900827" y="1061623"/>
            <a:ext cx="3525200" cy="4739104"/>
          </a:xfrm>
        </p:spPr>
        <p:txBody>
          <a:bodyPr/>
          <a:lstStyle/>
          <a:p>
            <a:pPr algn="ctr"/>
            <a:r>
              <a:rPr lang="en-IN" sz="2800" b="1" dirty="0">
                <a:solidFill>
                  <a:srgbClr val="002060"/>
                </a:solidFill>
                <a:effectLst>
                  <a:outerShdw blurRad="38100" dist="38100" dir="2700000" algn="tl">
                    <a:srgbClr val="000000">
                      <a:alpha val="43137"/>
                    </a:srgbClr>
                  </a:outerShdw>
                </a:effectLst>
              </a:rPr>
              <a:t>Steps in Design Flood Estimation Study</a:t>
            </a:r>
            <a:endParaRPr lang="en-IN" sz="2800" dirty="0">
              <a:solidFill>
                <a:srgbClr val="002060"/>
              </a:solidFill>
            </a:endParaRPr>
          </a:p>
        </p:txBody>
      </p:sp>
      <p:sp>
        <p:nvSpPr>
          <p:cNvPr id="6" name="Content Placeholder 2"/>
          <p:cNvSpPr txBox="1">
            <a:spLocks/>
          </p:cNvSpPr>
          <p:nvPr/>
        </p:nvSpPr>
        <p:spPr>
          <a:xfrm>
            <a:off x="619124" y="287676"/>
            <a:ext cx="7137865" cy="6030931"/>
          </a:xfrm>
          <a:prstGeom prst="rect">
            <a:avLst/>
          </a:prstGeom>
        </p:spPr>
        <p:txBody>
          <a:bodyPr vert="horz" lIns="91440" tIns="45720" rIns="91440" bIns="45720" rtlCol="0">
            <a:noAutofit/>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sz="3200" b="1" dirty="0"/>
              <a:t>5) Estimation of Unit hydrograph for Catchment (for hydro-meteorological approach)</a:t>
            </a:r>
          </a:p>
          <a:p>
            <a:pPr marL="0" indent="0">
              <a:buFont typeface="Arial" panose="020B0604020202020204" pitchFamily="34" charset="0"/>
              <a:buNone/>
            </a:pPr>
            <a:r>
              <a:rPr lang="en-IN" sz="3200" b="1" dirty="0"/>
              <a:t>	</a:t>
            </a:r>
            <a:r>
              <a:rPr lang="en-IN" sz="3200" dirty="0"/>
              <a:t>From Observed short duration 	concurrent rainfall –runoff data</a:t>
            </a:r>
          </a:p>
          <a:p>
            <a:pPr marL="0" indent="0">
              <a:buFont typeface="Arial" panose="020B0604020202020204" pitchFamily="34" charset="0"/>
              <a:buNone/>
            </a:pPr>
            <a:r>
              <a:rPr lang="en-IN" sz="3200" dirty="0"/>
              <a:t>	SCS method, Clark Uh method etc.</a:t>
            </a:r>
          </a:p>
          <a:p>
            <a:pPr marL="0" indent="0">
              <a:buFont typeface="Arial" panose="020B0604020202020204" pitchFamily="34" charset="0"/>
              <a:buNone/>
            </a:pPr>
            <a:r>
              <a:rPr lang="en-IN" sz="3200" dirty="0"/>
              <a:t>	</a:t>
            </a:r>
            <a:r>
              <a:rPr lang="en-IN" sz="3200" dirty="0">
                <a:solidFill>
                  <a:srgbClr val="FF0000"/>
                </a:solidFill>
              </a:rPr>
              <a:t>From Flood Estimation Reports 	published by CWC</a:t>
            </a:r>
          </a:p>
          <a:p>
            <a:pPr marL="0" indent="0">
              <a:buFont typeface="Arial" panose="020B0604020202020204" pitchFamily="34" charset="0"/>
              <a:buNone/>
            </a:pPr>
            <a:endParaRPr lang="en-IN" sz="2400" dirty="0"/>
          </a:p>
          <a:p>
            <a:pPr marL="0" indent="0">
              <a:buFont typeface="Arial" panose="020B0604020202020204" pitchFamily="34" charset="0"/>
              <a:buNone/>
            </a:pPr>
            <a:r>
              <a:rPr lang="en-IN" sz="3200" b="1" dirty="0"/>
              <a:t>6) Design Storm Estimation</a:t>
            </a:r>
          </a:p>
          <a:p>
            <a:pPr marL="0" indent="0">
              <a:buFont typeface="Arial" panose="020B0604020202020204" pitchFamily="34" charset="0"/>
              <a:buNone/>
            </a:pPr>
            <a:r>
              <a:rPr lang="en-IN" sz="3200" b="1" dirty="0"/>
              <a:t>	</a:t>
            </a:r>
            <a:r>
              <a:rPr lang="en-IN" sz="3200" dirty="0"/>
              <a:t>From PMP Atlas</a:t>
            </a:r>
          </a:p>
          <a:p>
            <a:pPr marL="0" indent="0">
              <a:buFont typeface="Arial" panose="020B0604020202020204" pitchFamily="34" charset="0"/>
              <a:buNone/>
            </a:pPr>
            <a:r>
              <a:rPr lang="en-IN" sz="2400" dirty="0"/>
              <a:t>	</a:t>
            </a:r>
          </a:p>
          <a:p>
            <a:endParaRPr lang="en-IN" sz="2400" dirty="0"/>
          </a:p>
        </p:txBody>
      </p:sp>
    </p:spTree>
    <p:extLst>
      <p:ext uri="{BB962C8B-B14F-4D97-AF65-F5344CB8AC3E}">
        <p14:creationId xmlns:p14="http://schemas.microsoft.com/office/powerpoint/2010/main" val="2497472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15BCDB-DA7A-9965-083C-F6FD049F9DCA}"/>
              </a:ext>
            </a:extLst>
          </p:cNvPr>
          <p:cNvSpPr>
            <a:spLocks noGrp="1"/>
          </p:cNvSpPr>
          <p:nvPr>
            <p:ph type="title"/>
          </p:nvPr>
        </p:nvSpPr>
        <p:spPr>
          <a:xfrm>
            <a:off x="7900827" y="1061623"/>
            <a:ext cx="3525200" cy="4739104"/>
          </a:xfrm>
        </p:spPr>
        <p:txBody>
          <a:bodyPr/>
          <a:lstStyle/>
          <a:p>
            <a:pPr algn="ctr"/>
            <a:r>
              <a:rPr lang="en-IN" sz="2800" b="1" dirty="0">
                <a:solidFill>
                  <a:srgbClr val="002060"/>
                </a:solidFill>
                <a:effectLst>
                  <a:outerShdw blurRad="38100" dist="38100" dir="2700000" algn="tl">
                    <a:srgbClr val="000000">
                      <a:alpha val="43137"/>
                    </a:srgbClr>
                  </a:outerShdw>
                </a:effectLst>
              </a:rPr>
              <a:t>Steps in Design Flood Estimation Study</a:t>
            </a:r>
            <a:endParaRPr lang="en-IN" sz="2800" dirty="0">
              <a:solidFill>
                <a:srgbClr val="002060"/>
              </a:solidFill>
            </a:endParaRPr>
          </a:p>
        </p:txBody>
      </p:sp>
      <p:sp>
        <p:nvSpPr>
          <p:cNvPr id="5" name="Content Placeholder 2"/>
          <p:cNvSpPr txBox="1">
            <a:spLocks/>
          </p:cNvSpPr>
          <p:nvPr/>
        </p:nvSpPr>
        <p:spPr>
          <a:xfrm>
            <a:off x="619125" y="452063"/>
            <a:ext cx="6798818" cy="5634497"/>
          </a:xfrm>
          <a:prstGeom prst="rect">
            <a:avLst/>
          </a:prstGeom>
        </p:spPr>
        <p:txBody>
          <a:bodyPr>
            <a:noAutofit/>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sz="3200" b="1" dirty="0"/>
              <a:t>7) Distribution of design storm</a:t>
            </a:r>
          </a:p>
          <a:p>
            <a:pPr marL="0" indent="0">
              <a:buFont typeface="Arial" panose="020B0604020202020204" pitchFamily="34" charset="0"/>
              <a:buNone/>
            </a:pPr>
            <a:r>
              <a:rPr lang="en-IN" sz="3200" dirty="0"/>
              <a:t>	Time distribution coefficients -From PMP Atlas</a:t>
            </a:r>
          </a:p>
          <a:p>
            <a:pPr marL="0" indent="0">
              <a:buFont typeface="Arial" panose="020B0604020202020204" pitchFamily="34" charset="0"/>
              <a:buNone/>
            </a:pPr>
            <a:endParaRPr lang="en-IN" sz="2400" dirty="0"/>
          </a:p>
          <a:p>
            <a:pPr marL="0" indent="0">
              <a:buFont typeface="Arial" panose="020B0604020202020204" pitchFamily="34" charset="0"/>
              <a:buNone/>
            </a:pPr>
            <a:r>
              <a:rPr lang="en-IN" sz="3200" b="1" dirty="0"/>
              <a:t>8) Reverse Critical Sequencing of rainfall</a:t>
            </a:r>
          </a:p>
          <a:p>
            <a:pPr marL="0" indent="0">
              <a:buFont typeface="Arial" panose="020B0604020202020204" pitchFamily="34" charset="0"/>
              <a:buNone/>
            </a:pPr>
            <a:endParaRPr lang="en-IN" sz="3200" b="1" dirty="0"/>
          </a:p>
          <a:p>
            <a:pPr marL="0" indent="0">
              <a:buFont typeface="Arial" panose="020B0604020202020204" pitchFamily="34" charset="0"/>
              <a:buNone/>
            </a:pPr>
            <a:r>
              <a:rPr lang="en-IN" sz="3200" b="1" dirty="0"/>
              <a:t>9) Loss Rate and Base Flow- </a:t>
            </a:r>
            <a:r>
              <a:rPr lang="en-IN" sz="3200" dirty="0"/>
              <a:t>From FER</a:t>
            </a:r>
          </a:p>
          <a:p>
            <a:pPr marL="0" indent="0">
              <a:buFont typeface="Arial" panose="020B0604020202020204" pitchFamily="34" charset="0"/>
              <a:buNone/>
            </a:pPr>
            <a:endParaRPr lang="en-IN" sz="3200" b="1" dirty="0"/>
          </a:p>
          <a:p>
            <a:pPr marL="0" indent="0">
              <a:buFont typeface="Arial" panose="020B0604020202020204" pitchFamily="34" charset="0"/>
              <a:buNone/>
            </a:pPr>
            <a:r>
              <a:rPr lang="en-IN" sz="3200" b="1" dirty="0"/>
              <a:t>10) Convolution/ Channel Routing </a:t>
            </a:r>
          </a:p>
          <a:p>
            <a:pPr marL="0" indent="0">
              <a:buFont typeface="Arial" panose="020B0604020202020204" pitchFamily="34" charset="0"/>
              <a:buNone/>
            </a:pPr>
            <a:endParaRPr lang="en-IN" sz="3200" dirty="0"/>
          </a:p>
          <a:p>
            <a:pPr marL="0" indent="0">
              <a:buFont typeface="Arial" panose="020B0604020202020204" pitchFamily="34" charset="0"/>
              <a:buNone/>
            </a:pPr>
            <a:r>
              <a:rPr lang="en-IN" sz="2400" dirty="0"/>
              <a:t>	</a:t>
            </a:r>
          </a:p>
          <a:p>
            <a:endParaRPr lang="en-IN" sz="2400" dirty="0"/>
          </a:p>
        </p:txBody>
      </p:sp>
    </p:spTree>
    <p:extLst>
      <p:ext uri="{BB962C8B-B14F-4D97-AF65-F5344CB8AC3E}">
        <p14:creationId xmlns:p14="http://schemas.microsoft.com/office/powerpoint/2010/main" val="1972352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904B9-8FFB-6C16-557F-A1EC43349A94}"/>
              </a:ext>
            </a:extLst>
          </p:cNvPr>
          <p:cNvSpPr>
            <a:spLocks noGrp="1"/>
          </p:cNvSpPr>
          <p:nvPr>
            <p:ph type="title"/>
          </p:nvPr>
        </p:nvSpPr>
        <p:spPr>
          <a:xfrm>
            <a:off x="667821" y="367941"/>
            <a:ext cx="6583680" cy="689333"/>
          </a:xfrm>
        </p:spPr>
        <p:txBody>
          <a:bodyPr/>
          <a:lstStyle/>
          <a:p>
            <a:r>
              <a:rPr lang="en-US" dirty="0">
                <a:latin typeface="+mn-lt"/>
              </a:rPr>
              <a:t>What is Projection??</a:t>
            </a:r>
            <a:endParaRPr lang="en-IN" dirty="0">
              <a:latin typeface="+mn-lt"/>
            </a:endParaRPr>
          </a:p>
        </p:txBody>
      </p:sp>
      <p:sp>
        <p:nvSpPr>
          <p:cNvPr id="3" name="Content Placeholder 2">
            <a:extLst>
              <a:ext uri="{FF2B5EF4-FFF2-40B4-BE49-F238E27FC236}">
                <a16:creationId xmlns:a16="http://schemas.microsoft.com/office/drawing/2014/main" id="{92BB9357-8CE8-CB98-6446-354231B9B753}"/>
              </a:ext>
            </a:extLst>
          </p:cNvPr>
          <p:cNvSpPr>
            <a:spLocks noGrp="1"/>
          </p:cNvSpPr>
          <p:nvPr>
            <p:ph idx="1"/>
          </p:nvPr>
        </p:nvSpPr>
        <p:spPr>
          <a:xfrm>
            <a:off x="667820" y="1190773"/>
            <a:ext cx="6996701" cy="5052705"/>
          </a:xfrm>
        </p:spPr>
        <p:txBody>
          <a:bodyPr/>
          <a:lstStyle/>
          <a:p>
            <a:pPr algn="just"/>
            <a:r>
              <a:rPr lang="en-US"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It is the system of transformation of the spherical surface onto a plane surface. It is carried out by an orderly and systematic representation of the parallels of latitude and the meridians of longitude of the spherical earth or part of it on a plane surface on a conveniently chosen scale.</a:t>
            </a:r>
            <a:endParaRPr lang="en-IN" sz="2000" dirty="0">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71A1513C-8516-8BEC-561E-A7731C782905}"/>
              </a:ext>
            </a:extLst>
          </p:cNvPr>
          <p:cNvSpPr>
            <a:spLocks noGrp="1"/>
          </p:cNvSpPr>
          <p:nvPr>
            <p:ph type="sldNum" sz="quarter" idx="10"/>
          </p:nvPr>
        </p:nvSpPr>
        <p:spPr/>
        <p:txBody>
          <a:bodyPr/>
          <a:lstStyle/>
          <a:p>
            <a:fld id="{48F63A3B-78C7-47BE-AE5E-E10140E04643}" type="slidenum">
              <a:rPr lang="en-US" smtClean="0"/>
              <a:pPr/>
              <a:t>17</a:t>
            </a:fld>
            <a:endParaRPr lang="en-US" dirty="0"/>
          </a:p>
        </p:txBody>
      </p:sp>
      <p:pic>
        <p:nvPicPr>
          <p:cNvPr id="6" name="Picture 5"/>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bwMode="auto">
          <a:xfrm>
            <a:off x="765975" y="3906542"/>
            <a:ext cx="3004642" cy="2663780"/>
          </a:xfrm>
          <a:prstGeom prst="rect">
            <a:avLst/>
          </a:prstGeom>
          <a:noFill/>
          <a:ln w="9525">
            <a:noFill/>
            <a:miter lim="800000"/>
            <a:headEnd/>
            <a:tailEnd/>
          </a:ln>
        </p:spPr>
      </p:pic>
      <p:sp>
        <p:nvSpPr>
          <p:cNvPr id="5" name="Arrow: Right 4">
            <a:extLst>
              <a:ext uri="{FF2B5EF4-FFF2-40B4-BE49-F238E27FC236}">
                <a16:creationId xmlns:a16="http://schemas.microsoft.com/office/drawing/2014/main" id="{B94C8EAA-46E0-C9E0-AF33-0396B04B8728}"/>
              </a:ext>
            </a:extLst>
          </p:cNvPr>
          <p:cNvSpPr/>
          <p:nvPr/>
        </p:nvSpPr>
        <p:spPr>
          <a:xfrm>
            <a:off x="4366517" y="5012400"/>
            <a:ext cx="811659" cy="452063"/>
          </a:xfrm>
          <a:prstGeom prst="righ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a:extLst>
              <a:ext uri="{FF2B5EF4-FFF2-40B4-BE49-F238E27FC236}">
                <a16:creationId xmlns:a16="http://schemas.microsoft.com/office/drawing/2014/main" id="{CD55A9B8-DE6A-3DAB-666D-5F784BB92D35}"/>
              </a:ext>
            </a:extLst>
          </p:cNvPr>
          <p:cNvPicPr>
            <a:picLocks noChangeAspect="1"/>
          </p:cNvPicPr>
          <p:nvPr/>
        </p:nvPicPr>
        <p:blipFill>
          <a:blip r:embed="rId4"/>
          <a:stretch>
            <a:fillRect/>
          </a:stretch>
        </p:blipFill>
        <p:spPr>
          <a:xfrm>
            <a:off x="5376678" y="3906543"/>
            <a:ext cx="3921313" cy="2663779"/>
          </a:xfrm>
          <a:prstGeom prst="rect">
            <a:avLst/>
          </a:prstGeom>
        </p:spPr>
      </p:pic>
    </p:spTree>
    <p:extLst>
      <p:ext uri="{BB962C8B-B14F-4D97-AF65-F5344CB8AC3E}">
        <p14:creationId xmlns:p14="http://schemas.microsoft.com/office/powerpoint/2010/main" val="3135320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6BA43-A4F2-2B49-C784-8D49A07E5910}"/>
              </a:ext>
            </a:extLst>
          </p:cNvPr>
          <p:cNvSpPr>
            <a:spLocks noGrp="1"/>
          </p:cNvSpPr>
          <p:nvPr>
            <p:ph type="title"/>
          </p:nvPr>
        </p:nvSpPr>
        <p:spPr>
          <a:xfrm>
            <a:off x="523980" y="173581"/>
            <a:ext cx="9164549" cy="1038724"/>
          </a:xfrm>
        </p:spPr>
        <p:txBody>
          <a:bodyPr/>
          <a:lstStyle/>
          <a:p>
            <a:r>
              <a:rPr lang="en-IN" dirty="0">
                <a:effectLst>
                  <a:outerShdw blurRad="38100" dist="38100" dir="2700000" algn="tl">
                    <a:srgbClr val="000000">
                      <a:alpha val="43137"/>
                    </a:srgbClr>
                  </a:outerShdw>
                </a:effectLst>
                <a:latin typeface="+mn-lt"/>
              </a:rPr>
              <a:t>Need for map</a:t>
            </a:r>
            <a:r>
              <a:rPr lang="en-IN" b="1" dirty="0">
                <a:effectLst>
                  <a:outerShdw blurRad="38100" dist="38100" dir="2700000" algn="tl">
                    <a:srgbClr val="000000">
                      <a:alpha val="43137"/>
                    </a:srgbClr>
                  </a:outerShdw>
                </a:effectLst>
                <a:latin typeface="+mn-lt"/>
              </a:rPr>
              <a:t> projection ??</a:t>
            </a:r>
            <a:endParaRPr lang="en-IN" dirty="0">
              <a:latin typeface="+mn-lt"/>
            </a:endParaRPr>
          </a:p>
        </p:txBody>
      </p:sp>
      <p:sp>
        <p:nvSpPr>
          <p:cNvPr id="3" name="Content Placeholder 2">
            <a:extLst>
              <a:ext uri="{FF2B5EF4-FFF2-40B4-BE49-F238E27FC236}">
                <a16:creationId xmlns:a16="http://schemas.microsoft.com/office/drawing/2014/main" id="{48FDE1AE-77C7-8810-B108-E9A61E5208D7}"/>
              </a:ext>
            </a:extLst>
          </p:cNvPr>
          <p:cNvSpPr>
            <a:spLocks noGrp="1"/>
          </p:cNvSpPr>
          <p:nvPr>
            <p:ph idx="1"/>
          </p:nvPr>
        </p:nvSpPr>
        <p:spPr>
          <a:xfrm>
            <a:off x="595899" y="1507218"/>
            <a:ext cx="7931652" cy="4914129"/>
          </a:xfrm>
        </p:spPr>
        <p:txBody>
          <a:bodyPr>
            <a:normAutofit/>
          </a:bodyPr>
          <a:lstStyle/>
          <a:p>
            <a:pPr marL="0" indent="0" algn="just">
              <a:buClr>
                <a:schemeClr val="hlink"/>
              </a:buClr>
              <a:buSzPct val="65000"/>
              <a:buNone/>
            </a:pPr>
            <a:r>
              <a:rPr lang="en-US" dirty="0">
                <a:effectLst>
                  <a:outerShdw blurRad="38100" dist="38100" dir="2700000" algn="tl">
                    <a:srgbClr val="000000">
                      <a:alpha val="43137"/>
                    </a:srgbClr>
                  </a:outerShdw>
                </a:effectLst>
              </a:rPr>
              <a:t>The earth is a spheroid.</a:t>
            </a:r>
          </a:p>
          <a:p>
            <a:pPr marL="0" lvl="1" indent="0" algn="just">
              <a:buClr>
                <a:schemeClr val="folHlink"/>
              </a:buClr>
              <a:buSzPct val="65000"/>
              <a:buNone/>
            </a:pPr>
            <a:r>
              <a:rPr lang="en-US" sz="2800" dirty="0">
                <a:effectLst>
                  <a:outerShdw blurRad="38100" dist="38100" dir="2700000" algn="tl">
                    <a:srgbClr val="000000">
                      <a:alpha val="43137"/>
                    </a:srgbClr>
                  </a:outerShdw>
                </a:effectLst>
              </a:rPr>
              <a:t>The best model of the earth is a globe.</a:t>
            </a:r>
          </a:p>
          <a:p>
            <a:pPr>
              <a:buClr>
                <a:schemeClr val="hlink"/>
              </a:buClr>
              <a:buSzPct val="65000"/>
              <a:buNone/>
            </a:pPr>
            <a:r>
              <a:rPr lang="en-US" sz="3200" b="1" dirty="0">
                <a:effectLst>
                  <a:outerShdw blurRad="38100" dist="38100" dir="2700000" algn="tl">
                    <a:srgbClr val="000000">
                      <a:alpha val="43137"/>
                    </a:srgbClr>
                  </a:outerShdw>
                </a:effectLst>
              </a:rPr>
              <a:t>Drawbacks:</a:t>
            </a:r>
          </a:p>
          <a:p>
            <a:pPr>
              <a:buClr>
                <a:schemeClr val="hlink"/>
              </a:buClr>
              <a:buSzPct val="65000"/>
              <a:buFont typeface="Arial" charset="0"/>
              <a:buChar char="•"/>
            </a:pPr>
            <a:r>
              <a:rPr lang="en-US" dirty="0">
                <a:effectLst>
                  <a:outerShdw blurRad="38100" dist="38100" dir="2700000" algn="tl">
                    <a:srgbClr val="000000">
                      <a:alpha val="43137"/>
                    </a:srgbClr>
                  </a:outerShdw>
                </a:effectLst>
              </a:rPr>
              <a:t>Not easy to carry nor minor details be shown on it</a:t>
            </a:r>
          </a:p>
          <a:p>
            <a:pPr>
              <a:buClr>
                <a:schemeClr val="hlink"/>
              </a:buClr>
              <a:buSzPct val="65000"/>
              <a:buFont typeface="Arial" charset="0"/>
              <a:buChar char="•"/>
            </a:pPr>
            <a:r>
              <a:rPr lang="en-US" dirty="0">
                <a:effectLst>
                  <a:outerShdw blurRad="38100" dist="38100" dir="2700000" algn="tl">
                    <a:srgbClr val="000000">
                      <a:alpha val="43137"/>
                    </a:srgbClr>
                  </a:outerShdw>
                </a:effectLst>
              </a:rPr>
              <a:t>Not good for making planimetric measurement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(distance, area, angle)</a:t>
            </a:r>
          </a:p>
          <a:p>
            <a:pPr>
              <a:buClr>
                <a:schemeClr val="hlink"/>
              </a:buClr>
              <a:buSzPct val="65000"/>
              <a:buFont typeface="Arial" charset="0"/>
              <a:buChar char="•"/>
            </a:pPr>
            <a:r>
              <a:rPr lang="en-US" dirty="0">
                <a:effectLst>
                  <a:outerShdw blurRad="38100" dist="38100" dir="2700000" algn="tl">
                    <a:srgbClr val="000000">
                      <a:alpha val="43137"/>
                    </a:srgbClr>
                  </a:outerShdw>
                </a:effectLst>
              </a:rPr>
              <a:t>Not able to study any area/region</a:t>
            </a:r>
            <a:endParaRPr lang="en-IN" dirty="0">
              <a:effectLst>
                <a:outerShdw blurRad="38100" dist="38100" dir="2700000" algn="tl">
                  <a:srgbClr val="000000">
                    <a:alpha val="43137"/>
                  </a:srgbClr>
                </a:outerShdw>
              </a:effectLst>
            </a:endParaRPr>
          </a:p>
          <a:p>
            <a:endParaRPr lang="en-IN" dirty="0"/>
          </a:p>
        </p:txBody>
      </p:sp>
      <p:sp>
        <p:nvSpPr>
          <p:cNvPr id="4" name="Slide Number Placeholder 3">
            <a:extLst>
              <a:ext uri="{FF2B5EF4-FFF2-40B4-BE49-F238E27FC236}">
                <a16:creationId xmlns:a16="http://schemas.microsoft.com/office/drawing/2014/main" id="{00B17C61-25DC-20F4-3513-6A73DAB89984}"/>
              </a:ext>
            </a:extLst>
          </p:cNvPr>
          <p:cNvSpPr>
            <a:spLocks noGrp="1"/>
          </p:cNvSpPr>
          <p:nvPr>
            <p:ph type="sldNum" sz="quarter" idx="10"/>
          </p:nvPr>
        </p:nvSpPr>
        <p:spPr/>
        <p:txBody>
          <a:bodyPr/>
          <a:lstStyle/>
          <a:p>
            <a:fld id="{48F63A3B-78C7-47BE-AE5E-E10140E04643}" type="slidenum">
              <a:rPr lang="en-US" smtClean="0"/>
              <a:pPr/>
              <a:t>18</a:t>
            </a:fld>
            <a:endParaRPr lang="en-US" dirty="0"/>
          </a:p>
        </p:txBody>
      </p:sp>
    </p:spTree>
    <p:extLst>
      <p:ext uri="{BB962C8B-B14F-4D97-AF65-F5344CB8AC3E}">
        <p14:creationId xmlns:p14="http://schemas.microsoft.com/office/powerpoint/2010/main" val="700781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412B6-7FEF-95FD-ECB7-F407650D3CA2}"/>
              </a:ext>
            </a:extLst>
          </p:cNvPr>
          <p:cNvSpPr>
            <a:spLocks noGrp="1"/>
          </p:cNvSpPr>
          <p:nvPr>
            <p:ph type="title"/>
          </p:nvPr>
        </p:nvSpPr>
        <p:spPr>
          <a:xfrm>
            <a:off x="1653305" y="202521"/>
            <a:ext cx="9879437" cy="980844"/>
          </a:xfrm>
        </p:spPr>
        <p:txBody>
          <a:bodyPr/>
          <a:lstStyle/>
          <a:p>
            <a:r>
              <a:rPr lang="en-IN" dirty="0">
                <a:effectLst>
                  <a:outerShdw blurRad="38100" dist="38100" dir="2700000" algn="tl">
                    <a:srgbClr val="000000">
                      <a:alpha val="43137"/>
                    </a:srgbClr>
                  </a:outerShdw>
                </a:effectLst>
                <a:latin typeface="+mn-lt"/>
              </a:rPr>
              <a:t>Need for map</a:t>
            </a:r>
            <a:r>
              <a:rPr lang="en-IN" b="1" dirty="0">
                <a:effectLst>
                  <a:outerShdw blurRad="38100" dist="38100" dir="2700000" algn="tl">
                    <a:srgbClr val="000000">
                      <a:alpha val="43137"/>
                    </a:srgbClr>
                  </a:outerShdw>
                </a:effectLst>
                <a:latin typeface="+mn-lt"/>
              </a:rPr>
              <a:t> projection.....</a:t>
            </a:r>
            <a:endParaRPr lang="en-IN" dirty="0">
              <a:latin typeface="+mn-lt"/>
            </a:endParaRPr>
          </a:p>
        </p:txBody>
      </p:sp>
      <p:sp>
        <p:nvSpPr>
          <p:cNvPr id="7" name="Text Placeholder 6">
            <a:extLst>
              <a:ext uri="{FF2B5EF4-FFF2-40B4-BE49-F238E27FC236}">
                <a16:creationId xmlns:a16="http://schemas.microsoft.com/office/drawing/2014/main" id="{E8779294-14C7-09A3-8B57-0256B34BEA95}"/>
              </a:ext>
            </a:extLst>
          </p:cNvPr>
          <p:cNvSpPr>
            <a:spLocks noGrp="1"/>
          </p:cNvSpPr>
          <p:nvPr>
            <p:ph type="body" sz="quarter" idx="13"/>
          </p:nvPr>
        </p:nvSpPr>
        <p:spPr>
          <a:xfrm>
            <a:off x="1005794" y="2072205"/>
            <a:ext cx="4696124" cy="3704266"/>
          </a:xfrm>
        </p:spPr>
        <p:txBody>
          <a:bodyPr/>
          <a:lstStyle/>
          <a:p>
            <a:pPr>
              <a:buClr>
                <a:schemeClr val="hlink"/>
              </a:buClr>
              <a:buSzPct val="65000"/>
              <a:buNone/>
            </a:pPr>
            <a:r>
              <a:rPr lang="en-US" sz="3600" dirty="0">
                <a:effectLst>
                  <a:outerShdw blurRad="38100" dist="38100" dir="2700000" algn="tl">
                    <a:srgbClr val="000000">
                      <a:alpha val="43137"/>
                    </a:srgbClr>
                  </a:outerShdw>
                </a:effectLst>
              </a:rPr>
              <a:t>Maps are flat</a:t>
            </a:r>
          </a:p>
          <a:p>
            <a:pPr lvl="1">
              <a:buClr>
                <a:schemeClr val="hlink"/>
              </a:buClr>
              <a:buSzPct val="65000"/>
              <a:buFont typeface="Arial" charset="0"/>
              <a:buChar char="•"/>
            </a:pPr>
            <a:r>
              <a:rPr lang="en-US" sz="3200" dirty="0">
                <a:effectLst>
                  <a:outerShdw blurRad="38100" dist="38100" dir="2700000" algn="tl">
                    <a:srgbClr val="000000">
                      <a:alpha val="43137"/>
                    </a:srgbClr>
                  </a:outerShdw>
                </a:effectLst>
              </a:rPr>
              <a:t>good for making planimetric measurement</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(distance, area, angle)</a:t>
            </a:r>
          </a:p>
          <a:p>
            <a:pPr lvl="1">
              <a:buClr>
                <a:schemeClr val="hlink"/>
              </a:buClr>
              <a:buSzPct val="65000"/>
              <a:buFont typeface="Arial" charset="0"/>
              <a:buChar char="•"/>
            </a:pPr>
            <a:r>
              <a:rPr lang="en-US" sz="3200" dirty="0">
                <a:effectLst>
                  <a:outerShdw blurRad="38100" dist="38100" dir="2700000" algn="tl">
                    <a:srgbClr val="000000">
                      <a:alpha val="43137"/>
                    </a:srgbClr>
                  </a:outerShdw>
                </a:effectLst>
              </a:rPr>
              <a:t>Scalable</a:t>
            </a:r>
          </a:p>
          <a:p>
            <a:pPr lvl="1">
              <a:buClr>
                <a:schemeClr val="hlink"/>
              </a:buClr>
              <a:buSzPct val="65000"/>
              <a:buFont typeface="Arial" charset="0"/>
              <a:buChar char="•"/>
            </a:pPr>
            <a:r>
              <a:rPr lang="en-US" sz="3200" dirty="0">
                <a:effectLst>
                  <a:outerShdw blurRad="38100" dist="38100" dir="2700000" algn="tl">
                    <a:srgbClr val="000000">
                      <a:alpha val="43137"/>
                    </a:srgbClr>
                  </a:outerShdw>
                </a:effectLst>
              </a:rPr>
              <a:t>easy to carry</a:t>
            </a:r>
          </a:p>
          <a:p>
            <a:pPr>
              <a:buClr>
                <a:schemeClr val="hlink"/>
              </a:buClr>
              <a:buSzPct val="65000"/>
              <a:buFont typeface="Arial" charset="0"/>
              <a:buChar char="•"/>
            </a:pPr>
            <a:endParaRPr lang="en-US" dirty="0"/>
          </a:p>
          <a:p>
            <a:endParaRPr lang="en-IN" dirty="0"/>
          </a:p>
          <a:p>
            <a:endParaRPr lang="en-IN" dirty="0"/>
          </a:p>
        </p:txBody>
      </p:sp>
      <p:sp>
        <p:nvSpPr>
          <p:cNvPr id="4" name="Slide Number Placeholder 3">
            <a:extLst>
              <a:ext uri="{FF2B5EF4-FFF2-40B4-BE49-F238E27FC236}">
                <a16:creationId xmlns:a16="http://schemas.microsoft.com/office/drawing/2014/main" id="{8363C84B-FDE4-E47B-6CC2-D570D28875FA}"/>
              </a:ext>
            </a:extLst>
          </p:cNvPr>
          <p:cNvSpPr>
            <a:spLocks noGrp="1"/>
          </p:cNvSpPr>
          <p:nvPr>
            <p:ph type="sldNum" sz="quarter" idx="10"/>
          </p:nvPr>
        </p:nvSpPr>
        <p:spPr/>
        <p:txBody>
          <a:bodyPr/>
          <a:lstStyle/>
          <a:p>
            <a:fld id="{48F63A3B-78C7-47BE-AE5E-E10140E04643}" type="slidenum">
              <a:rPr lang="en-US" smtClean="0"/>
              <a:pPr/>
              <a:t>19</a:t>
            </a:fld>
            <a:endParaRPr lang="en-US" dirty="0"/>
          </a:p>
        </p:txBody>
      </p:sp>
      <p:pic>
        <p:nvPicPr>
          <p:cNvPr id="5122" name="Picture 2" descr="Image result for Himalayas map photo"/>
          <p:cNvPicPr>
            <a:picLocks noChangeAspect="1" noChangeArrowheads="1"/>
          </p:cNvPicPr>
          <p:nvPr/>
        </p:nvPicPr>
        <p:blipFill>
          <a:blip r:embed="rId2"/>
          <a:srcRect/>
          <a:stretch>
            <a:fillRect/>
          </a:stretch>
        </p:blipFill>
        <p:spPr bwMode="auto">
          <a:xfrm>
            <a:off x="5701918" y="1613043"/>
            <a:ext cx="6388163" cy="4417887"/>
          </a:xfrm>
          <a:prstGeom prst="rect">
            <a:avLst/>
          </a:prstGeom>
          <a:noFill/>
        </p:spPr>
      </p:pic>
    </p:spTree>
    <p:extLst>
      <p:ext uri="{BB962C8B-B14F-4D97-AF65-F5344CB8AC3E}">
        <p14:creationId xmlns:p14="http://schemas.microsoft.com/office/powerpoint/2010/main" val="1574351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6A5E1-109A-47EB-D005-209D1E46E933}"/>
              </a:ext>
            </a:extLst>
          </p:cNvPr>
          <p:cNvSpPr>
            <a:spLocks noGrp="1"/>
          </p:cNvSpPr>
          <p:nvPr>
            <p:ph type="title"/>
          </p:nvPr>
        </p:nvSpPr>
        <p:spPr>
          <a:xfrm>
            <a:off x="2678130" y="93105"/>
            <a:ext cx="9513870" cy="847619"/>
          </a:xfrm>
        </p:spPr>
        <p:txBody>
          <a:bodyPr/>
          <a:lstStyle/>
          <a:p>
            <a:r>
              <a:rPr lang="en-IN" sz="3200" b="1" dirty="0">
                <a:solidFill>
                  <a:srgbClr val="002060"/>
                </a:solidFill>
                <a:effectLst>
                  <a:outerShdw blurRad="38100" dist="38100" dir="2700000" algn="tl">
                    <a:srgbClr val="000000">
                      <a:alpha val="43137"/>
                    </a:srgbClr>
                  </a:outerShdw>
                </a:effectLst>
              </a:rPr>
              <a:t>History of Dam Building in India</a:t>
            </a:r>
            <a:endParaRPr lang="en-IN" sz="3200" dirty="0">
              <a:solidFill>
                <a:srgbClr val="002060"/>
              </a:solidFill>
            </a:endParaRPr>
          </a:p>
        </p:txBody>
      </p:sp>
      <p:sp>
        <p:nvSpPr>
          <p:cNvPr id="4" name="Slide Number Placeholder 3">
            <a:extLst>
              <a:ext uri="{FF2B5EF4-FFF2-40B4-BE49-F238E27FC236}">
                <a16:creationId xmlns:a16="http://schemas.microsoft.com/office/drawing/2014/main" id="{87C1F035-F676-A805-0255-FCC2E71C3EBA}"/>
              </a:ext>
            </a:extLst>
          </p:cNvPr>
          <p:cNvSpPr>
            <a:spLocks noGrp="1"/>
          </p:cNvSpPr>
          <p:nvPr>
            <p:ph type="sldNum" sz="quarter" idx="10"/>
          </p:nvPr>
        </p:nvSpPr>
        <p:spPr/>
        <p:txBody>
          <a:bodyPr/>
          <a:lstStyle/>
          <a:p>
            <a:fld id="{48F63A3B-78C7-47BE-AE5E-E10140E04643}" type="slidenum">
              <a:rPr lang="en-US" smtClean="0"/>
              <a:pPr/>
              <a:t>2</a:t>
            </a:fld>
            <a:endParaRPr lang="en-US" dirty="0"/>
          </a:p>
        </p:txBody>
      </p:sp>
      <p:sp>
        <p:nvSpPr>
          <p:cNvPr id="9" name="Rectangle 8"/>
          <p:cNvSpPr/>
          <p:nvPr/>
        </p:nvSpPr>
        <p:spPr>
          <a:xfrm>
            <a:off x="2688404" y="1290046"/>
            <a:ext cx="4697447" cy="5232202"/>
          </a:xfrm>
          <a:prstGeom prst="rect">
            <a:avLst/>
          </a:prstGeom>
        </p:spPr>
        <p:txBody>
          <a:bodyPr wrap="square">
            <a:spAutoFit/>
          </a:bodyPr>
          <a:lstStyle/>
          <a:p>
            <a:pPr marL="285750" lvl="0" indent="-285750" algn="just" defTabSz="800100">
              <a:lnSpc>
                <a:spcPct val="90000"/>
              </a:lnSpc>
              <a:spcBef>
                <a:spcPct val="0"/>
              </a:spcBef>
              <a:spcAft>
                <a:spcPct val="35000"/>
              </a:spcAft>
              <a:buFont typeface="Arial" pitchFamily="34" charset="0"/>
              <a:buChar char="•"/>
            </a:pPr>
            <a:r>
              <a:rPr lang="en-US" sz="2000" dirty="0"/>
              <a:t>India has a long history of water management systems for efficient water storage and distribution, including traditional step wells, tanks, as well as construction of dams and canals.</a:t>
            </a:r>
          </a:p>
          <a:p>
            <a:pPr marL="285750" lvl="0" indent="-285750" algn="just" defTabSz="800100">
              <a:lnSpc>
                <a:spcPct val="90000"/>
              </a:lnSpc>
              <a:spcBef>
                <a:spcPct val="0"/>
              </a:spcBef>
              <a:spcAft>
                <a:spcPct val="35000"/>
              </a:spcAft>
              <a:buFont typeface="Arial" pitchFamily="34" charset="0"/>
              <a:buChar char="•"/>
            </a:pPr>
            <a:endParaRPr lang="en-US" sz="2000" dirty="0"/>
          </a:p>
          <a:p>
            <a:pPr marL="285750" lvl="0" indent="-285750" algn="just" defTabSz="800100">
              <a:lnSpc>
                <a:spcPct val="90000"/>
              </a:lnSpc>
              <a:spcBef>
                <a:spcPct val="0"/>
              </a:spcBef>
              <a:spcAft>
                <a:spcPct val="35000"/>
              </a:spcAft>
              <a:buFont typeface="Arial" pitchFamily="34" charset="0"/>
              <a:buChar char="•"/>
            </a:pPr>
            <a:r>
              <a:rPr lang="en-US" sz="2000" dirty="0"/>
              <a:t>The </a:t>
            </a:r>
            <a:r>
              <a:rPr lang="en-US" sz="2000" dirty="0" err="1"/>
              <a:t>Chola</a:t>
            </a:r>
            <a:r>
              <a:rPr lang="en-US" sz="2000" dirty="0"/>
              <a:t> dynasty is renowned for its contributions to dam construction. </a:t>
            </a:r>
            <a:r>
              <a:rPr lang="en-US" sz="2000" dirty="0">
                <a:solidFill>
                  <a:srgbClr val="FF0000"/>
                </a:solidFill>
              </a:rPr>
              <a:t>The Grand </a:t>
            </a:r>
            <a:r>
              <a:rPr lang="en-US" sz="2000" dirty="0" err="1">
                <a:solidFill>
                  <a:srgbClr val="FF0000"/>
                </a:solidFill>
              </a:rPr>
              <a:t>Anicut</a:t>
            </a:r>
            <a:r>
              <a:rPr lang="en-US" sz="2000" dirty="0">
                <a:solidFill>
                  <a:srgbClr val="FF0000"/>
                </a:solidFill>
              </a:rPr>
              <a:t> (</a:t>
            </a:r>
            <a:r>
              <a:rPr lang="en-US" sz="2000" dirty="0" err="1">
                <a:solidFill>
                  <a:srgbClr val="FF0000"/>
                </a:solidFill>
              </a:rPr>
              <a:t>Kallanai</a:t>
            </a:r>
            <a:r>
              <a:rPr lang="en-US" sz="2000" dirty="0">
                <a:solidFill>
                  <a:srgbClr val="FF0000"/>
                </a:solidFill>
              </a:rPr>
              <a:t> Dam) built on </a:t>
            </a:r>
            <a:r>
              <a:rPr lang="en-US" sz="2000" dirty="0" err="1">
                <a:solidFill>
                  <a:srgbClr val="FF0000"/>
                </a:solidFill>
              </a:rPr>
              <a:t>Kaveri</a:t>
            </a:r>
            <a:r>
              <a:rPr lang="en-US" sz="2000" dirty="0">
                <a:solidFill>
                  <a:srgbClr val="FF0000"/>
                </a:solidFill>
              </a:rPr>
              <a:t> River in Tamil Nadu in 150 AD is considered one of the oldest functional dams in the world.</a:t>
            </a:r>
          </a:p>
          <a:p>
            <a:pPr marL="285750" lvl="0" indent="-285750" algn="just" defTabSz="800100">
              <a:lnSpc>
                <a:spcPct val="90000"/>
              </a:lnSpc>
              <a:spcBef>
                <a:spcPct val="0"/>
              </a:spcBef>
              <a:spcAft>
                <a:spcPct val="35000"/>
              </a:spcAft>
              <a:buFont typeface="Arial" pitchFamily="34" charset="0"/>
              <a:buChar char="•"/>
            </a:pPr>
            <a:endParaRPr lang="en-US" sz="2000" dirty="0"/>
          </a:p>
          <a:p>
            <a:pPr marL="285750" indent="-285750" algn="just" defTabSz="800100">
              <a:lnSpc>
                <a:spcPct val="90000"/>
              </a:lnSpc>
              <a:spcBef>
                <a:spcPct val="0"/>
              </a:spcBef>
              <a:spcAft>
                <a:spcPct val="35000"/>
              </a:spcAft>
              <a:buFont typeface="Arial" pitchFamily="34" charset="0"/>
              <a:buChar char="•"/>
            </a:pPr>
            <a:r>
              <a:rPr lang="en-US" sz="2000" dirty="0"/>
              <a:t>Grand Anicut is a massive structure constructed with uneven stones to a length of 329 m and a width of 20 m across the mainstream of the river. </a:t>
            </a:r>
          </a:p>
        </p:txBody>
      </p:sp>
      <p:grpSp>
        <p:nvGrpSpPr>
          <p:cNvPr id="5" name="Group 4">
            <a:extLst>
              <a:ext uri="{FF2B5EF4-FFF2-40B4-BE49-F238E27FC236}">
                <a16:creationId xmlns:a16="http://schemas.microsoft.com/office/drawing/2014/main" id="{74E2703E-C979-88C8-6022-7EEBFF1B66A6}"/>
              </a:ext>
            </a:extLst>
          </p:cNvPr>
          <p:cNvGrpSpPr/>
          <p:nvPr/>
        </p:nvGrpSpPr>
        <p:grpSpPr>
          <a:xfrm>
            <a:off x="7484939" y="1941815"/>
            <a:ext cx="4391988" cy="4081212"/>
            <a:chOff x="7484939" y="2044557"/>
            <a:chExt cx="4391988" cy="4081212"/>
          </a:xfrm>
        </p:grpSpPr>
        <p:pic>
          <p:nvPicPr>
            <p:cNvPr id="7" name="object 4">
              <a:extLst>
                <a:ext uri="{FF2B5EF4-FFF2-40B4-BE49-F238E27FC236}">
                  <a16:creationId xmlns:a16="http://schemas.microsoft.com/office/drawing/2014/main" id="{44BC2953-4AFD-E57F-A9F7-E3CB3B4EB1BE}"/>
                </a:ext>
              </a:extLst>
            </p:cNvPr>
            <p:cNvPicPr/>
            <p:nvPr/>
          </p:nvPicPr>
          <p:blipFill>
            <a:blip r:embed="rId2" cstate="print"/>
            <a:stretch>
              <a:fillRect/>
            </a:stretch>
          </p:blipFill>
          <p:spPr>
            <a:xfrm>
              <a:off x="7484939" y="2044557"/>
              <a:ext cx="4391988" cy="3533700"/>
            </a:xfrm>
            <a:prstGeom prst="rect">
              <a:avLst/>
            </a:prstGeom>
          </p:spPr>
        </p:pic>
        <p:sp>
          <p:nvSpPr>
            <p:cNvPr id="8" name="Title 1">
              <a:extLst>
                <a:ext uri="{FF2B5EF4-FFF2-40B4-BE49-F238E27FC236}">
                  <a16:creationId xmlns:a16="http://schemas.microsoft.com/office/drawing/2014/main" id="{28E48C7C-E3B4-B858-41D3-F2D82F6C6AF8}"/>
                </a:ext>
              </a:extLst>
            </p:cNvPr>
            <p:cNvSpPr txBox="1">
              <a:spLocks/>
            </p:cNvSpPr>
            <p:nvPr/>
          </p:nvSpPr>
          <p:spPr>
            <a:xfrm>
              <a:off x="7580390" y="5536550"/>
              <a:ext cx="4201085" cy="5892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latin typeface="+mn-lt"/>
                </a:rPr>
                <a:t>Grand Anicut (</a:t>
              </a:r>
              <a:r>
                <a:rPr lang="en-US" sz="1800" b="1" dirty="0" err="1">
                  <a:latin typeface="+mn-lt"/>
                </a:rPr>
                <a:t>Kallanai</a:t>
              </a:r>
              <a:r>
                <a:rPr lang="en-US" sz="1800" b="1" dirty="0">
                  <a:latin typeface="+mn-lt"/>
                </a:rPr>
                <a:t> Dam), 150 AD</a:t>
              </a:r>
              <a:endParaRPr lang="en-IN" sz="1800" b="1" dirty="0">
                <a:latin typeface="+mn-lt"/>
              </a:endParaRPr>
            </a:p>
          </p:txBody>
        </p:sp>
      </p:grpSp>
    </p:spTree>
    <p:extLst>
      <p:ext uri="{BB962C8B-B14F-4D97-AF65-F5344CB8AC3E}">
        <p14:creationId xmlns:p14="http://schemas.microsoft.com/office/powerpoint/2010/main" val="3331087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3A844-018D-BF77-98C9-D922B073610A}"/>
              </a:ext>
            </a:extLst>
          </p:cNvPr>
          <p:cNvSpPr>
            <a:spLocks noGrp="1"/>
          </p:cNvSpPr>
          <p:nvPr>
            <p:ph type="title"/>
          </p:nvPr>
        </p:nvSpPr>
        <p:spPr>
          <a:xfrm>
            <a:off x="431515" y="163010"/>
            <a:ext cx="9647433" cy="977422"/>
          </a:xfrm>
        </p:spPr>
        <p:txBody>
          <a:bodyPr/>
          <a:lstStyle/>
          <a:p>
            <a:r>
              <a:rPr lang="en-US" b="1" dirty="0">
                <a:effectLst>
                  <a:outerShdw blurRad="38100" dist="38100" dir="2700000" algn="tl">
                    <a:srgbClr val="000000">
                      <a:alpha val="43137"/>
                    </a:srgbClr>
                  </a:outerShdw>
                </a:effectLst>
                <a:latin typeface="+mn-lt"/>
              </a:rPr>
              <a:t>Limitations of map projections</a:t>
            </a:r>
            <a:endParaRPr lang="en-IN" dirty="0">
              <a:latin typeface="+mn-lt"/>
            </a:endParaRPr>
          </a:p>
        </p:txBody>
      </p:sp>
      <p:sp>
        <p:nvSpPr>
          <p:cNvPr id="3" name="Content Placeholder 2">
            <a:extLst>
              <a:ext uri="{FF2B5EF4-FFF2-40B4-BE49-F238E27FC236}">
                <a16:creationId xmlns:a16="http://schemas.microsoft.com/office/drawing/2014/main" id="{69122C99-A88B-3356-5965-EF01BB2317E5}"/>
              </a:ext>
            </a:extLst>
          </p:cNvPr>
          <p:cNvSpPr>
            <a:spLocks noGrp="1"/>
          </p:cNvSpPr>
          <p:nvPr>
            <p:ph idx="1"/>
          </p:nvPr>
        </p:nvSpPr>
        <p:spPr>
          <a:xfrm>
            <a:off x="329800" y="1427419"/>
            <a:ext cx="8958038" cy="4911736"/>
          </a:xfrm>
        </p:spPr>
        <p:txBody>
          <a:bodyPr>
            <a:normAutofit/>
          </a:bodyPr>
          <a:lstStyle/>
          <a:p>
            <a:pPr marL="342900" indent="-342900" algn="just">
              <a:buFont typeface="Arial" panose="020B0604020202020204" pitchFamily="34" charset="0"/>
              <a:buChar char="•"/>
            </a:pPr>
            <a:r>
              <a:rPr lang="en-US" sz="3200" dirty="0">
                <a:effectLst>
                  <a:outerShdw blurRad="38100" dist="38100" dir="2700000" algn="tl">
                    <a:srgbClr val="000000">
                      <a:alpha val="43137"/>
                    </a:srgbClr>
                  </a:outerShdw>
                </a:effectLst>
              </a:rPr>
              <a:t>How to transfer these lines of latitude and longitude on a flat sheet ?</a:t>
            </a:r>
          </a:p>
          <a:p>
            <a:pPr marL="342900" indent="-342900" algn="just">
              <a:buFont typeface="Arial" panose="020B0604020202020204" pitchFamily="34" charset="0"/>
              <a:buChar char="•"/>
            </a:pPr>
            <a:r>
              <a:rPr lang="en-US" sz="3200" dirty="0">
                <a:effectLst>
                  <a:outerShdw blurRad="38100" dist="38100" dir="2700000" algn="tl">
                    <a:srgbClr val="000000">
                      <a:alpha val="43137"/>
                    </a:srgbClr>
                  </a:outerShdw>
                </a:effectLst>
              </a:rPr>
              <a:t>To avoid distortions i.e.  </a:t>
            </a:r>
          </a:p>
          <a:p>
            <a:pPr lvl="1" indent="0" algn="just">
              <a:buNone/>
            </a:pPr>
            <a:r>
              <a:rPr lang="en-US" sz="2800" dirty="0">
                <a:effectLst>
                  <a:outerShdw blurRad="38100" dist="38100" dir="2700000" algn="tl">
                    <a:srgbClr val="000000">
                      <a:alpha val="43137"/>
                    </a:srgbClr>
                  </a:outerShdw>
                </a:effectLst>
              </a:rPr>
              <a:t>To maintain global properties:</a:t>
            </a:r>
          </a:p>
          <a:p>
            <a:pPr lvl="1" indent="0" algn="just">
              <a:buNone/>
            </a:pPr>
            <a:r>
              <a:rPr lang="en-US" dirty="0"/>
              <a:t>(</a:t>
            </a:r>
            <a:r>
              <a:rPr lang="en-US" dirty="0" err="1"/>
              <a:t>i</a:t>
            </a:r>
            <a:r>
              <a:rPr lang="en-US" dirty="0"/>
              <a:t>) Distance between any given points of a region;</a:t>
            </a:r>
          </a:p>
          <a:p>
            <a:pPr lvl="1" indent="0" algn="just">
              <a:buNone/>
            </a:pPr>
            <a:r>
              <a:rPr lang="en-US" dirty="0"/>
              <a:t>(ii) Shape of the region; </a:t>
            </a:r>
          </a:p>
          <a:p>
            <a:pPr lvl="1" indent="0" algn="just">
              <a:buNone/>
            </a:pPr>
            <a:r>
              <a:rPr lang="en-US" dirty="0"/>
              <a:t>(iii) Size or area of the region in accuracy;</a:t>
            </a:r>
          </a:p>
          <a:p>
            <a:pPr lvl="1" indent="0" algn="just">
              <a:buNone/>
            </a:pPr>
            <a:r>
              <a:rPr lang="en-US" dirty="0"/>
              <a:t>(iv) Direction of any one point of the region bearing to another point.</a:t>
            </a:r>
            <a:endParaRPr lang="en-US" sz="2800" dirty="0">
              <a:effectLst>
                <a:outerShdw blurRad="38100" dist="38100" dir="2700000" algn="tl">
                  <a:srgbClr val="000000">
                    <a:alpha val="43137"/>
                  </a:srgbClr>
                </a:outerShdw>
              </a:effectLst>
            </a:endParaRPr>
          </a:p>
          <a:p>
            <a:pPr marL="342900" indent="-342900" algn="just">
              <a:buFont typeface="Arial" panose="020B0604020202020204" pitchFamily="34" charset="0"/>
              <a:buChar char="•"/>
            </a:pPr>
            <a:endParaRPr lang="en-US" dirty="0">
              <a:effectLst>
                <a:outerShdw blurRad="38100" dist="38100" dir="2700000" algn="tl">
                  <a:srgbClr val="000000">
                    <a:alpha val="43137"/>
                  </a:srgbClr>
                </a:outerShdw>
              </a:effectLst>
            </a:endParaRPr>
          </a:p>
          <a:p>
            <a:endParaRPr lang="en-IN" dirty="0"/>
          </a:p>
          <a:p>
            <a:endParaRPr lang="en-IN" dirty="0"/>
          </a:p>
        </p:txBody>
      </p:sp>
      <p:sp>
        <p:nvSpPr>
          <p:cNvPr id="4" name="Slide Number Placeholder 3">
            <a:extLst>
              <a:ext uri="{FF2B5EF4-FFF2-40B4-BE49-F238E27FC236}">
                <a16:creationId xmlns:a16="http://schemas.microsoft.com/office/drawing/2014/main" id="{46F1D998-88EE-23D7-9957-8B69FF7A76FD}"/>
              </a:ext>
            </a:extLst>
          </p:cNvPr>
          <p:cNvSpPr>
            <a:spLocks noGrp="1"/>
          </p:cNvSpPr>
          <p:nvPr>
            <p:ph type="sldNum" sz="quarter" idx="10"/>
          </p:nvPr>
        </p:nvSpPr>
        <p:spPr/>
        <p:txBody>
          <a:bodyPr/>
          <a:lstStyle/>
          <a:p>
            <a:fld id="{48F63A3B-78C7-47BE-AE5E-E10140E04643}" type="slidenum">
              <a:rPr lang="en-US" smtClean="0"/>
              <a:pPr/>
              <a:t>20</a:t>
            </a:fld>
            <a:endParaRPr lang="en-US" dirty="0"/>
          </a:p>
        </p:txBody>
      </p:sp>
    </p:spTree>
    <p:extLst>
      <p:ext uri="{BB962C8B-B14F-4D97-AF65-F5344CB8AC3E}">
        <p14:creationId xmlns:p14="http://schemas.microsoft.com/office/powerpoint/2010/main" val="3422726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F3763-C38D-F6B9-97B6-976D1184668C}"/>
              </a:ext>
            </a:extLst>
          </p:cNvPr>
          <p:cNvSpPr>
            <a:spLocks noGrp="1"/>
          </p:cNvSpPr>
          <p:nvPr>
            <p:ph type="title"/>
          </p:nvPr>
        </p:nvSpPr>
        <p:spPr>
          <a:xfrm>
            <a:off x="2907587" y="226031"/>
            <a:ext cx="9195370" cy="1109609"/>
          </a:xfrm>
        </p:spPr>
        <p:txBody>
          <a:bodyPr/>
          <a:lstStyle/>
          <a:p>
            <a:r>
              <a:rPr lang="en-US" b="1" dirty="0">
                <a:effectLst>
                  <a:outerShdw blurRad="38100" dist="38100" dir="2700000" algn="tl">
                    <a:srgbClr val="000000">
                      <a:alpha val="43137"/>
                    </a:srgbClr>
                  </a:outerShdw>
                </a:effectLst>
                <a:latin typeface="+mn-lt"/>
              </a:rPr>
              <a:t>Classifications</a:t>
            </a:r>
            <a:r>
              <a:rPr lang="en-US" b="1" dirty="0">
                <a:effectLst>
                  <a:outerShdw blurRad="38100" dist="38100" dir="2700000" algn="tl">
                    <a:srgbClr val="000000">
                      <a:alpha val="43137"/>
                    </a:srgbClr>
                  </a:outerShdw>
                </a:effectLst>
              </a:rPr>
              <a:t> of Map Projections</a:t>
            </a:r>
            <a:endParaRPr lang="en-IN" dirty="0"/>
          </a:p>
        </p:txBody>
      </p:sp>
      <p:sp>
        <p:nvSpPr>
          <p:cNvPr id="3" name="Content Placeholder 2">
            <a:extLst>
              <a:ext uri="{FF2B5EF4-FFF2-40B4-BE49-F238E27FC236}">
                <a16:creationId xmlns:a16="http://schemas.microsoft.com/office/drawing/2014/main" id="{A4506832-3098-8D68-A9E4-E9260BDD0199}"/>
              </a:ext>
            </a:extLst>
          </p:cNvPr>
          <p:cNvSpPr>
            <a:spLocks noGrp="1"/>
          </p:cNvSpPr>
          <p:nvPr>
            <p:ph sz="half" idx="2"/>
          </p:nvPr>
        </p:nvSpPr>
        <p:spPr>
          <a:xfrm>
            <a:off x="3018776" y="1680150"/>
            <a:ext cx="5765628" cy="4484343"/>
          </a:xfrm>
        </p:spPr>
        <p:txBody>
          <a:bodyPr/>
          <a:lstStyle/>
          <a:p>
            <a:r>
              <a:rPr lang="en-US" sz="2800" b="1" dirty="0"/>
              <a:t>Map Projections may be classified on the following bases:</a:t>
            </a:r>
          </a:p>
          <a:p>
            <a:pPr marL="690372" lvl="1" indent="-342900"/>
            <a:r>
              <a:rPr lang="en-US" sz="2800" dirty="0"/>
              <a:t>Drawing Techniques</a:t>
            </a:r>
          </a:p>
          <a:p>
            <a:pPr marL="690372" lvl="1" indent="-342900"/>
            <a:r>
              <a:rPr lang="en-US" sz="2800" dirty="0"/>
              <a:t>Developable Surface</a:t>
            </a:r>
          </a:p>
          <a:p>
            <a:pPr marL="690372" lvl="1" indent="-342900"/>
            <a:r>
              <a:rPr lang="en-US" sz="2800" dirty="0"/>
              <a:t>Global Properties, and </a:t>
            </a:r>
          </a:p>
          <a:p>
            <a:pPr marL="690372" lvl="1" indent="-342900"/>
            <a:r>
              <a:rPr lang="en-US" sz="2800" dirty="0"/>
              <a:t>Source of Light</a:t>
            </a:r>
          </a:p>
        </p:txBody>
      </p:sp>
      <p:sp>
        <p:nvSpPr>
          <p:cNvPr id="4" name="Slide Number Placeholder 3">
            <a:extLst>
              <a:ext uri="{FF2B5EF4-FFF2-40B4-BE49-F238E27FC236}">
                <a16:creationId xmlns:a16="http://schemas.microsoft.com/office/drawing/2014/main" id="{BFF37995-BF55-37ED-3EBD-32B536E9CA13}"/>
              </a:ext>
            </a:extLst>
          </p:cNvPr>
          <p:cNvSpPr>
            <a:spLocks noGrp="1"/>
          </p:cNvSpPr>
          <p:nvPr>
            <p:ph type="sldNum" sz="quarter" idx="10"/>
          </p:nvPr>
        </p:nvSpPr>
        <p:spPr/>
        <p:txBody>
          <a:bodyPr/>
          <a:lstStyle/>
          <a:p>
            <a:fld id="{48F63A3B-78C7-47BE-AE5E-E10140E04643}" type="slidenum">
              <a:rPr lang="en-US" smtClean="0"/>
              <a:pPr/>
              <a:t>21</a:t>
            </a:fld>
            <a:endParaRPr lang="en-US" dirty="0"/>
          </a:p>
        </p:txBody>
      </p:sp>
      <p:pic>
        <p:nvPicPr>
          <p:cNvPr id="7" name="Content Placeholder 5"/>
          <p:cNvPicPr>
            <a:picLocks noChangeAspect="1" noChangeArrowheads="1"/>
          </p:cNvPicPr>
          <p:nvPr/>
        </p:nvPicPr>
        <p:blipFill>
          <a:blip r:embed="rId2"/>
          <a:srcRect/>
          <a:stretch>
            <a:fillRect/>
          </a:stretch>
        </p:blipFill>
        <p:spPr bwMode="auto">
          <a:xfrm>
            <a:off x="8784404" y="1939170"/>
            <a:ext cx="2925067" cy="3619150"/>
          </a:xfrm>
          <a:prstGeom prst="rect">
            <a:avLst/>
          </a:prstGeom>
          <a:noFill/>
          <a:ln w="9525">
            <a:noFill/>
            <a:miter lim="800000"/>
            <a:headEnd/>
            <a:tailEnd/>
          </a:ln>
        </p:spPr>
      </p:pic>
    </p:spTree>
    <p:extLst>
      <p:ext uri="{BB962C8B-B14F-4D97-AF65-F5344CB8AC3E}">
        <p14:creationId xmlns:p14="http://schemas.microsoft.com/office/powerpoint/2010/main" val="194907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1903F-8AFB-8E92-5A2D-627A847B2989}"/>
              </a:ext>
            </a:extLst>
          </p:cNvPr>
          <p:cNvSpPr>
            <a:spLocks noGrp="1"/>
          </p:cNvSpPr>
          <p:nvPr>
            <p:ph type="title"/>
          </p:nvPr>
        </p:nvSpPr>
        <p:spPr>
          <a:xfrm>
            <a:off x="2761922" y="82694"/>
            <a:ext cx="9063633" cy="759787"/>
          </a:xfrm>
        </p:spPr>
        <p:txBody>
          <a:bodyPr/>
          <a:lstStyle/>
          <a:p>
            <a:r>
              <a:rPr lang="en-US" dirty="0">
                <a:latin typeface="+mn-lt"/>
              </a:rPr>
              <a:t>Based on  Developable surface</a:t>
            </a:r>
            <a:endParaRPr lang="en-IN" dirty="0"/>
          </a:p>
        </p:txBody>
      </p:sp>
      <p:sp>
        <p:nvSpPr>
          <p:cNvPr id="4" name="Slide Number Placeholder 3">
            <a:extLst>
              <a:ext uri="{FF2B5EF4-FFF2-40B4-BE49-F238E27FC236}">
                <a16:creationId xmlns:a16="http://schemas.microsoft.com/office/drawing/2014/main" id="{95F7A3F2-5FCE-43A3-C66A-1DA386A04A61}"/>
              </a:ext>
            </a:extLst>
          </p:cNvPr>
          <p:cNvSpPr>
            <a:spLocks noGrp="1"/>
          </p:cNvSpPr>
          <p:nvPr>
            <p:ph type="sldNum" sz="quarter" idx="10"/>
          </p:nvPr>
        </p:nvSpPr>
        <p:spPr/>
        <p:txBody>
          <a:bodyPr/>
          <a:lstStyle/>
          <a:p>
            <a:fld id="{48F63A3B-78C7-47BE-AE5E-E10140E04643}" type="slidenum">
              <a:rPr lang="en-US" smtClean="0"/>
              <a:pPr/>
              <a:t>22</a:t>
            </a:fld>
            <a:endParaRPr lang="en-US" dirty="0"/>
          </a:p>
        </p:txBody>
      </p:sp>
      <p:sp>
        <p:nvSpPr>
          <p:cNvPr id="5" name="Content Placeholder 2">
            <a:extLst>
              <a:ext uri="{FF2B5EF4-FFF2-40B4-BE49-F238E27FC236}">
                <a16:creationId xmlns:a16="http://schemas.microsoft.com/office/drawing/2014/main" id="{5C3B692D-DD51-B009-8067-7801DE8748C6}"/>
              </a:ext>
            </a:extLst>
          </p:cNvPr>
          <p:cNvSpPr txBox="1">
            <a:spLocks/>
          </p:cNvSpPr>
          <p:nvPr/>
        </p:nvSpPr>
        <p:spPr>
          <a:xfrm>
            <a:off x="2628358" y="1719298"/>
            <a:ext cx="4984794" cy="3776875"/>
          </a:xfrm>
          <a:prstGeom prst="rect">
            <a:avLst/>
          </a:prstGeom>
        </p:spPr>
        <p:txBody>
          <a:bodyPr>
            <a:normAutofit/>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 the basis of nature of developable surface, the projections are classified as</a:t>
            </a:r>
          </a:p>
          <a:p>
            <a:endParaRPr lang="en-US" dirty="0"/>
          </a:p>
          <a:p>
            <a:pPr marL="690372" lvl="1" indent="-342900"/>
            <a:r>
              <a:rPr lang="en-US" sz="2800" dirty="0"/>
              <a:t>Cylindrical,</a:t>
            </a:r>
          </a:p>
          <a:p>
            <a:pPr marL="690372" lvl="1" indent="-342900"/>
            <a:r>
              <a:rPr lang="en-US" sz="2800" dirty="0"/>
              <a:t>Conical </a:t>
            </a:r>
            <a:r>
              <a:rPr lang="en-IN" sz="2800" dirty="0"/>
              <a:t>and</a:t>
            </a:r>
          </a:p>
          <a:p>
            <a:pPr marL="690372" lvl="1" indent="-342900"/>
            <a:r>
              <a:rPr lang="en-IN" sz="2800" dirty="0" err="1"/>
              <a:t>Zenithal</a:t>
            </a:r>
            <a:r>
              <a:rPr lang="en-IN" sz="2800" dirty="0"/>
              <a:t>/Azimuthal.</a:t>
            </a:r>
            <a:endParaRPr lang="en-IN" sz="3200" dirty="0"/>
          </a:p>
        </p:txBody>
      </p:sp>
      <p:pic>
        <p:nvPicPr>
          <p:cNvPr id="18" name="Content Placeholder 17">
            <a:extLst>
              <a:ext uri="{FF2B5EF4-FFF2-40B4-BE49-F238E27FC236}">
                <a16:creationId xmlns:a16="http://schemas.microsoft.com/office/drawing/2014/main" id="{B1FD39DF-2A6D-7A06-BC5B-1B486E9CB770}"/>
              </a:ext>
            </a:extLst>
          </p:cNvPr>
          <p:cNvPicPr>
            <a:picLocks noChangeAspect="1"/>
          </p:cNvPicPr>
          <p:nvPr/>
        </p:nvPicPr>
        <p:blipFill>
          <a:blip r:embed="rId2"/>
          <a:stretch>
            <a:fillRect/>
          </a:stretch>
        </p:blipFill>
        <p:spPr>
          <a:xfrm>
            <a:off x="6708719" y="4176874"/>
            <a:ext cx="5280384" cy="2076557"/>
          </a:xfrm>
          <a:prstGeom prst="rect">
            <a:avLst/>
          </a:prstGeom>
        </p:spPr>
      </p:pic>
      <p:pic>
        <p:nvPicPr>
          <p:cNvPr id="22" name="Picture 21">
            <a:extLst>
              <a:ext uri="{FF2B5EF4-FFF2-40B4-BE49-F238E27FC236}">
                <a16:creationId xmlns:a16="http://schemas.microsoft.com/office/drawing/2014/main" id="{9AB57F5E-9428-2098-EA03-A5ABF5863A41}"/>
              </a:ext>
            </a:extLst>
          </p:cNvPr>
          <p:cNvPicPr>
            <a:picLocks noChangeAspect="1"/>
          </p:cNvPicPr>
          <p:nvPr/>
        </p:nvPicPr>
        <p:blipFill>
          <a:blip r:embed="rId3"/>
          <a:stretch>
            <a:fillRect/>
          </a:stretch>
        </p:blipFill>
        <p:spPr>
          <a:xfrm>
            <a:off x="7391467" y="1361827"/>
            <a:ext cx="4597636" cy="2457576"/>
          </a:xfrm>
          <a:prstGeom prst="rect">
            <a:avLst/>
          </a:prstGeom>
        </p:spPr>
      </p:pic>
    </p:spTree>
    <p:extLst>
      <p:ext uri="{BB962C8B-B14F-4D97-AF65-F5344CB8AC3E}">
        <p14:creationId xmlns:p14="http://schemas.microsoft.com/office/powerpoint/2010/main" val="3942916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B2E49-1366-E4F8-79BC-E66542FD44A6}"/>
              </a:ext>
            </a:extLst>
          </p:cNvPr>
          <p:cNvSpPr>
            <a:spLocks noGrp="1"/>
          </p:cNvSpPr>
          <p:nvPr>
            <p:ph type="title"/>
          </p:nvPr>
        </p:nvSpPr>
        <p:spPr>
          <a:xfrm>
            <a:off x="379116" y="135649"/>
            <a:ext cx="7654247" cy="680367"/>
          </a:xfrm>
        </p:spPr>
        <p:txBody>
          <a:bodyPr/>
          <a:lstStyle/>
          <a:p>
            <a:r>
              <a:rPr lang="en-US" dirty="0">
                <a:latin typeface="+mn-lt"/>
              </a:rPr>
              <a:t>Cylindrical Projection</a:t>
            </a:r>
            <a:endParaRPr lang="en-IN" dirty="0">
              <a:latin typeface="+mn-lt"/>
            </a:endParaRPr>
          </a:p>
        </p:txBody>
      </p:sp>
      <p:sp>
        <p:nvSpPr>
          <p:cNvPr id="3" name="Content Placeholder 2">
            <a:extLst>
              <a:ext uri="{FF2B5EF4-FFF2-40B4-BE49-F238E27FC236}">
                <a16:creationId xmlns:a16="http://schemas.microsoft.com/office/drawing/2014/main" id="{9394CB51-DF78-DE27-75FB-04D1DB9CD2CE}"/>
              </a:ext>
            </a:extLst>
          </p:cNvPr>
          <p:cNvSpPr>
            <a:spLocks noGrp="1"/>
          </p:cNvSpPr>
          <p:nvPr>
            <p:ph idx="1"/>
          </p:nvPr>
        </p:nvSpPr>
        <p:spPr>
          <a:xfrm>
            <a:off x="636998" y="1335640"/>
            <a:ext cx="7078894" cy="4706344"/>
          </a:xfrm>
        </p:spPr>
        <p:txBody>
          <a:bodyPr>
            <a:normAutofit fontScale="62500" lnSpcReduction="20000"/>
          </a:bodyPr>
          <a:lstStyle/>
          <a:p>
            <a:pPr algn="just"/>
            <a:r>
              <a:rPr lang="en-US" sz="3200" dirty="0">
                <a:effectLst>
                  <a:outerShdw blurRad="38100" dist="38100" dir="2700000" algn="tl">
                    <a:srgbClr val="000000">
                      <a:alpha val="43137"/>
                    </a:srgbClr>
                  </a:outerShdw>
                </a:effectLst>
              </a:rPr>
              <a:t>A paper-made cylinder covers the globe, and the parallels and meridians are projected on it. When the cylinder is cut open, it provides a cylindrical projection on the plane </a:t>
            </a:r>
            <a:r>
              <a:rPr lang="en-IN" sz="3200" dirty="0">
                <a:effectLst>
                  <a:outerShdw blurRad="38100" dist="38100" dir="2700000" algn="tl">
                    <a:srgbClr val="000000">
                      <a:alpha val="43137"/>
                    </a:srgbClr>
                  </a:outerShdw>
                </a:effectLst>
              </a:rPr>
              <a:t>sheet.</a:t>
            </a:r>
          </a:p>
          <a:p>
            <a:pPr>
              <a:buNone/>
            </a:pPr>
            <a:endParaRPr lang="en-US" sz="3200" dirty="0">
              <a:effectLst>
                <a:outerShdw blurRad="38100" dist="38100" dir="2700000" algn="tl">
                  <a:srgbClr val="000000">
                    <a:alpha val="43137"/>
                  </a:srgbClr>
                </a:outerShdw>
              </a:effectLst>
            </a:endParaRPr>
          </a:p>
          <a:p>
            <a:pPr>
              <a:buNone/>
            </a:pPr>
            <a:r>
              <a:rPr lang="en-US" sz="3200" dirty="0">
                <a:effectLst>
                  <a:outerShdw blurRad="38100" dist="38100" dir="2700000" algn="tl">
                    <a:srgbClr val="000000">
                      <a:alpha val="43137"/>
                    </a:srgbClr>
                  </a:outerShdw>
                </a:effectLst>
              </a:rPr>
              <a:t>Secant Cylindrical Projection</a:t>
            </a:r>
          </a:p>
          <a:p>
            <a:pPr marL="457200" indent="-457200">
              <a:buFont typeface="Arial" panose="020B0604020202020204" pitchFamily="34" charset="0"/>
              <a:buChar char="•"/>
            </a:pPr>
            <a:r>
              <a:rPr lang="en-US" sz="3200" dirty="0">
                <a:effectLst>
                  <a:outerShdw blurRad="38100" dist="38100" dir="2700000" algn="tl">
                    <a:srgbClr val="000000">
                      <a:alpha val="43137"/>
                    </a:srgbClr>
                  </a:outerShdw>
                </a:effectLst>
              </a:rPr>
              <a:t>Earth intersects the cylinder on two small </a:t>
            </a:r>
          </a:p>
          <a:p>
            <a:r>
              <a:rPr lang="en-US" sz="3200" dirty="0">
                <a:effectLst>
                  <a:outerShdw blurRad="38100" dist="38100" dir="2700000" algn="tl">
                    <a:srgbClr val="000000">
                      <a:alpha val="43137"/>
                    </a:srgbClr>
                  </a:outerShdw>
                </a:effectLst>
              </a:rPr>
              <a:t>circles.  </a:t>
            </a:r>
          </a:p>
          <a:p>
            <a:pPr marL="457200" indent="-457200">
              <a:buFont typeface="Arial" panose="020B0604020202020204" pitchFamily="34" charset="0"/>
              <a:buChar char="•"/>
            </a:pPr>
            <a:endParaRPr lang="en-US" sz="3200"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3200" dirty="0">
                <a:effectLst>
                  <a:outerShdw blurRad="38100" dist="38100" dir="2700000" algn="tl">
                    <a:srgbClr val="000000">
                      <a:alpha val="43137"/>
                    </a:srgbClr>
                  </a:outerShdw>
                </a:effectLst>
              </a:rPr>
              <a:t>All points along both circles have no </a:t>
            </a:r>
          </a:p>
          <a:p>
            <a:r>
              <a:rPr lang="en-US" sz="3200" dirty="0">
                <a:effectLst>
                  <a:outerShdw blurRad="38100" dist="38100" dir="2700000" algn="tl">
                    <a:srgbClr val="000000">
                      <a:alpha val="43137"/>
                    </a:srgbClr>
                  </a:outerShdw>
                </a:effectLst>
              </a:rPr>
              <a:t>scale distortion.</a:t>
            </a:r>
          </a:p>
          <a:p>
            <a:pPr algn="just"/>
            <a:endParaRPr lang="en-IN" sz="3200" dirty="0"/>
          </a:p>
        </p:txBody>
      </p:sp>
      <p:sp>
        <p:nvSpPr>
          <p:cNvPr id="4" name="Slide Number Placeholder 3">
            <a:extLst>
              <a:ext uri="{FF2B5EF4-FFF2-40B4-BE49-F238E27FC236}">
                <a16:creationId xmlns:a16="http://schemas.microsoft.com/office/drawing/2014/main" id="{153DC38B-606C-A9B0-226B-8F82F6E56235}"/>
              </a:ext>
            </a:extLst>
          </p:cNvPr>
          <p:cNvSpPr>
            <a:spLocks noGrp="1"/>
          </p:cNvSpPr>
          <p:nvPr>
            <p:ph type="sldNum" sz="quarter" idx="10"/>
          </p:nvPr>
        </p:nvSpPr>
        <p:spPr/>
        <p:txBody>
          <a:bodyPr/>
          <a:lstStyle/>
          <a:p>
            <a:fld id="{48F63A3B-78C7-47BE-AE5E-E10140E04643}" type="slidenum">
              <a:rPr lang="en-US" smtClean="0"/>
              <a:pPr/>
              <a:t>23</a:t>
            </a:fld>
            <a:endParaRPr lang="en-US" dirty="0"/>
          </a:p>
        </p:txBody>
      </p:sp>
      <p:pic>
        <p:nvPicPr>
          <p:cNvPr id="20" name="Picture 19">
            <a:extLst>
              <a:ext uri="{FF2B5EF4-FFF2-40B4-BE49-F238E27FC236}">
                <a16:creationId xmlns:a16="http://schemas.microsoft.com/office/drawing/2014/main" id="{FB34A548-AE24-B0EB-3DB5-2E1B4A779647}"/>
              </a:ext>
            </a:extLst>
          </p:cNvPr>
          <p:cNvPicPr>
            <a:picLocks noChangeAspect="1"/>
          </p:cNvPicPr>
          <p:nvPr/>
        </p:nvPicPr>
        <p:blipFill>
          <a:blip r:embed="rId2"/>
          <a:stretch>
            <a:fillRect/>
          </a:stretch>
        </p:blipFill>
        <p:spPr>
          <a:xfrm>
            <a:off x="6155849" y="4116732"/>
            <a:ext cx="5772447" cy="2444876"/>
          </a:xfrm>
          <a:prstGeom prst="rect">
            <a:avLst/>
          </a:prstGeom>
        </p:spPr>
      </p:pic>
      <p:pic>
        <p:nvPicPr>
          <p:cNvPr id="7" name="Picture 5"/>
          <p:cNvPicPr>
            <a:picLocks noChangeAspect="1" noChangeArrowheads="1"/>
          </p:cNvPicPr>
          <p:nvPr/>
        </p:nvPicPr>
        <p:blipFill>
          <a:blip r:embed="rId3"/>
          <a:srcRect/>
          <a:stretch>
            <a:fillRect/>
          </a:stretch>
        </p:blipFill>
        <p:spPr bwMode="auto">
          <a:xfrm>
            <a:off x="9359757" y="928688"/>
            <a:ext cx="2568539" cy="2619654"/>
          </a:xfrm>
          <a:prstGeom prst="rect">
            <a:avLst/>
          </a:prstGeom>
          <a:noFill/>
          <a:ln w="9525">
            <a:noFill/>
            <a:miter lim="800000"/>
            <a:headEnd/>
            <a:tailEnd/>
          </a:ln>
        </p:spPr>
      </p:pic>
    </p:spTree>
    <p:extLst>
      <p:ext uri="{BB962C8B-B14F-4D97-AF65-F5344CB8AC3E}">
        <p14:creationId xmlns:p14="http://schemas.microsoft.com/office/powerpoint/2010/main" val="2485769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FCD6-773D-9D15-C32F-D20E6DF8BD4B}"/>
              </a:ext>
            </a:extLst>
          </p:cNvPr>
          <p:cNvSpPr>
            <a:spLocks noGrp="1"/>
          </p:cNvSpPr>
          <p:nvPr>
            <p:ph type="title"/>
          </p:nvPr>
        </p:nvSpPr>
        <p:spPr>
          <a:xfrm>
            <a:off x="765974" y="167780"/>
            <a:ext cx="6583680" cy="648236"/>
          </a:xfrm>
        </p:spPr>
        <p:txBody>
          <a:bodyPr/>
          <a:lstStyle/>
          <a:p>
            <a:r>
              <a:rPr lang="en-US" dirty="0">
                <a:latin typeface="+mn-lt"/>
              </a:rPr>
              <a:t>Conical Projection</a:t>
            </a:r>
            <a:endParaRPr lang="en-IN" dirty="0">
              <a:latin typeface="+mn-lt"/>
            </a:endParaRPr>
          </a:p>
        </p:txBody>
      </p:sp>
      <p:sp>
        <p:nvSpPr>
          <p:cNvPr id="3" name="Content Placeholder 2">
            <a:extLst>
              <a:ext uri="{FF2B5EF4-FFF2-40B4-BE49-F238E27FC236}">
                <a16:creationId xmlns:a16="http://schemas.microsoft.com/office/drawing/2014/main" id="{11DB147C-8E03-CB6C-8A7C-52D04E835F76}"/>
              </a:ext>
            </a:extLst>
          </p:cNvPr>
          <p:cNvSpPr>
            <a:spLocks noGrp="1"/>
          </p:cNvSpPr>
          <p:nvPr>
            <p:ph idx="1"/>
          </p:nvPr>
        </p:nvSpPr>
        <p:spPr>
          <a:xfrm>
            <a:off x="765974" y="1230967"/>
            <a:ext cx="6929370" cy="5118461"/>
          </a:xfrm>
        </p:spPr>
        <p:txBody>
          <a:bodyPr>
            <a:normAutofit/>
          </a:bodyPr>
          <a:lstStyle/>
          <a:p>
            <a:pPr algn="l"/>
            <a:r>
              <a:rPr lang="en-US" sz="2000" b="0" i="0" u="none" strike="noStrike" baseline="0" dirty="0"/>
              <a:t>A </a:t>
            </a:r>
            <a:r>
              <a:rPr lang="en-US" sz="2000" b="0" i="1" u="none" strike="noStrike" baseline="0" dirty="0"/>
              <a:t>Conical projection </a:t>
            </a:r>
            <a:r>
              <a:rPr lang="en-US" sz="2000" b="0" i="0" u="none" strike="noStrike" baseline="0" dirty="0"/>
              <a:t>is drawn by wrapping a cone round the globe and the shadow of </a:t>
            </a:r>
            <a:r>
              <a:rPr lang="en-US" sz="2000" b="0" i="1" u="none" strike="noStrike" baseline="0" dirty="0"/>
              <a:t>graticule </a:t>
            </a:r>
            <a:r>
              <a:rPr lang="en-US" sz="2000" b="0" i="0" u="none" strike="noStrike" baseline="0" dirty="0"/>
              <a:t>network is projected on it. When the cone is cut open, a projection is obtained on</a:t>
            </a:r>
          </a:p>
          <a:p>
            <a:pPr algn="l"/>
            <a:r>
              <a:rPr lang="en-IN" sz="2000" b="0" i="0" u="none" strike="noStrike" baseline="0" dirty="0"/>
              <a:t>a flat sheet.</a:t>
            </a:r>
            <a:endParaRPr lang="en-IN" sz="2800" dirty="0"/>
          </a:p>
        </p:txBody>
      </p:sp>
      <p:sp>
        <p:nvSpPr>
          <p:cNvPr id="4" name="Slide Number Placeholder 3">
            <a:extLst>
              <a:ext uri="{FF2B5EF4-FFF2-40B4-BE49-F238E27FC236}">
                <a16:creationId xmlns:a16="http://schemas.microsoft.com/office/drawing/2014/main" id="{14C060ED-8A32-64A8-96E3-774B09913CD0}"/>
              </a:ext>
            </a:extLst>
          </p:cNvPr>
          <p:cNvSpPr>
            <a:spLocks noGrp="1"/>
          </p:cNvSpPr>
          <p:nvPr>
            <p:ph type="sldNum" sz="quarter" idx="10"/>
          </p:nvPr>
        </p:nvSpPr>
        <p:spPr/>
        <p:txBody>
          <a:bodyPr/>
          <a:lstStyle/>
          <a:p>
            <a:fld id="{48F63A3B-78C7-47BE-AE5E-E10140E04643}" type="slidenum">
              <a:rPr lang="en-US" smtClean="0"/>
              <a:pPr/>
              <a:t>24</a:t>
            </a:fld>
            <a:endParaRPr lang="en-US" dirty="0"/>
          </a:p>
        </p:txBody>
      </p:sp>
      <p:pic>
        <p:nvPicPr>
          <p:cNvPr id="12" name="Picture 11">
            <a:extLst>
              <a:ext uri="{FF2B5EF4-FFF2-40B4-BE49-F238E27FC236}">
                <a16:creationId xmlns:a16="http://schemas.microsoft.com/office/drawing/2014/main" id="{854E997B-3B68-032B-D8D4-DB56647620FC}"/>
              </a:ext>
            </a:extLst>
          </p:cNvPr>
          <p:cNvPicPr>
            <a:picLocks noChangeAspect="1"/>
          </p:cNvPicPr>
          <p:nvPr/>
        </p:nvPicPr>
        <p:blipFill>
          <a:blip r:embed="rId2"/>
          <a:stretch>
            <a:fillRect/>
          </a:stretch>
        </p:blipFill>
        <p:spPr>
          <a:xfrm>
            <a:off x="765973" y="3307045"/>
            <a:ext cx="4928091" cy="2025243"/>
          </a:xfrm>
          <a:prstGeom prst="rect">
            <a:avLst/>
          </a:prstGeom>
        </p:spPr>
      </p:pic>
      <p:pic>
        <p:nvPicPr>
          <p:cNvPr id="14" name="Picture 13">
            <a:extLst>
              <a:ext uri="{FF2B5EF4-FFF2-40B4-BE49-F238E27FC236}">
                <a16:creationId xmlns:a16="http://schemas.microsoft.com/office/drawing/2014/main" id="{5448E19F-9434-5BCD-28B9-52758DE1494B}"/>
              </a:ext>
            </a:extLst>
          </p:cNvPr>
          <p:cNvPicPr>
            <a:picLocks noChangeAspect="1"/>
          </p:cNvPicPr>
          <p:nvPr/>
        </p:nvPicPr>
        <p:blipFill>
          <a:blip r:embed="rId3"/>
          <a:stretch>
            <a:fillRect/>
          </a:stretch>
        </p:blipFill>
        <p:spPr>
          <a:xfrm>
            <a:off x="5749581" y="4376791"/>
            <a:ext cx="6218205" cy="2182987"/>
          </a:xfrm>
          <a:prstGeom prst="rect">
            <a:avLst/>
          </a:prstGeom>
        </p:spPr>
      </p:pic>
      <p:pic>
        <p:nvPicPr>
          <p:cNvPr id="7" name="Picture 5"/>
          <p:cNvPicPr>
            <a:picLocks noChangeAspect="1" noChangeArrowheads="1"/>
          </p:cNvPicPr>
          <p:nvPr/>
        </p:nvPicPr>
        <p:blipFill>
          <a:blip r:embed="rId4"/>
          <a:srcRect/>
          <a:stretch>
            <a:fillRect/>
          </a:stretch>
        </p:blipFill>
        <p:spPr bwMode="auto">
          <a:xfrm>
            <a:off x="8799636" y="1018634"/>
            <a:ext cx="3117602" cy="3268210"/>
          </a:xfrm>
          <a:prstGeom prst="rect">
            <a:avLst/>
          </a:prstGeom>
          <a:noFill/>
          <a:ln w="9525">
            <a:noFill/>
            <a:miter lim="800000"/>
            <a:headEnd/>
            <a:tailEnd/>
          </a:ln>
        </p:spPr>
      </p:pic>
    </p:spTree>
    <p:extLst>
      <p:ext uri="{BB962C8B-B14F-4D97-AF65-F5344CB8AC3E}">
        <p14:creationId xmlns:p14="http://schemas.microsoft.com/office/powerpoint/2010/main" val="34049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35E83-226F-D3BD-FD67-8C558D97BFE6}"/>
              </a:ext>
            </a:extLst>
          </p:cNvPr>
          <p:cNvSpPr>
            <a:spLocks noGrp="1"/>
          </p:cNvSpPr>
          <p:nvPr>
            <p:ph type="title"/>
          </p:nvPr>
        </p:nvSpPr>
        <p:spPr>
          <a:xfrm>
            <a:off x="349321" y="269215"/>
            <a:ext cx="7253554" cy="658510"/>
          </a:xfrm>
        </p:spPr>
        <p:txBody>
          <a:bodyPr/>
          <a:lstStyle/>
          <a:p>
            <a:r>
              <a:rPr lang="en-IN" dirty="0">
                <a:latin typeface="+mn-lt"/>
              </a:rPr>
              <a:t>Azimuthal Projection</a:t>
            </a:r>
          </a:p>
        </p:txBody>
      </p:sp>
      <p:sp>
        <p:nvSpPr>
          <p:cNvPr id="3" name="Content Placeholder 2">
            <a:extLst>
              <a:ext uri="{FF2B5EF4-FFF2-40B4-BE49-F238E27FC236}">
                <a16:creationId xmlns:a16="http://schemas.microsoft.com/office/drawing/2014/main" id="{E52A0420-ECF3-617D-45FD-ADD83F7FBE0D}"/>
              </a:ext>
            </a:extLst>
          </p:cNvPr>
          <p:cNvSpPr>
            <a:spLocks noGrp="1"/>
          </p:cNvSpPr>
          <p:nvPr>
            <p:ph idx="1"/>
          </p:nvPr>
        </p:nvSpPr>
        <p:spPr>
          <a:xfrm>
            <a:off x="349320" y="1354257"/>
            <a:ext cx="7253555" cy="5357818"/>
          </a:xfrm>
        </p:spPr>
        <p:txBody>
          <a:bodyPr>
            <a:normAutofit/>
          </a:bodyPr>
          <a:lstStyle/>
          <a:p>
            <a:r>
              <a:rPr lang="en-US" sz="2200" dirty="0"/>
              <a:t>The azimuthal projection plots the surface of the Earth using a flat plane.</a:t>
            </a:r>
          </a:p>
          <a:p>
            <a:r>
              <a:rPr lang="en-US" sz="2200" dirty="0"/>
              <a:t>Some of the common perspective azimuthal projections include gnomonic, stereographic, and orthographic.</a:t>
            </a:r>
          </a:p>
          <a:p>
            <a:pPr marL="342900" indent="-342900">
              <a:buFont typeface="Arial" panose="020B0604020202020204" pitchFamily="34" charset="0"/>
              <a:buChar char="•"/>
            </a:pPr>
            <a:r>
              <a:rPr lang="en-US" sz="2200" dirty="0"/>
              <a:t>Orthographic projection distorts shape and area</a:t>
            </a:r>
          </a:p>
          <a:p>
            <a:pPr marL="342900" indent="-342900">
              <a:buFont typeface="Arial" panose="020B0604020202020204" pitchFamily="34" charset="0"/>
              <a:buChar char="•"/>
            </a:pPr>
            <a:r>
              <a:rPr lang="en-US" sz="2200" dirty="0"/>
              <a:t>Stereographic projection is conformal but the distortion of area and distance increases away from the center point of projection.</a:t>
            </a:r>
          </a:p>
          <a:p>
            <a:pPr marL="342900" indent="-342900">
              <a:buFont typeface="Arial" panose="020B0604020202020204" pitchFamily="34" charset="0"/>
              <a:buChar char="•"/>
            </a:pPr>
            <a:r>
              <a:rPr lang="en-US" sz="2200" dirty="0"/>
              <a:t>The Gnomonic projection isn’t equal area, equidistant, or conformal</a:t>
            </a:r>
          </a:p>
          <a:p>
            <a:endParaRPr lang="en-IN" dirty="0"/>
          </a:p>
        </p:txBody>
      </p:sp>
      <p:sp>
        <p:nvSpPr>
          <p:cNvPr id="4" name="Slide Number Placeholder 3">
            <a:extLst>
              <a:ext uri="{FF2B5EF4-FFF2-40B4-BE49-F238E27FC236}">
                <a16:creationId xmlns:a16="http://schemas.microsoft.com/office/drawing/2014/main" id="{03878714-BA5B-1FC9-3FCC-31B750EE70E2}"/>
              </a:ext>
            </a:extLst>
          </p:cNvPr>
          <p:cNvSpPr>
            <a:spLocks noGrp="1"/>
          </p:cNvSpPr>
          <p:nvPr>
            <p:ph type="sldNum" sz="quarter" idx="10"/>
          </p:nvPr>
        </p:nvSpPr>
        <p:spPr/>
        <p:txBody>
          <a:bodyPr/>
          <a:lstStyle/>
          <a:p>
            <a:fld id="{48F63A3B-78C7-47BE-AE5E-E10140E04643}" type="slidenum">
              <a:rPr lang="en-US" smtClean="0"/>
              <a:pPr/>
              <a:t>25</a:t>
            </a:fld>
            <a:endParaRPr lang="en-US" dirty="0"/>
          </a:p>
        </p:txBody>
      </p:sp>
      <p:pic>
        <p:nvPicPr>
          <p:cNvPr id="8" name="Content Placeholder 7">
            <a:extLst>
              <a:ext uri="{FF2B5EF4-FFF2-40B4-BE49-F238E27FC236}">
                <a16:creationId xmlns:a16="http://schemas.microsoft.com/office/drawing/2014/main" id="{F3233042-76BD-199D-6793-33D8908D716A}"/>
              </a:ext>
            </a:extLst>
          </p:cNvPr>
          <p:cNvPicPr>
            <a:picLocks noChangeAspect="1"/>
          </p:cNvPicPr>
          <p:nvPr/>
        </p:nvPicPr>
        <p:blipFill>
          <a:blip r:embed="rId2"/>
          <a:stretch>
            <a:fillRect/>
          </a:stretch>
        </p:blipFill>
        <p:spPr>
          <a:xfrm>
            <a:off x="8521558" y="4918859"/>
            <a:ext cx="3569399" cy="1939141"/>
          </a:xfrm>
          <a:prstGeom prst="rect">
            <a:avLst/>
          </a:prstGeom>
        </p:spPr>
      </p:pic>
      <p:pic>
        <p:nvPicPr>
          <p:cNvPr id="6" name="Picture 5">
            <a:extLst>
              <a:ext uri="{FF2B5EF4-FFF2-40B4-BE49-F238E27FC236}">
                <a16:creationId xmlns:a16="http://schemas.microsoft.com/office/drawing/2014/main" id="{42752D18-554F-B338-8C12-C9E13C13533E}"/>
              </a:ext>
            </a:extLst>
          </p:cNvPr>
          <p:cNvPicPr>
            <a:picLocks noChangeAspect="1"/>
          </p:cNvPicPr>
          <p:nvPr/>
        </p:nvPicPr>
        <p:blipFill>
          <a:blip r:embed="rId3"/>
          <a:stretch>
            <a:fillRect/>
          </a:stretch>
        </p:blipFill>
        <p:spPr>
          <a:xfrm>
            <a:off x="8489610" y="2837297"/>
            <a:ext cx="3569399" cy="1999876"/>
          </a:xfrm>
          <a:prstGeom prst="rect">
            <a:avLst/>
          </a:prstGeom>
        </p:spPr>
      </p:pic>
      <p:pic>
        <p:nvPicPr>
          <p:cNvPr id="5" name="Picture 4">
            <a:extLst>
              <a:ext uri="{FF2B5EF4-FFF2-40B4-BE49-F238E27FC236}">
                <a16:creationId xmlns:a16="http://schemas.microsoft.com/office/drawing/2014/main" id="{40140948-74D3-1694-8F04-934CAD1CDD01}"/>
              </a:ext>
            </a:extLst>
          </p:cNvPr>
          <p:cNvPicPr>
            <a:picLocks noChangeAspect="1"/>
          </p:cNvPicPr>
          <p:nvPr/>
        </p:nvPicPr>
        <p:blipFill>
          <a:blip r:embed="rId4"/>
          <a:stretch>
            <a:fillRect/>
          </a:stretch>
        </p:blipFill>
        <p:spPr>
          <a:xfrm>
            <a:off x="8489610" y="876048"/>
            <a:ext cx="3505504" cy="1920406"/>
          </a:xfrm>
          <a:prstGeom prst="rect">
            <a:avLst/>
          </a:prstGeom>
        </p:spPr>
      </p:pic>
    </p:spTree>
    <p:extLst>
      <p:ext uri="{BB962C8B-B14F-4D97-AF65-F5344CB8AC3E}">
        <p14:creationId xmlns:p14="http://schemas.microsoft.com/office/powerpoint/2010/main" val="2267313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C7FA6-F74F-94D2-EAFB-D33F19919349}"/>
              </a:ext>
            </a:extLst>
          </p:cNvPr>
          <p:cNvSpPr>
            <a:spLocks noGrp="1"/>
          </p:cNvSpPr>
          <p:nvPr>
            <p:ph type="title"/>
          </p:nvPr>
        </p:nvSpPr>
        <p:spPr>
          <a:xfrm>
            <a:off x="842480" y="317454"/>
            <a:ext cx="6400800" cy="750978"/>
          </a:xfrm>
        </p:spPr>
        <p:txBody>
          <a:bodyPr/>
          <a:lstStyle/>
          <a:p>
            <a:r>
              <a:rPr lang="en-US" b="1" dirty="0">
                <a:effectLst>
                  <a:outerShdw blurRad="38100" dist="38100" dir="2700000" algn="tl">
                    <a:srgbClr val="000000">
                      <a:alpha val="43137"/>
                    </a:srgbClr>
                  </a:outerShdw>
                </a:effectLst>
                <a:latin typeface="+mn-lt"/>
              </a:rPr>
              <a:t>Scale distortion</a:t>
            </a:r>
            <a:endParaRPr lang="en-IN" dirty="0">
              <a:latin typeface="+mn-lt"/>
            </a:endParaRPr>
          </a:p>
        </p:txBody>
      </p:sp>
      <p:sp>
        <p:nvSpPr>
          <p:cNvPr id="3" name="Content Placeholder 2">
            <a:extLst>
              <a:ext uri="{FF2B5EF4-FFF2-40B4-BE49-F238E27FC236}">
                <a16:creationId xmlns:a16="http://schemas.microsoft.com/office/drawing/2014/main" id="{7EE8ACCC-FE3C-6D66-4459-E4AEED782F3B}"/>
              </a:ext>
            </a:extLst>
          </p:cNvPr>
          <p:cNvSpPr>
            <a:spLocks noGrp="1"/>
          </p:cNvSpPr>
          <p:nvPr>
            <p:ph idx="1"/>
          </p:nvPr>
        </p:nvSpPr>
        <p:spPr>
          <a:xfrm>
            <a:off x="842479" y="1457902"/>
            <a:ext cx="6678203" cy="4912075"/>
          </a:xfrm>
        </p:spPr>
        <p:txBody>
          <a:bodyPr>
            <a:normAutofit lnSpcReduction="10000"/>
          </a:bodyPr>
          <a:lstStyle/>
          <a:p>
            <a:pPr marL="342900" indent="-342900" algn="just">
              <a:buFont typeface="Arial" panose="020B0604020202020204" pitchFamily="34" charset="0"/>
              <a:buChar char="•"/>
            </a:pPr>
            <a:r>
              <a:rPr lang="en-US" sz="2800" dirty="0">
                <a:effectLst>
                  <a:outerShdw blurRad="38100" dist="38100" dir="2700000" algn="tl">
                    <a:srgbClr val="000000">
                      <a:alpha val="43137"/>
                    </a:srgbClr>
                  </a:outerShdw>
                </a:effectLst>
              </a:rPr>
              <a:t>Scale near intersections with surface are accurate</a:t>
            </a:r>
          </a:p>
          <a:p>
            <a:pPr marL="342900" indent="-342900" algn="just">
              <a:buFont typeface="Arial" panose="020B0604020202020204" pitchFamily="34" charset="0"/>
              <a:buChar char="•"/>
            </a:pPr>
            <a:endParaRPr lang="en-US" sz="2800" dirty="0">
              <a:effectLst>
                <a:outerShdw blurRad="38100" dist="38100" dir="2700000" algn="tl">
                  <a:srgbClr val="000000">
                    <a:alpha val="43137"/>
                  </a:srgbClr>
                </a:outerShdw>
              </a:effectLst>
            </a:endParaRPr>
          </a:p>
          <a:p>
            <a:pPr marL="342900" indent="-342900" algn="just">
              <a:buFont typeface="Arial" panose="020B0604020202020204" pitchFamily="34" charset="0"/>
              <a:buChar char="•"/>
            </a:pPr>
            <a:r>
              <a:rPr lang="en-US" sz="2800" dirty="0">
                <a:effectLst>
                  <a:outerShdw blurRad="38100" dist="38100" dir="2700000" algn="tl">
                    <a:srgbClr val="000000">
                      <a:alpha val="43137"/>
                    </a:srgbClr>
                  </a:outerShdw>
                </a:effectLst>
              </a:rPr>
              <a:t>Scale between intersections is too small</a:t>
            </a:r>
          </a:p>
          <a:p>
            <a:pPr marL="342900" indent="-342900" algn="just">
              <a:buFont typeface="Arial" panose="020B0604020202020204" pitchFamily="34" charset="0"/>
              <a:buChar char="•"/>
            </a:pPr>
            <a:endParaRPr lang="en-US" sz="2800" dirty="0">
              <a:effectLst>
                <a:outerShdw blurRad="38100" dist="38100" dir="2700000" algn="tl">
                  <a:srgbClr val="000000">
                    <a:alpha val="43137"/>
                  </a:srgbClr>
                </a:outerShdw>
              </a:effectLst>
            </a:endParaRPr>
          </a:p>
          <a:p>
            <a:pPr marL="342900" indent="-342900" algn="just">
              <a:buFont typeface="Arial" panose="020B0604020202020204" pitchFamily="34" charset="0"/>
              <a:buChar char="•"/>
            </a:pPr>
            <a:r>
              <a:rPr lang="en-US" sz="2800" dirty="0">
                <a:effectLst>
                  <a:outerShdw blurRad="38100" dist="38100" dir="2700000" algn="tl">
                    <a:srgbClr val="000000">
                      <a:alpha val="43137"/>
                    </a:srgbClr>
                  </a:outerShdw>
                </a:effectLst>
              </a:rPr>
              <a:t>Scale outside of intersections is too large and gets excessively large the further one goes beyond the intersections</a:t>
            </a:r>
          </a:p>
          <a:p>
            <a:endParaRPr lang="en-IN" dirty="0"/>
          </a:p>
          <a:p>
            <a:endParaRPr lang="en-IN" dirty="0"/>
          </a:p>
        </p:txBody>
      </p:sp>
      <p:sp>
        <p:nvSpPr>
          <p:cNvPr id="4" name="Slide Number Placeholder 3">
            <a:extLst>
              <a:ext uri="{FF2B5EF4-FFF2-40B4-BE49-F238E27FC236}">
                <a16:creationId xmlns:a16="http://schemas.microsoft.com/office/drawing/2014/main" id="{136C40DA-E9C1-1A12-DABB-EAE1524EE0AE}"/>
              </a:ext>
            </a:extLst>
          </p:cNvPr>
          <p:cNvSpPr>
            <a:spLocks noGrp="1"/>
          </p:cNvSpPr>
          <p:nvPr>
            <p:ph type="sldNum" sz="quarter" idx="10"/>
          </p:nvPr>
        </p:nvSpPr>
        <p:spPr/>
        <p:txBody>
          <a:bodyPr/>
          <a:lstStyle/>
          <a:p>
            <a:fld id="{48F63A3B-78C7-47BE-AE5E-E10140E04643}" type="slidenum">
              <a:rPr lang="en-US" smtClean="0"/>
              <a:pPr/>
              <a:t>26</a:t>
            </a:fld>
            <a:endParaRPr lang="en-US" dirty="0"/>
          </a:p>
        </p:txBody>
      </p:sp>
    </p:spTree>
    <p:extLst>
      <p:ext uri="{BB962C8B-B14F-4D97-AF65-F5344CB8AC3E}">
        <p14:creationId xmlns:p14="http://schemas.microsoft.com/office/powerpoint/2010/main" val="759608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BC025-938E-0A28-022A-149A94AEABA5}"/>
              </a:ext>
            </a:extLst>
          </p:cNvPr>
          <p:cNvSpPr>
            <a:spLocks noGrp="1"/>
          </p:cNvSpPr>
          <p:nvPr>
            <p:ph type="title"/>
          </p:nvPr>
        </p:nvSpPr>
        <p:spPr>
          <a:xfrm>
            <a:off x="523982" y="291595"/>
            <a:ext cx="8383712" cy="637093"/>
          </a:xfrm>
        </p:spPr>
        <p:txBody>
          <a:bodyPr/>
          <a:lstStyle/>
          <a:p>
            <a:r>
              <a:rPr lang="en-US" dirty="0">
                <a:effectLst>
                  <a:outerShdw blurRad="38100" dist="38100" dir="2700000" algn="tl">
                    <a:srgbClr val="000000">
                      <a:alpha val="43137"/>
                    </a:srgbClr>
                  </a:outerShdw>
                </a:effectLst>
                <a:latin typeface="+mn-lt"/>
              </a:rPr>
              <a:t>What is a coordinate system?</a:t>
            </a:r>
            <a:endParaRPr lang="en-IN" dirty="0">
              <a:latin typeface="+mn-lt"/>
            </a:endParaRPr>
          </a:p>
        </p:txBody>
      </p:sp>
      <p:sp>
        <p:nvSpPr>
          <p:cNvPr id="3" name="Content Placeholder 2">
            <a:extLst>
              <a:ext uri="{FF2B5EF4-FFF2-40B4-BE49-F238E27FC236}">
                <a16:creationId xmlns:a16="http://schemas.microsoft.com/office/drawing/2014/main" id="{49F352B2-CE4E-87F3-C046-D1A6878B8A69}"/>
              </a:ext>
            </a:extLst>
          </p:cNvPr>
          <p:cNvSpPr>
            <a:spLocks noGrp="1"/>
          </p:cNvSpPr>
          <p:nvPr>
            <p:ph idx="1"/>
          </p:nvPr>
        </p:nvSpPr>
        <p:spPr>
          <a:xfrm>
            <a:off x="523981" y="1230967"/>
            <a:ext cx="8774131" cy="5262299"/>
          </a:xfrm>
        </p:spPr>
        <p:txBody>
          <a:bodyPr>
            <a:normAutofit/>
          </a:bodyPr>
          <a:lstStyle/>
          <a:p>
            <a:endParaRPr lang="en-US" sz="2800" dirty="0">
              <a:effectLst>
                <a:outerShdw blurRad="38100" dist="38100" dir="2700000" algn="tl">
                  <a:srgbClr val="000000">
                    <a:alpha val="43137"/>
                  </a:srgbClr>
                </a:outerShdw>
              </a:effectLst>
            </a:endParaRPr>
          </a:p>
          <a:p>
            <a:r>
              <a:rPr lang="en-US" sz="2800" dirty="0">
                <a:effectLst>
                  <a:outerShdw blurRad="38100" dist="38100" dir="2700000" algn="tl">
                    <a:srgbClr val="000000">
                      <a:alpha val="43137"/>
                    </a:srgbClr>
                  </a:outerShdw>
                </a:effectLst>
              </a:rPr>
              <a:t>A coordinate system is a reference system used to represent the locations of geographic features, imagery, and observations such as GPS locations within a common geographic framework.</a:t>
            </a:r>
            <a:endParaRPr lang="en-IN" sz="2800" dirty="0">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3FEE6BC3-90D3-3A5C-B97C-D5E165E980EA}"/>
              </a:ext>
            </a:extLst>
          </p:cNvPr>
          <p:cNvSpPr>
            <a:spLocks noGrp="1"/>
          </p:cNvSpPr>
          <p:nvPr>
            <p:ph type="sldNum" sz="quarter" idx="10"/>
          </p:nvPr>
        </p:nvSpPr>
        <p:spPr/>
        <p:txBody>
          <a:bodyPr/>
          <a:lstStyle/>
          <a:p>
            <a:fld id="{48F63A3B-78C7-47BE-AE5E-E10140E04643}" type="slidenum">
              <a:rPr lang="en-US" smtClean="0"/>
              <a:pPr/>
              <a:t>27</a:t>
            </a:fld>
            <a:endParaRPr lang="en-US" dirty="0"/>
          </a:p>
        </p:txBody>
      </p:sp>
    </p:spTree>
    <p:extLst>
      <p:ext uri="{BB962C8B-B14F-4D97-AF65-F5344CB8AC3E}">
        <p14:creationId xmlns:p14="http://schemas.microsoft.com/office/powerpoint/2010/main" val="2000153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7660D-8F6C-3092-29AE-A9D9BE660235}"/>
              </a:ext>
            </a:extLst>
          </p:cNvPr>
          <p:cNvSpPr>
            <a:spLocks noGrp="1"/>
          </p:cNvSpPr>
          <p:nvPr>
            <p:ph type="title"/>
          </p:nvPr>
        </p:nvSpPr>
        <p:spPr>
          <a:xfrm>
            <a:off x="421240" y="208877"/>
            <a:ext cx="8044666" cy="607139"/>
          </a:xfrm>
        </p:spPr>
        <p:txBody>
          <a:bodyPr/>
          <a:lstStyle/>
          <a:p>
            <a:r>
              <a:rPr lang="en-IN" dirty="0">
                <a:effectLst>
                  <a:outerShdw blurRad="38100" dist="38100" dir="2700000" algn="tl">
                    <a:srgbClr val="000000">
                      <a:alpha val="43137"/>
                    </a:srgbClr>
                  </a:outerShdw>
                </a:effectLst>
                <a:latin typeface="+mn-lt"/>
              </a:rPr>
              <a:t>Types of coordinate systems</a:t>
            </a:r>
          </a:p>
        </p:txBody>
      </p:sp>
      <p:sp>
        <p:nvSpPr>
          <p:cNvPr id="3" name="Content Placeholder 2">
            <a:extLst>
              <a:ext uri="{FF2B5EF4-FFF2-40B4-BE49-F238E27FC236}">
                <a16:creationId xmlns:a16="http://schemas.microsoft.com/office/drawing/2014/main" id="{98E2C9F2-37AC-EE10-6C35-72D3768D4E70}"/>
              </a:ext>
            </a:extLst>
          </p:cNvPr>
          <p:cNvSpPr>
            <a:spLocks noGrp="1"/>
          </p:cNvSpPr>
          <p:nvPr>
            <p:ph idx="1"/>
          </p:nvPr>
        </p:nvSpPr>
        <p:spPr>
          <a:xfrm>
            <a:off x="421240" y="1109152"/>
            <a:ext cx="7284378" cy="5539971"/>
          </a:xfrm>
        </p:spPr>
        <p:txBody>
          <a:bodyPr>
            <a:normAutofit fontScale="85000" lnSpcReduction="20000"/>
          </a:bodyPr>
          <a:lstStyle/>
          <a:p>
            <a:r>
              <a:rPr lang="en-US" dirty="0"/>
              <a:t>There are two common types of coordinate systems used in GIS:</a:t>
            </a:r>
          </a:p>
          <a:p>
            <a:endParaRPr lang="en-US" dirty="0"/>
          </a:p>
          <a:p>
            <a:pPr algn="just">
              <a:buFont typeface="Arial" panose="020B0604020202020204" pitchFamily="34" charset="0"/>
              <a:buChar char="•"/>
            </a:pPr>
            <a:r>
              <a:rPr lang="en-US" dirty="0"/>
              <a:t>A </a:t>
            </a:r>
            <a:r>
              <a:rPr lang="en-US" b="1" dirty="0"/>
              <a:t>global or spherical coordinate system </a:t>
            </a:r>
            <a:r>
              <a:rPr lang="en-US" dirty="0"/>
              <a:t>such as latitude–longitude. These are often referred to as geographic coordinate systems.</a:t>
            </a:r>
          </a:p>
          <a:p>
            <a:pPr algn="just">
              <a:buFont typeface="Arial" panose="020B0604020202020204" pitchFamily="34" charset="0"/>
              <a:buChar char="•"/>
            </a:pPr>
            <a:endParaRPr lang="en-US" dirty="0"/>
          </a:p>
          <a:p>
            <a:pPr algn="just">
              <a:buFont typeface="Arial" panose="020B0604020202020204" pitchFamily="34" charset="0"/>
              <a:buChar char="•"/>
            </a:pPr>
            <a:r>
              <a:rPr lang="en-US" dirty="0"/>
              <a:t>A </a:t>
            </a:r>
            <a:r>
              <a:rPr lang="en-US" b="1" dirty="0"/>
              <a:t>projected coordinate system </a:t>
            </a:r>
            <a:r>
              <a:rPr lang="en-US" dirty="0"/>
              <a:t>based on a map projection such as transverse Mercator, Albers equal area, or Robinson, all of which (along with numerous other map projection models) provide various mechanisms to project maps of the earth's spherical surface onto a two-dimensional Cartesian coordinate plane. Projected coordinate systems are sometimes referred to as map projections.</a:t>
            </a:r>
          </a:p>
          <a:p>
            <a:endParaRPr lang="en-IN" dirty="0"/>
          </a:p>
        </p:txBody>
      </p:sp>
      <p:sp>
        <p:nvSpPr>
          <p:cNvPr id="4" name="Slide Number Placeholder 3">
            <a:extLst>
              <a:ext uri="{FF2B5EF4-FFF2-40B4-BE49-F238E27FC236}">
                <a16:creationId xmlns:a16="http://schemas.microsoft.com/office/drawing/2014/main" id="{36B18915-FA5F-3945-E261-FC8C95115AB5}"/>
              </a:ext>
            </a:extLst>
          </p:cNvPr>
          <p:cNvSpPr>
            <a:spLocks noGrp="1"/>
          </p:cNvSpPr>
          <p:nvPr>
            <p:ph type="sldNum" sz="quarter" idx="10"/>
          </p:nvPr>
        </p:nvSpPr>
        <p:spPr/>
        <p:txBody>
          <a:bodyPr/>
          <a:lstStyle/>
          <a:p>
            <a:fld id="{48F63A3B-78C7-47BE-AE5E-E10140E04643}" type="slidenum">
              <a:rPr lang="en-US" smtClean="0"/>
              <a:pPr/>
              <a:t>28</a:t>
            </a:fld>
            <a:endParaRPr lang="en-US" dirty="0"/>
          </a:p>
        </p:txBody>
      </p:sp>
    </p:spTree>
    <p:extLst>
      <p:ext uri="{BB962C8B-B14F-4D97-AF65-F5344CB8AC3E}">
        <p14:creationId xmlns:p14="http://schemas.microsoft.com/office/powerpoint/2010/main" val="1482749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404BF-7EE2-67E3-2396-491E6F2A8B50}"/>
              </a:ext>
            </a:extLst>
          </p:cNvPr>
          <p:cNvSpPr>
            <a:spLocks noGrp="1"/>
          </p:cNvSpPr>
          <p:nvPr>
            <p:ph type="title"/>
          </p:nvPr>
        </p:nvSpPr>
        <p:spPr>
          <a:xfrm>
            <a:off x="765973" y="230124"/>
            <a:ext cx="6583680" cy="698564"/>
          </a:xfrm>
        </p:spPr>
        <p:txBody>
          <a:bodyPr/>
          <a:lstStyle/>
          <a:p>
            <a:r>
              <a:rPr lang="en-US" dirty="0">
                <a:effectLst>
                  <a:outerShdw blurRad="38100" dist="38100" dir="2700000" algn="tl">
                    <a:srgbClr val="000000">
                      <a:alpha val="43137"/>
                    </a:srgbClr>
                  </a:outerShdw>
                </a:effectLst>
                <a:latin typeface="+mn-lt"/>
              </a:rPr>
              <a:t>What is </a:t>
            </a:r>
            <a:r>
              <a:rPr lang="en-US" dirty="0" err="1">
                <a:effectLst>
                  <a:outerShdw blurRad="38100" dist="38100" dir="2700000" algn="tl">
                    <a:srgbClr val="000000">
                      <a:alpha val="43137"/>
                    </a:srgbClr>
                  </a:outerShdw>
                </a:effectLst>
                <a:latin typeface="+mn-lt"/>
              </a:rPr>
              <a:t>datUM</a:t>
            </a:r>
            <a:r>
              <a:rPr lang="en-US" dirty="0">
                <a:effectLst>
                  <a:outerShdw blurRad="38100" dist="38100" dir="2700000" algn="tl">
                    <a:srgbClr val="000000">
                      <a:alpha val="43137"/>
                    </a:srgbClr>
                  </a:outerShdw>
                </a:effectLst>
                <a:latin typeface="+mn-lt"/>
              </a:rPr>
              <a:t>?</a:t>
            </a:r>
            <a:endParaRPr lang="en-IN" dirty="0">
              <a:latin typeface="+mn-lt"/>
            </a:endParaRPr>
          </a:p>
        </p:txBody>
      </p:sp>
      <p:sp>
        <p:nvSpPr>
          <p:cNvPr id="3" name="Content Placeholder 2">
            <a:extLst>
              <a:ext uri="{FF2B5EF4-FFF2-40B4-BE49-F238E27FC236}">
                <a16:creationId xmlns:a16="http://schemas.microsoft.com/office/drawing/2014/main" id="{AB88FA92-95AF-2B3D-FF28-C9939EA34EE6}"/>
              </a:ext>
            </a:extLst>
          </p:cNvPr>
          <p:cNvSpPr>
            <a:spLocks noGrp="1"/>
          </p:cNvSpPr>
          <p:nvPr>
            <p:ph idx="1"/>
          </p:nvPr>
        </p:nvSpPr>
        <p:spPr>
          <a:xfrm>
            <a:off x="765973" y="1109609"/>
            <a:ext cx="11018485" cy="5599415"/>
          </a:xfrm>
        </p:spPr>
        <p:txBody>
          <a:bodyPr>
            <a:normAutofit fontScale="92500"/>
          </a:bodyPr>
          <a:lstStyle/>
          <a:p>
            <a:pPr algn="just"/>
            <a:r>
              <a:rPr lang="en-US" sz="2600" dirty="0">
                <a:effectLst>
                  <a:outerShdw blurRad="38100" dist="38100" dir="2700000" algn="tl">
                    <a:srgbClr val="000000">
                      <a:alpha val="43137"/>
                    </a:srgbClr>
                  </a:outerShdw>
                </a:effectLst>
              </a:rPr>
              <a:t>A datum provides a frame of reference for measuring locations on the surface of the earth. It defines the origin and orientation of latitude and longitude lines.</a:t>
            </a:r>
          </a:p>
          <a:p>
            <a:r>
              <a:rPr lang="en-US" dirty="0"/>
              <a:t>Whenever you change the datum, or more correctly, the geographic coordinate system, the coordinate values of your data will change. Here are the coordinates in degrees/minutes/seconds (DMS) of a control point in Redlands, California, on the North American Datum of 1983 (NAD 1983 or NAD83):</a:t>
            </a:r>
          </a:p>
          <a:p>
            <a:r>
              <a:rPr lang="en-US" dirty="0"/>
              <a:t>	34 01 43.77884 -117 12 57.75961</a:t>
            </a:r>
          </a:p>
          <a:p>
            <a:r>
              <a:rPr lang="en-US" dirty="0"/>
              <a:t>Here's the same point on the North American Datum of 1927 (NAD 1927 or NAD27):</a:t>
            </a:r>
          </a:p>
          <a:p>
            <a:r>
              <a:rPr lang="en-US" dirty="0"/>
              <a:t>	34 01 43.72995 -117 12 54.61539</a:t>
            </a:r>
          </a:p>
          <a:p>
            <a:r>
              <a:rPr lang="en-US" dirty="0"/>
              <a:t>The longitude value differs by approximately 3 seconds, while the latitude value differs by about 0.05 seconds.</a:t>
            </a:r>
            <a:endParaRPr lang="en-IN" dirty="0"/>
          </a:p>
        </p:txBody>
      </p:sp>
      <p:sp>
        <p:nvSpPr>
          <p:cNvPr id="4" name="Slide Number Placeholder 3">
            <a:extLst>
              <a:ext uri="{FF2B5EF4-FFF2-40B4-BE49-F238E27FC236}">
                <a16:creationId xmlns:a16="http://schemas.microsoft.com/office/drawing/2014/main" id="{58793EDD-0DD5-A950-3D90-42C8E7251D4A}"/>
              </a:ext>
            </a:extLst>
          </p:cNvPr>
          <p:cNvSpPr>
            <a:spLocks noGrp="1"/>
          </p:cNvSpPr>
          <p:nvPr>
            <p:ph type="sldNum" sz="quarter" idx="10"/>
          </p:nvPr>
        </p:nvSpPr>
        <p:spPr/>
        <p:txBody>
          <a:bodyPr/>
          <a:lstStyle/>
          <a:p>
            <a:fld id="{48F63A3B-78C7-47BE-AE5E-E10140E04643}" type="slidenum">
              <a:rPr lang="en-US" smtClean="0"/>
              <a:pPr/>
              <a:t>29</a:t>
            </a:fld>
            <a:endParaRPr lang="en-US" dirty="0"/>
          </a:p>
        </p:txBody>
      </p:sp>
    </p:spTree>
    <p:extLst>
      <p:ext uri="{BB962C8B-B14F-4D97-AF65-F5344CB8AC3E}">
        <p14:creationId xmlns:p14="http://schemas.microsoft.com/office/powerpoint/2010/main" val="3261390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5F4C673-3D14-F14A-8C09-31F91501EBF8}"/>
              </a:ext>
            </a:extLst>
          </p:cNvPr>
          <p:cNvGrpSpPr/>
          <p:nvPr/>
        </p:nvGrpSpPr>
        <p:grpSpPr>
          <a:xfrm>
            <a:off x="4253501" y="1119883"/>
            <a:ext cx="7736441" cy="5172572"/>
            <a:chOff x="4786517" y="1373173"/>
            <a:chExt cx="7169263" cy="5194403"/>
          </a:xfrm>
        </p:grpSpPr>
        <p:graphicFrame>
          <p:nvGraphicFramePr>
            <p:cNvPr id="6" name="Chart 5"/>
            <p:cNvGraphicFramePr>
              <a:graphicFrameLocks/>
            </p:cNvGraphicFramePr>
            <p:nvPr>
              <p:extLst>
                <p:ext uri="{D42A27DB-BD31-4B8C-83A1-F6EECF244321}">
                  <p14:modId xmlns:p14="http://schemas.microsoft.com/office/powerpoint/2010/main" val="2649792360"/>
                </p:ext>
              </p:extLst>
            </p:nvPr>
          </p:nvGraphicFramePr>
          <p:xfrm>
            <a:off x="4786517" y="1731717"/>
            <a:ext cx="7169263" cy="454010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9058254" y="6259799"/>
              <a:ext cx="2849465" cy="307777"/>
            </a:xfrm>
            <a:prstGeom prst="rect">
              <a:avLst/>
            </a:prstGeom>
            <a:noFill/>
          </p:spPr>
          <p:txBody>
            <a:bodyPr wrap="square" rtlCol="0">
              <a:spAutoFit/>
            </a:bodyPr>
            <a:lstStyle/>
            <a:p>
              <a:pPr algn="r"/>
              <a:r>
                <a:rPr lang="en-US" sz="1400" b="1" i="1" dirty="0"/>
                <a:t>Source: ICOLD &amp; NRLD-2023</a:t>
              </a:r>
              <a:endParaRPr lang="en-IN" sz="1400" i="1" dirty="0"/>
            </a:p>
          </p:txBody>
        </p:sp>
        <p:sp>
          <p:nvSpPr>
            <p:cNvPr id="9" name="TextBox 8"/>
            <p:cNvSpPr txBox="1"/>
            <p:nvPr/>
          </p:nvSpPr>
          <p:spPr>
            <a:xfrm>
              <a:off x="5465134" y="1373173"/>
              <a:ext cx="6442585" cy="400110"/>
            </a:xfrm>
            <a:prstGeom prst="rect">
              <a:avLst/>
            </a:prstGeom>
            <a:noFill/>
          </p:spPr>
          <p:txBody>
            <a:bodyPr wrap="square" rtlCol="0">
              <a:spAutoFit/>
            </a:bodyPr>
            <a:lstStyle/>
            <a:p>
              <a:pPr algn="ctr"/>
              <a:r>
                <a:rPr lang="en-US" sz="2000" b="1" dirty="0">
                  <a:solidFill>
                    <a:schemeClr val="accent2">
                      <a:lumMod val="75000"/>
                    </a:schemeClr>
                  </a:solidFill>
                </a:rPr>
                <a:t>World wide top 10 large dam owning countries</a:t>
              </a:r>
            </a:p>
          </p:txBody>
        </p:sp>
      </p:grpSp>
      <p:sp>
        <p:nvSpPr>
          <p:cNvPr id="8" name="TextBox 7">
            <a:extLst>
              <a:ext uri="{FF2B5EF4-FFF2-40B4-BE49-F238E27FC236}">
                <a16:creationId xmlns:a16="http://schemas.microsoft.com/office/drawing/2014/main" id="{02CAB85F-B526-3358-84CD-45744C510336}"/>
              </a:ext>
            </a:extLst>
          </p:cNvPr>
          <p:cNvSpPr txBox="1"/>
          <p:nvPr/>
        </p:nvSpPr>
        <p:spPr>
          <a:xfrm>
            <a:off x="400692" y="2106202"/>
            <a:ext cx="3664659" cy="2246769"/>
          </a:xfrm>
          <a:prstGeom prst="rect">
            <a:avLst/>
          </a:prstGeom>
          <a:noFill/>
        </p:spPr>
        <p:txBody>
          <a:bodyPr wrap="square">
            <a:spAutoFit/>
          </a:bodyPr>
          <a:lstStyle/>
          <a:p>
            <a:pPr lvl="0" algn="just">
              <a:lnSpc>
                <a:spcPct val="100000"/>
              </a:lnSpc>
            </a:pPr>
            <a:r>
              <a:rPr lang="en-US" sz="2000" b="0" i="0" dirty="0"/>
              <a:t>Post-Independence in 1947, India embarked on a massive dam-building program to support agriculture, hydroelectric power generation, flood control, and water supply for growing urban populations.</a:t>
            </a:r>
            <a:endParaRPr lang="en-US" sz="2000" dirty="0"/>
          </a:p>
        </p:txBody>
      </p:sp>
      <p:sp>
        <p:nvSpPr>
          <p:cNvPr id="11" name="TextBox 10">
            <a:extLst>
              <a:ext uri="{FF2B5EF4-FFF2-40B4-BE49-F238E27FC236}">
                <a16:creationId xmlns:a16="http://schemas.microsoft.com/office/drawing/2014/main" id="{41451DB7-E4FE-C30A-68AD-19FEBDCAFF7C}"/>
              </a:ext>
            </a:extLst>
          </p:cNvPr>
          <p:cNvSpPr txBox="1"/>
          <p:nvPr/>
        </p:nvSpPr>
        <p:spPr>
          <a:xfrm>
            <a:off x="400692" y="4508644"/>
            <a:ext cx="3664659" cy="1631216"/>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2000" b="0" i="0" dirty="0"/>
              <a:t>India stands 3</a:t>
            </a:r>
            <a:r>
              <a:rPr lang="en-US" sz="2000" b="0" i="0" baseline="30000" dirty="0"/>
              <a:t>rd</a:t>
            </a:r>
            <a:r>
              <a:rPr lang="en-US" sz="2000" b="0" i="0" dirty="0"/>
              <a:t> in terms of Large Dams worldwide having </a:t>
            </a:r>
            <a:r>
              <a:rPr lang="en-GB" sz="2000" b="1" dirty="0">
                <a:solidFill>
                  <a:srgbClr val="FF0000"/>
                </a:solidFill>
              </a:rPr>
              <a:t>6138 operational large dams</a:t>
            </a:r>
            <a:r>
              <a:rPr lang="en-GB" sz="2000" dirty="0"/>
              <a:t> and </a:t>
            </a:r>
            <a:r>
              <a:rPr lang="en-GB" sz="2000" b="1" dirty="0">
                <a:solidFill>
                  <a:srgbClr val="FF0000"/>
                </a:solidFill>
              </a:rPr>
              <a:t>143 under-construction large dams</a:t>
            </a:r>
          </a:p>
        </p:txBody>
      </p:sp>
      <p:sp>
        <p:nvSpPr>
          <p:cNvPr id="12" name="Title 1">
            <a:extLst>
              <a:ext uri="{FF2B5EF4-FFF2-40B4-BE49-F238E27FC236}">
                <a16:creationId xmlns:a16="http://schemas.microsoft.com/office/drawing/2014/main" id="{E8032396-87E8-88D4-0DC4-BB9005ACCF1D}"/>
              </a:ext>
            </a:extLst>
          </p:cNvPr>
          <p:cNvSpPr>
            <a:spLocks noGrp="1"/>
          </p:cNvSpPr>
          <p:nvPr>
            <p:ph type="title"/>
          </p:nvPr>
        </p:nvSpPr>
        <p:spPr>
          <a:xfrm>
            <a:off x="328643" y="0"/>
            <a:ext cx="10459222" cy="825371"/>
          </a:xfrm>
        </p:spPr>
        <p:txBody>
          <a:bodyPr vert="horz" lIns="91440" tIns="45720" rIns="91440" bIns="45720" rtlCol="0" anchor="ctr">
            <a:normAutofit fontScale="90000"/>
          </a:bodyPr>
          <a:lstStyle/>
          <a:p>
            <a:r>
              <a:rPr lang="en-US" sz="4000" b="1" dirty="0">
                <a:solidFill>
                  <a:srgbClr val="002060"/>
                </a:solidFill>
                <a:effectLst>
                  <a:outerShdw blurRad="38100" dist="38100" dir="2700000" algn="tl">
                    <a:srgbClr val="000000">
                      <a:alpha val="43137"/>
                    </a:srgbClr>
                  </a:outerShdw>
                </a:effectLst>
              </a:rPr>
              <a:t>Building Dams – Current Status</a:t>
            </a:r>
            <a:endParaRPr lang="en-IN" sz="40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7860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A6FF6C-7616-5BFA-9B04-EC3A37EAC223}"/>
              </a:ext>
            </a:extLst>
          </p:cNvPr>
          <p:cNvSpPr>
            <a:spLocks noGrp="1"/>
          </p:cNvSpPr>
          <p:nvPr>
            <p:ph type="sldNum" sz="quarter" idx="10"/>
          </p:nvPr>
        </p:nvSpPr>
        <p:spPr/>
        <p:txBody>
          <a:bodyPr/>
          <a:lstStyle/>
          <a:p>
            <a:fld id="{48F63A3B-78C7-47BE-AE5E-E10140E04643}" type="slidenum">
              <a:rPr lang="en-US" smtClean="0"/>
              <a:pPr/>
              <a:t>30</a:t>
            </a:fld>
            <a:endParaRPr lang="en-US" dirty="0"/>
          </a:p>
        </p:txBody>
      </p:sp>
      <p:pic>
        <p:nvPicPr>
          <p:cNvPr id="8" name="Picture 7">
            <a:extLst>
              <a:ext uri="{FF2B5EF4-FFF2-40B4-BE49-F238E27FC236}">
                <a16:creationId xmlns:a16="http://schemas.microsoft.com/office/drawing/2014/main" id="{C8257DB8-392D-BCC2-49C3-3A3F278E7426}"/>
              </a:ext>
            </a:extLst>
          </p:cNvPr>
          <p:cNvPicPr>
            <a:picLocks noChangeAspect="1"/>
          </p:cNvPicPr>
          <p:nvPr/>
        </p:nvPicPr>
        <p:blipFill>
          <a:blip r:embed="rId2"/>
          <a:stretch>
            <a:fillRect/>
          </a:stretch>
        </p:blipFill>
        <p:spPr>
          <a:xfrm>
            <a:off x="524090" y="457199"/>
            <a:ext cx="2807415" cy="5801535"/>
          </a:xfrm>
          <a:prstGeom prst="rect">
            <a:avLst/>
          </a:prstGeom>
        </p:spPr>
      </p:pic>
      <p:pic>
        <p:nvPicPr>
          <p:cNvPr id="10" name="Picture 9">
            <a:extLst>
              <a:ext uri="{FF2B5EF4-FFF2-40B4-BE49-F238E27FC236}">
                <a16:creationId xmlns:a16="http://schemas.microsoft.com/office/drawing/2014/main" id="{9D1F2408-4173-ED57-E117-045287EDADDC}"/>
              </a:ext>
            </a:extLst>
          </p:cNvPr>
          <p:cNvPicPr>
            <a:picLocks noChangeAspect="1"/>
          </p:cNvPicPr>
          <p:nvPr/>
        </p:nvPicPr>
        <p:blipFill>
          <a:blip r:embed="rId3"/>
          <a:stretch>
            <a:fillRect/>
          </a:stretch>
        </p:blipFill>
        <p:spPr>
          <a:xfrm>
            <a:off x="3630369" y="457199"/>
            <a:ext cx="2619741" cy="5801535"/>
          </a:xfrm>
          <a:prstGeom prst="rect">
            <a:avLst/>
          </a:prstGeom>
        </p:spPr>
      </p:pic>
      <p:pic>
        <p:nvPicPr>
          <p:cNvPr id="12" name="Picture 11">
            <a:extLst>
              <a:ext uri="{FF2B5EF4-FFF2-40B4-BE49-F238E27FC236}">
                <a16:creationId xmlns:a16="http://schemas.microsoft.com/office/drawing/2014/main" id="{AE56A644-DF41-6002-162F-82F9136C77A2}"/>
              </a:ext>
            </a:extLst>
          </p:cNvPr>
          <p:cNvPicPr>
            <a:picLocks noChangeAspect="1"/>
          </p:cNvPicPr>
          <p:nvPr/>
        </p:nvPicPr>
        <p:blipFill>
          <a:blip r:embed="rId4"/>
          <a:stretch>
            <a:fillRect/>
          </a:stretch>
        </p:blipFill>
        <p:spPr>
          <a:xfrm>
            <a:off x="6537347" y="457198"/>
            <a:ext cx="2626753" cy="5801535"/>
          </a:xfrm>
          <a:prstGeom prst="rect">
            <a:avLst/>
          </a:prstGeom>
        </p:spPr>
      </p:pic>
      <p:sp>
        <p:nvSpPr>
          <p:cNvPr id="2" name="Oval 1">
            <a:extLst>
              <a:ext uri="{FF2B5EF4-FFF2-40B4-BE49-F238E27FC236}">
                <a16:creationId xmlns:a16="http://schemas.microsoft.com/office/drawing/2014/main" id="{A5B580E8-4D38-5C48-BB77-6E5683D17F55}"/>
              </a:ext>
            </a:extLst>
          </p:cNvPr>
          <p:cNvSpPr/>
          <p:nvPr/>
        </p:nvSpPr>
        <p:spPr>
          <a:xfrm>
            <a:off x="9485133" y="2693113"/>
            <a:ext cx="2391793" cy="14717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Ellipsoidal surface which envelops most of the earth surface is the WGS 1984 datum</a:t>
            </a:r>
            <a:endParaRPr lang="en-IN" sz="1400" dirty="0">
              <a:solidFill>
                <a:schemeClr val="tx1"/>
              </a:solidFill>
            </a:endParaRPr>
          </a:p>
        </p:txBody>
      </p:sp>
      <p:cxnSp>
        <p:nvCxnSpPr>
          <p:cNvPr id="5" name="Connector: Elbow 4">
            <a:extLst>
              <a:ext uri="{FF2B5EF4-FFF2-40B4-BE49-F238E27FC236}">
                <a16:creationId xmlns:a16="http://schemas.microsoft.com/office/drawing/2014/main" id="{49BF1FD6-9878-38B9-AA26-9435411422A3}"/>
              </a:ext>
            </a:extLst>
          </p:cNvPr>
          <p:cNvCxnSpPr>
            <a:cxnSpLocks/>
          </p:cNvCxnSpPr>
          <p:nvPr/>
        </p:nvCxnSpPr>
        <p:spPr>
          <a:xfrm rot="16200000" flipH="1">
            <a:off x="9365715" y="1834930"/>
            <a:ext cx="791107" cy="75830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672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BBD0A-D974-610E-31A2-56794159F0E4}"/>
              </a:ext>
            </a:extLst>
          </p:cNvPr>
          <p:cNvSpPr>
            <a:spLocks noGrp="1"/>
          </p:cNvSpPr>
          <p:nvPr>
            <p:ph type="title"/>
          </p:nvPr>
        </p:nvSpPr>
        <p:spPr>
          <a:xfrm>
            <a:off x="544131" y="62897"/>
            <a:ext cx="10056703" cy="793659"/>
          </a:xfrm>
        </p:spPr>
        <p:txBody>
          <a:bodyPr/>
          <a:lstStyle/>
          <a:p>
            <a:r>
              <a:rPr lang="en-IN" b="1" dirty="0">
                <a:effectLst>
                  <a:outerShdw blurRad="38100" dist="38100" dir="2700000" algn="tl">
                    <a:srgbClr val="000000">
                      <a:alpha val="43137"/>
                    </a:srgbClr>
                  </a:outerShdw>
                </a:effectLst>
                <a:latin typeface="+mn-lt"/>
              </a:rPr>
              <a:t>WGS 84 Global Co-ordinate system</a:t>
            </a:r>
            <a:endParaRPr lang="en-IN" dirty="0">
              <a:latin typeface="+mn-lt"/>
            </a:endParaRPr>
          </a:p>
        </p:txBody>
      </p:sp>
      <p:sp>
        <p:nvSpPr>
          <p:cNvPr id="3" name="Content Placeholder 2">
            <a:extLst>
              <a:ext uri="{FF2B5EF4-FFF2-40B4-BE49-F238E27FC236}">
                <a16:creationId xmlns:a16="http://schemas.microsoft.com/office/drawing/2014/main" id="{F337BC05-22B7-1FCA-5661-D932258EA4C8}"/>
              </a:ext>
            </a:extLst>
          </p:cNvPr>
          <p:cNvSpPr>
            <a:spLocks noGrp="1"/>
          </p:cNvSpPr>
          <p:nvPr>
            <p:ph idx="1"/>
          </p:nvPr>
        </p:nvSpPr>
        <p:spPr>
          <a:xfrm>
            <a:off x="296590" y="965613"/>
            <a:ext cx="7974107" cy="5829490"/>
          </a:xfrm>
        </p:spPr>
        <p:txBody>
          <a:bodyPr>
            <a:normAutofit fontScale="85000" lnSpcReduction="10000"/>
          </a:bodyPr>
          <a:lstStyle/>
          <a:p>
            <a:pPr eaLnBrk="1" hangingPunct="1">
              <a:spcBef>
                <a:spcPct val="20000"/>
              </a:spcBef>
              <a:buClr>
                <a:schemeClr val="hlink"/>
              </a:buClr>
              <a:buSzPct val="65000"/>
              <a:buFont typeface="Wingdings" pitchFamily="2" charset="2"/>
              <a:buChar char="n"/>
            </a:pPr>
            <a:r>
              <a:rPr lang="en-US" sz="2400" dirty="0">
                <a:effectLst>
                  <a:outerShdw blurRad="38100" dist="38100" dir="2700000" algn="tl">
                    <a:srgbClr val="000000">
                      <a:alpha val="43137"/>
                    </a:srgbClr>
                  </a:outerShdw>
                </a:effectLst>
              </a:rPr>
              <a:t> WGS stands for World Geodetic System</a:t>
            </a:r>
          </a:p>
          <a:p>
            <a:pPr eaLnBrk="1" hangingPunct="1">
              <a:spcBef>
                <a:spcPct val="20000"/>
              </a:spcBef>
              <a:buClr>
                <a:schemeClr val="hlink"/>
              </a:buClr>
              <a:buSzPct val="65000"/>
              <a:buFont typeface="Wingdings" pitchFamily="2" charset="2"/>
              <a:buChar char="n"/>
            </a:pPr>
            <a:r>
              <a:rPr lang="en-US" sz="2400" dirty="0">
                <a:effectLst>
                  <a:outerShdw blurRad="38100" dist="38100" dir="2700000" algn="tl">
                    <a:srgbClr val="000000">
                      <a:alpha val="43137"/>
                    </a:srgbClr>
                  </a:outerShdw>
                </a:effectLst>
              </a:rPr>
              <a:t>It is a latest Geocentric Datum, considering center of mass of earth as its origin</a:t>
            </a:r>
          </a:p>
          <a:p>
            <a:pPr eaLnBrk="1" hangingPunct="1">
              <a:spcBef>
                <a:spcPct val="20000"/>
              </a:spcBef>
              <a:buClr>
                <a:schemeClr val="hlink"/>
              </a:buClr>
              <a:buSzPct val="65000"/>
              <a:buFont typeface="Wingdings" pitchFamily="2" charset="2"/>
              <a:buChar char="n"/>
            </a:pPr>
            <a:r>
              <a:rPr lang="en-US" sz="2400" dirty="0">
                <a:effectLst>
                  <a:outerShdw blurRad="38100" dist="38100" dir="2700000" algn="tl">
                    <a:srgbClr val="000000">
                      <a:alpha val="43137"/>
                    </a:srgbClr>
                  </a:outerShdw>
                </a:effectLst>
              </a:rPr>
              <a:t>Lat/long system measures angles on spherical surfaces</a:t>
            </a:r>
          </a:p>
          <a:p>
            <a:pPr eaLnBrk="1" hangingPunct="1">
              <a:spcBef>
                <a:spcPct val="20000"/>
              </a:spcBef>
              <a:buClr>
                <a:schemeClr val="hlink"/>
              </a:buClr>
              <a:buSzPct val="65000"/>
              <a:buFont typeface="Wingdings" pitchFamily="2" charset="2"/>
              <a:buChar char="n"/>
            </a:pPr>
            <a:r>
              <a:rPr lang="en-US" dirty="0">
                <a:effectLst>
                  <a:outerShdw blurRad="38100" dist="38100" dir="2700000" algn="tl">
                    <a:srgbClr val="000000">
                      <a:alpha val="43137"/>
                    </a:srgbClr>
                  </a:outerShdw>
                </a:effectLst>
              </a:rPr>
              <a:t>60</a:t>
            </a:r>
            <a:r>
              <a:rPr lang="en-US" baseline="30000" dirty="0">
                <a:effectLst>
                  <a:outerShdw blurRad="38100" dist="38100" dir="2700000" algn="tl">
                    <a:srgbClr val="000000">
                      <a:alpha val="43137"/>
                    </a:srgbClr>
                  </a:outerShdw>
                </a:effectLst>
              </a:rPr>
              <a:t>0</a:t>
            </a:r>
            <a:r>
              <a:rPr lang="en-US" dirty="0">
                <a:effectLst>
                  <a:outerShdw blurRad="38100" dist="38100" dir="2700000" algn="tl">
                    <a:srgbClr val="000000">
                      <a:alpha val="43137"/>
                    </a:srgbClr>
                  </a:outerShdw>
                </a:effectLst>
              </a:rPr>
              <a:t> east of PM</a:t>
            </a:r>
          </a:p>
          <a:p>
            <a:pPr eaLnBrk="1" hangingPunct="1">
              <a:spcBef>
                <a:spcPct val="20000"/>
              </a:spcBef>
              <a:buClr>
                <a:schemeClr val="hlink"/>
              </a:buClr>
              <a:buSzPct val="65000"/>
              <a:buFont typeface="Wingdings" pitchFamily="2" charset="2"/>
              <a:buChar char="n"/>
            </a:pPr>
            <a:r>
              <a:rPr lang="en-US" dirty="0">
                <a:effectLst>
                  <a:outerShdw blurRad="38100" dist="38100" dir="2700000" algn="tl">
                    <a:srgbClr val="000000">
                      <a:alpha val="43137"/>
                    </a:srgbClr>
                  </a:outerShdw>
                </a:effectLst>
              </a:rPr>
              <a:t>55</a:t>
            </a:r>
            <a:r>
              <a:rPr lang="en-US" baseline="30000" dirty="0">
                <a:effectLst>
                  <a:outerShdw blurRad="38100" dist="38100" dir="2700000" algn="tl">
                    <a:srgbClr val="000000">
                      <a:alpha val="43137"/>
                    </a:srgbClr>
                  </a:outerShdw>
                </a:effectLst>
              </a:rPr>
              <a:t>0</a:t>
            </a:r>
            <a:r>
              <a:rPr lang="en-US" dirty="0">
                <a:effectLst>
                  <a:outerShdw blurRad="38100" dist="38100" dir="2700000" algn="tl">
                    <a:srgbClr val="000000">
                      <a:alpha val="43137"/>
                    </a:srgbClr>
                  </a:outerShdw>
                </a:effectLst>
              </a:rPr>
              <a:t> north of equator</a:t>
            </a:r>
          </a:p>
          <a:p>
            <a:pPr algn="just">
              <a:lnSpc>
                <a:spcPct val="120000"/>
              </a:lnSpc>
            </a:pPr>
            <a:r>
              <a:rPr lang="en-US" sz="2400" b="1" i="1" dirty="0">
                <a:effectLst>
                  <a:outerShdw blurRad="38100" dist="38100" dir="2700000" algn="tl">
                    <a:srgbClr val="000000">
                      <a:alpha val="43137"/>
                    </a:srgbClr>
                  </a:outerShdw>
                </a:effectLst>
              </a:rPr>
              <a:t>Geographic (geodetic) latitude : </a:t>
            </a:r>
            <a:r>
              <a:rPr lang="en-US" sz="2400" b="1" dirty="0">
                <a:effectLst>
                  <a:outerShdw blurRad="38100" dist="38100" dir="2700000" algn="tl">
                    <a:srgbClr val="000000">
                      <a:alpha val="43137"/>
                    </a:srgbClr>
                  </a:outerShdw>
                </a:effectLst>
              </a:rPr>
              <a:t>Angle measured in the meridian plane between the equatorial (x, y)-plane and the surface normal at P</a:t>
            </a:r>
          </a:p>
          <a:p>
            <a:pPr algn="just">
              <a:lnSpc>
                <a:spcPct val="120000"/>
              </a:lnSpc>
            </a:pPr>
            <a:endParaRPr lang="en-US" sz="2400" b="1" dirty="0">
              <a:effectLst>
                <a:outerShdw blurRad="38100" dist="38100" dir="2700000" algn="tl">
                  <a:srgbClr val="000000">
                    <a:alpha val="43137"/>
                  </a:srgbClr>
                </a:outerShdw>
              </a:effectLst>
            </a:endParaRPr>
          </a:p>
          <a:p>
            <a:pPr algn="just">
              <a:lnSpc>
                <a:spcPct val="120000"/>
              </a:lnSpc>
            </a:pPr>
            <a:r>
              <a:rPr lang="en-US" sz="2400" b="1" i="1" dirty="0">
                <a:effectLst>
                  <a:outerShdw blurRad="38100" dist="38100" dir="2700000" algn="tl">
                    <a:srgbClr val="000000">
                      <a:alpha val="43137"/>
                    </a:srgbClr>
                  </a:outerShdw>
                </a:effectLst>
              </a:rPr>
              <a:t>Geographic (geodetic) longitude : </a:t>
            </a:r>
            <a:r>
              <a:rPr lang="en-US" sz="2400" b="1" dirty="0">
                <a:effectLst>
                  <a:outerShdw blurRad="38100" dist="38100" dir="2700000" algn="tl">
                    <a:srgbClr val="000000">
                      <a:alpha val="43137"/>
                    </a:srgbClr>
                  </a:outerShdw>
                </a:effectLst>
              </a:rPr>
              <a:t>Angle measured in the equatorial plane between the zero meridian (X-axis) and the meridian plane of P</a:t>
            </a:r>
          </a:p>
          <a:p>
            <a:pPr algn="just">
              <a:lnSpc>
                <a:spcPct val="120000"/>
              </a:lnSpc>
            </a:pPr>
            <a:endParaRPr lang="en-US" sz="2400" b="1" dirty="0">
              <a:effectLst>
                <a:outerShdw blurRad="38100" dist="38100" dir="2700000" algn="tl">
                  <a:srgbClr val="000000">
                    <a:alpha val="43137"/>
                  </a:srgbClr>
                </a:outerShdw>
              </a:effectLst>
            </a:endParaRPr>
          </a:p>
          <a:p>
            <a:pPr marL="342900" indent="-342900" algn="just">
              <a:lnSpc>
                <a:spcPct val="120000"/>
              </a:lnSpc>
              <a:buFont typeface="Wingdings" panose="05000000000000000000" pitchFamily="2" charset="2"/>
              <a:buChar char="q"/>
            </a:pPr>
            <a:r>
              <a:rPr lang="en-US" dirty="0">
                <a:effectLst>
                  <a:outerShdw blurRad="38100" dist="38100" dir="2700000" algn="tl">
                    <a:srgbClr val="000000">
                      <a:alpha val="43137"/>
                    </a:srgbClr>
                  </a:outerShdw>
                </a:effectLst>
              </a:rPr>
              <a:t>The WGS 84 meridian of zero longitude is 102 </a:t>
            </a:r>
            <a:r>
              <a:rPr lang="en-US" dirty="0" err="1">
                <a:effectLst>
                  <a:outerShdw blurRad="38100" dist="38100" dir="2700000" algn="tl">
                    <a:srgbClr val="000000">
                      <a:alpha val="43137"/>
                    </a:srgbClr>
                  </a:outerShdw>
                </a:effectLst>
              </a:rPr>
              <a:t>metres</a:t>
            </a:r>
            <a:r>
              <a:rPr lang="en-US" dirty="0">
                <a:effectLst>
                  <a:outerShdw blurRad="38100" dist="38100" dir="2700000" algn="tl">
                    <a:srgbClr val="000000">
                      <a:alpha val="43137"/>
                    </a:srgbClr>
                  </a:outerShdw>
                </a:effectLst>
              </a:rPr>
              <a:t> east of the </a:t>
            </a:r>
            <a:r>
              <a:rPr lang="en-US" dirty="0">
                <a:effectLst>
                  <a:outerShdw blurRad="38100" dist="38100" dir="2700000" algn="tl">
                    <a:srgbClr val="000000">
                      <a:alpha val="43137"/>
                    </a:srgbClr>
                  </a:outerShdw>
                </a:effectLst>
                <a:hlinkClick r:id="rId2" tooltip="Greenwich meridian">
                  <a:extLst>
                    <a:ext uri="{A12FA001-AC4F-418D-AE19-62706E023703}">
                      <ahyp:hlinkClr xmlns:ahyp="http://schemas.microsoft.com/office/drawing/2018/hyperlinkcolor" val="tx"/>
                    </a:ext>
                  </a:extLst>
                </a:hlinkClick>
              </a:rPr>
              <a:t>Greenwich meridian</a:t>
            </a:r>
            <a:r>
              <a:rPr lang="en-US" dirty="0">
                <a:effectLst>
                  <a:outerShdw blurRad="38100" dist="38100" dir="2700000" algn="tl">
                    <a:srgbClr val="000000">
                      <a:alpha val="43137"/>
                    </a:srgbClr>
                  </a:outerShdw>
                </a:effectLst>
              </a:rPr>
              <a:t> at the latitude of the </a:t>
            </a:r>
            <a:r>
              <a:rPr lang="en-US" dirty="0">
                <a:effectLst>
                  <a:outerShdw blurRad="38100" dist="38100" dir="2700000" algn="tl">
                    <a:srgbClr val="000000">
                      <a:alpha val="43137"/>
                    </a:srgbClr>
                  </a:outerShdw>
                </a:effectLst>
                <a:hlinkClick r:id="rId3" tooltip="Royal Observatory, Greenwich">
                  <a:extLst>
                    <a:ext uri="{A12FA001-AC4F-418D-AE19-62706E023703}">
                      <ahyp:hlinkClr xmlns:ahyp="http://schemas.microsoft.com/office/drawing/2018/hyperlinkcolor" val="tx"/>
                    </a:ext>
                  </a:extLst>
                </a:hlinkClick>
              </a:rPr>
              <a:t>Royal Observatory</a:t>
            </a:r>
            <a:r>
              <a:rPr lang="en-US" dirty="0">
                <a:effectLst>
                  <a:outerShdw blurRad="38100" dist="38100" dir="2700000" algn="tl">
                    <a:srgbClr val="000000">
                      <a:alpha val="43137"/>
                    </a:srgbClr>
                  </a:outerShdw>
                </a:effectLst>
              </a:rPr>
              <a:t>.</a:t>
            </a:r>
          </a:p>
          <a:p>
            <a:endParaRPr lang="en-IN" dirty="0"/>
          </a:p>
        </p:txBody>
      </p:sp>
      <p:sp>
        <p:nvSpPr>
          <p:cNvPr id="4" name="Slide Number Placeholder 3">
            <a:extLst>
              <a:ext uri="{FF2B5EF4-FFF2-40B4-BE49-F238E27FC236}">
                <a16:creationId xmlns:a16="http://schemas.microsoft.com/office/drawing/2014/main" id="{F7066C2F-FDC6-9F62-DC26-1935DE92FB92}"/>
              </a:ext>
            </a:extLst>
          </p:cNvPr>
          <p:cNvSpPr>
            <a:spLocks noGrp="1"/>
          </p:cNvSpPr>
          <p:nvPr>
            <p:ph type="sldNum" sz="quarter" idx="10"/>
          </p:nvPr>
        </p:nvSpPr>
        <p:spPr/>
        <p:txBody>
          <a:bodyPr/>
          <a:lstStyle/>
          <a:p>
            <a:fld id="{48F63A3B-78C7-47BE-AE5E-E10140E04643}" type="slidenum">
              <a:rPr lang="en-US" smtClean="0"/>
              <a:pPr/>
              <a:t>31</a:t>
            </a:fld>
            <a:endParaRPr lang="en-US" dirty="0"/>
          </a:p>
        </p:txBody>
      </p:sp>
      <p:grpSp>
        <p:nvGrpSpPr>
          <p:cNvPr id="6" name="Group 5">
            <a:extLst>
              <a:ext uri="{FF2B5EF4-FFF2-40B4-BE49-F238E27FC236}">
                <a16:creationId xmlns:a16="http://schemas.microsoft.com/office/drawing/2014/main" id="{3E240439-53C7-4A05-E892-355E136736EA}"/>
              </a:ext>
            </a:extLst>
          </p:cNvPr>
          <p:cNvGrpSpPr/>
          <p:nvPr/>
        </p:nvGrpSpPr>
        <p:grpSpPr>
          <a:xfrm>
            <a:off x="8476181" y="2071617"/>
            <a:ext cx="3277455" cy="2714766"/>
            <a:chOff x="5960714" y="2285993"/>
            <a:chExt cx="4347933" cy="3214709"/>
          </a:xfrm>
        </p:grpSpPr>
        <p:pic>
          <p:nvPicPr>
            <p:cNvPr id="5" name="Picture 4" descr="geographic2"/>
            <p:cNvPicPr>
              <a:picLocks noChangeAspect="1" noChangeArrowheads="1"/>
            </p:cNvPicPr>
            <p:nvPr/>
          </p:nvPicPr>
          <p:blipFill>
            <a:blip r:embed="rId4"/>
            <a:srcRect r="7044"/>
            <a:stretch>
              <a:fillRect/>
            </a:stretch>
          </p:blipFill>
          <p:spPr bwMode="auto">
            <a:xfrm>
              <a:off x="5960714" y="2285993"/>
              <a:ext cx="4347933" cy="3214709"/>
            </a:xfrm>
            <a:prstGeom prst="rect">
              <a:avLst/>
            </a:prstGeom>
            <a:noFill/>
            <a:ln w="9525">
              <a:noFill/>
              <a:miter lim="800000"/>
              <a:headEnd/>
              <a:tailEnd/>
            </a:ln>
          </p:spPr>
        </p:pic>
        <p:sp>
          <p:nvSpPr>
            <p:cNvPr id="12" name="AutoShape 7"/>
            <p:cNvSpPr>
              <a:spLocks noChangeArrowheads="1"/>
            </p:cNvSpPr>
            <p:nvPr/>
          </p:nvSpPr>
          <p:spPr bwMode="auto">
            <a:xfrm flipV="1">
              <a:off x="7239008" y="3714753"/>
              <a:ext cx="1143008" cy="519351"/>
            </a:xfrm>
            <a:custGeom>
              <a:avLst/>
              <a:gdLst>
                <a:gd name="T0" fmla="*/ 2147483647 w 21600"/>
                <a:gd name="T1" fmla="*/ 1002353229 h 21600"/>
                <a:gd name="T2" fmla="*/ 2147483647 w 21600"/>
                <a:gd name="T3" fmla="*/ 2147483647 h 21600"/>
                <a:gd name="T4" fmla="*/ 2147483647 w 21600"/>
                <a:gd name="T5" fmla="*/ 1002353229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585" y="11351"/>
                  </a:moveTo>
                  <a:cubicBezTo>
                    <a:pt x="21595" y="11167"/>
                    <a:pt x="21600" y="10983"/>
                    <a:pt x="21600" y="10800"/>
                  </a:cubicBezTo>
                  <a:cubicBezTo>
                    <a:pt x="21600" y="4835"/>
                    <a:pt x="16764" y="0"/>
                    <a:pt x="10800" y="0"/>
                  </a:cubicBezTo>
                  <a:cubicBezTo>
                    <a:pt x="4835" y="0"/>
                    <a:pt x="0" y="4835"/>
                    <a:pt x="0" y="10800"/>
                  </a:cubicBezTo>
                  <a:cubicBezTo>
                    <a:pt x="-1" y="11142"/>
                    <a:pt x="16" y="11485"/>
                    <a:pt x="48" y="11826"/>
                  </a:cubicBezTo>
                  <a:cubicBezTo>
                    <a:pt x="16" y="11485"/>
                    <a:pt x="0" y="11142"/>
                    <a:pt x="0" y="10800"/>
                  </a:cubicBezTo>
                  <a:cubicBezTo>
                    <a:pt x="0" y="4835"/>
                    <a:pt x="4835" y="0"/>
                    <a:pt x="10800" y="0"/>
                  </a:cubicBezTo>
                  <a:cubicBezTo>
                    <a:pt x="16764" y="0"/>
                    <a:pt x="21600" y="4835"/>
                    <a:pt x="21600" y="10800"/>
                  </a:cubicBezTo>
                  <a:cubicBezTo>
                    <a:pt x="21599" y="10983"/>
                    <a:pt x="21595" y="11167"/>
                    <a:pt x="21585" y="11351"/>
                  </a:cubicBezTo>
                  <a:lnTo>
                    <a:pt x="24282" y="11488"/>
                  </a:lnTo>
                  <a:lnTo>
                    <a:pt x="21447" y="14047"/>
                  </a:lnTo>
                  <a:lnTo>
                    <a:pt x="18889" y="11213"/>
                  </a:lnTo>
                  <a:lnTo>
                    <a:pt x="21585" y="11351"/>
                  </a:lnTo>
                  <a:close/>
                </a:path>
              </a:pathLst>
            </a:custGeom>
            <a:solidFill>
              <a:schemeClr val="accent1"/>
            </a:solidFill>
            <a:ln w="28575">
              <a:solidFill>
                <a:srgbClr val="FF3300"/>
              </a:solidFill>
              <a:miter lim="800000"/>
              <a:headEnd/>
              <a:tailEnd type="none" w="lg" len="lg"/>
            </a:ln>
          </p:spPr>
          <p:txBody>
            <a:bodyPr wrap="square" anchor="ctr">
              <a:spAutoFit/>
            </a:bodyPr>
            <a:lstStyle/>
            <a:p>
              <a:endParaRPr lang="en-US"/>
            </a:p>
          </p:txBody>
        </p:sp>
        <p:sp>
          <p:nvSpPr>
            <p:cNvPr id="13" name="AutoShape 8"/>
            <p:cNvSpPr>
              <a:spLocks noChangeArrowheads="1"/>
            </p:cNvSpPr>
            <p:nvPr/>
          </p:nvSpPr>
          <p:spPr bwMode="auto">
            <a:xfrm rot="21219588" flipV="1">
              <a:off x="7946472" y="3325620"/>
              <a:ext cx="914400" cy="51935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988" y="21569"/>
                  </a:moveTo>
                  <a:cubicBezTo>
                    <a:pt x="10258" y="21589"/>
                    <a:pt x="10529" y="21599"/>
                    <a:pt x="10800" y="21599"/>
                  </a:cubicBezTo>
                  <a:cubicBezTo>
                    <a:pt x="16764" y="21600"/>
                    <a:pt x="21600" y="16764"/>
                    <a:pt x="21600" y="10800"/>
                  </a:cubicBezTo>
                  <a:cubicBezTo>
                    <a:pt x="21600" y="4835"/>
                    <a:pt x="16764" y="0"/>
                    <a:pt x="10800" y="0"/>
                  </a:cubicBezTo>
                  <a:cubicBezTo>
                    <a:pt x="10196" y="-1"/>
                    <a:pt x="9593" y="50"/>
                    <a:pt x="8997" y="151"/>
                  </a:cubicBezTo>
                  <a:cubicBezTo>
                    <a:pt x="9593" y="50"/>
                    <a:pt x="10196" y="-1"/>
                    <a:pt x="10800" y="-1"/>
                  </a:cubicBezTo>
                  <a:cubicBezTo>
                    <a:pt x="16764" y="0"/>
                    <a:pt x="21600" y="4835"/>
                    <a:pt x="21600" y="10800"/>
                  </a:cubicBezTo>
                  <a:cubicBezTo>
                    <a:pt x="21600" y="16764"/>
                    <a:pt x="16764" y="21600"/>
                    <a:pt x="10800" y="21600"/>
                  </a:cubicBezTo>
                  <a:cubicBezTo>
                    <a:pt x="10529" y="21599"/>
                    <a:pt x="10258" y="21589"/>
                    <a:pt x="9988" y="21569"/>
                  </a:cubicBezTo>
                  <a:lnTo>
                    <a:pt x="9785" y="24261"/>
                  </a:lnTo>
                  <a:lnTo>
                    <a:pt x="7296" y="21366"/>
                  </a:lnTo>
                  <a:lnTo>
                    <a:pt x="10191" y="18877"/>
                  </a:lnTo>
                  <a:lnTo>
                    <a:pt x="9988" y="21569"/>
                  </a:lnTo>
                  <a:close/>
                </a:path>
              </a:pathLst>
            </a:custGeom>
            <a:solidFill>
              <a:schemeClr val="accent1"/>
            </a:solidFill>
            <a:ln w="28575">
              <a:solidFill>
                <a:srgbClr val="FF3300"/>
              </a:solidFill>
              <a:miter lim="800000"/>
              <a:headEnd/>
              <a:tailEnd type="none" w="lg" len="lg"/>
            </a:ln>
          </p:spPr>
          <p:txBody>
            <a:bodyPr anchor="ctr">
              <a:spAutoFit/>
            </a:bodyPr>
            <a:lstStyle/>
            <a:p>
              <a:endParaRPr lang="en-US"/>
            </a:p>
          </p:txBody>
        </p:sp>
      </p:grpSp>
    </p:spTree>
    <p:extLst>
      <p:ext uri="{BB962C8B-B14F-4D97-AF65-F5344CB8AC3E}">
        <p14:creationId xmlns:p14="http://schemas.microsoft.com/office/powerpoint/2010/main" val="923953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F70AE-D66C-FC79-6938-40A7025BF789}"/>
              </a:ext>
            </a:extLst>
          </p:cNvPr>
          <p:cNvSpPr>
            <a:spLocks noGrp="1"/>
          </p:cNvSpPr>
          <p:nvPr>
            <p:ph type="title"/>
          </p:nvPr>
        </p:nvSpPr>
        <p:spPr>
          <a:xfrm>
            <a:off x="914400" y="379099"/>
            <a:ext cx="6583680" cy="627688"/>
          </a:xfrm>
        </p:spPr>
        <p:txBody>
          <a:bodyPr/>
          <a:lstStyle/>
          <a:p>
            <a:r>
              <a:rPr lang="en-IN" b="1" dirty="0">
                <a:effectLst>
                  <a:outerShdw blurRad="38100" dist="38100" dir="2700000" algn="tl">
                    <a:srgbClr val="000000">
                      <a:alpha val="43137"/>
                    </a:srgbClr>
                  </a:outerShdw>
                </a:effectLst>
                <a:latin typeface="+mn-lt"/>
              </a:rPr>
              <a:t>UTM Projection</a:t>
            </a:r>
            <a:endParaRPr lang="en-IN" dirty="0"/>
          </a:p>
        </p:txBody>
      </p:sp>
      <p:sp>
        <p:nvSpPr>
          <p:cNvPr id="3" name="Content Placeholder 2">
            <a:extLst>
              <a:ext uri="{FF2B5EF4-FFF2-40B4-BE49-F238E27FC236}">
                <a16:creationId xmlns:a16="http://schemas.microsoft.com/office/drawing/2014/main" id="{746D0943-2D4A-BA7B-9D6F-A31CBF88E9B5}"/>
              </a:ext>
            </a:extLst>
          </p:cNvPr>
          <p:cNvSpPr>
            <a:spLocks noGrp="1"/>
          </p:cNvSpPr>
          <p:nvPr>
            <p:ph idx="1"/>
          </p:nvPr>
        </p:nvSpPr>
        <p:spPr>
          <a:xfrm>
            <a:off x="503433" y="1119883"/>
            <a:ext cx="8846049" cy="5527497"/>
          </a:xfrm>
        </p:spPr>
        <p:txBody>
          <a:bodyPr>
            <a:normAutofit fontScale="92500" lnSpcReduction="20000"/>
          </a:bodyPr>
          <a:lstStyle/>
          <a:p>
            <a:pPr marL="342900" indent="-342900" algn="just">
              <a:lnSpc>
                <a:spcPct val="120000"/>
              </a:lnSpc>
              <a:buFont typeface="Wingdings" panose="05000000000000000000" pitchFamily="2" charset="2"/>
              <a:buChar char="q"/>
            </a:pPr>
            <a:r>
              <a:rPr lang="en-US" sz="2000" b="1" dirty="0">
                <a:effectLst>
                  <a:outerShdw blurRad="38100" dist="38100" dir="2700000" algn="tl">
                    <a:srgbClr val="000000">
                      <a:alpha val="43137"/>
                    </a:srgbClr>
                  </a:outerShdw>
                </a:effectLst>
              </a:rPr>
              <a:t>Acronym of Universe Transverse Mercator</a:t>
            </a:r>
          </a:p>
          <a:p>
            <a:pPr marL="342900" indent="-342900" algn="just">
              <a:lnSpc>
                <a:spcPct val="120000"/>
              </a:lnSpc>
              <a:buFont typeface="Wingdings" panose="05000000000000000000" pitchFamily="2" charset="2"/>
              <a:buChar char="q"/>
            </a:pPr>
            <a:endParaRPr lang="en-US" sz="2000" b="1" dirty="0">
              <a:effectLst>
                <a:outerShdw blurRad="38100" dist="38100" dir="2700000" algn="tl">
                  <a:srgbClr val="000000">
                    <a:alpha val="43137"/>
                  </a:srgbClr>
                </a:outerShdw>
              </a:effectLst>
            </a:endParaRPr>
          </a:p>
          <a:p>
            <a:pPr marL="342900" indent="-342900" algn="just">
              <a:lnSpc>
                <a:spcPct val="120000"/>
              </a:lnSpc>
              <a:buFont typeface="Wingdings" panose="05000000000000000000" pitchFamily="2" charset="2"/>
              <a:buChar char="q"/>
            </a:pPr>
            <a:r>
              <a:rPr lang="en-US" sz="2000" b="1" dirty="0">
                <a:effectLst>
                  <a:outerShdw blurRad="38100" dist="38100" dir="2700000" algn="tl">
                    <a:srgbClr val="000000">
                      <a:alpha val="43137"/>
                    </a:srgbClr>
                  </a:outerShdw>
                </a:effectLst>
              </a:rPr>
              <a:t>The UTM system divides the earth into 60 zones each 6 degrees of longitude wide</a:t>
            </a:r>
          </a:p>
          <a:p>
            <a:pPr marL="342900" indent="-342900" algn="just">
              <a:lnSpc>
                <a:spcPct val="120000"/>
              </a:lnSpc>
              <a:buFont typeface="Wingdings" panose="05000000000000000000" pitchFamily="2" charset="2"/>
              <a:buChar char="q"/>
            </a:pPr>
            <a:endParaRPr lang="en-US" sz="2000" b="1" dirty="0">
              <a:effectLst>
                <a:outerShdw blurRad="38100" dist="38100" dir="2700000" algn="tl">
                  <a:srgbClr val="000000">
                    <a:alpha val="43137"/>
                  </a:srgbClr>
                </a:outerShdw>
              </a:effectLst>
            </a:endParaRPr>
          </a:p>
          <a:p>
            <a:pPr marL="342900" indent="-342900" algn="just">
              <a:lnSpc>
                <a:spcPct val="120000"/>
              </a:lnSpc>
              <a:buFont typeface="Wingdings" panose="05000000000000000000" pitchFamily="2" charset="2"/>
              <a:buChar char="q"/>
            </a:pPr>
            <a:r>
              <a:rPr lang="en-US" sz="2000" b="1" dirty="0">
                <a:effectLst>
                  <a:outerShdw blurRad="38100" dist="38100" dir="2700000" algn="tl">
                    <a:srgbClr val="000000">
                      <a:alpha val="43137"/>
                    </a:srgbClr>
                  </a:outerShdw>
                </a:effectLst>
              </a:rPr>
              <a:t>UTM zones extend from a latitude of 80° S to 84° N</a:t>
            </a:r>
          </a:p>
          <a:p>
            <a:pPr marL="342900" indent="-342900" algn="just">
              <a:lnSpc>
                <a:spcPct val="120000"/>
              </a:lnSpc>
              <a:buFont typeface="Wingdings" panose="05000000000000000000" pitchFamily="2" charset="2"/>
              <a:buChar char="q"/>
            </a:pPr>
            <a:endParaRPr lang="en-US" sz="2000" b="1" dirty="0">
              <a:effectLst>
                <a:outerShdw blurRad="38100" dist="38100" dir="2700000" algn="tl">
                  <a:srgbClr val="000000">
                    <a:alpha val="43137"/>
                  </a:srgbClr>
                </a:outerShdw>
              </a:effectLst>
            </a:endParaRPr>
          </a:p>
          <a:p>
            <a:pPr marL="342900" indent="-342900" algn="just">
              <a:lnSpc>
                <a:spcPct val="120000"/>
              </a:lnSpc>
              <a:buFont typeface="Wingdings" panose="05000000000000000000" pitchFamily="2" charset="2"/>
              <a:buChar char="q"/>
            </a:pPr>
            <a:r>
              <a:rPr lang="en-US" sz="2000" b="1" dirty="0">
                <a:effectLst>
                  <a:outerShdw blurRad="38100" dist="38100" dir="2700000" algn="tl">
                    <a:srgbClr val="000000">
                      <a:alpha val="43137"/>
                    </a:srgbClr>
                  </a:outerShdw>
                </a:effectLst>
              </a:rPr>
              <a:t>In UTM zones are numbered 1 through 60, starting at the international date line (anti Meridian), longitude 180° and proceeding east. </a:t>
            </a:r>
          </a:p>
          <a:p>
            <a:pPr marL="342900" indent="-342900" algn="just">
              <a:lnSpc>
                <a:spcPct val="120000"/>
              </a:lnSpc>
              <a:buFont typeface="Wingdings" panose="05000000000000000000" pitchFamily="2" charset="2"/>
              <a:buChar char="q"/>
            </a:pPr>
            <a:endParaRPr lang="en-US" sz="2000" b="1" dirty="0">
              <a:effectLst>
                <a:outerShdw blurRad="38100" dist="38100" dir="2700000" algn="tl">
                  <a:srgbClr val="000000">
                    <a:alpha val="43137"/>
                  </a:srgbClr>
                </a:outerShdw>
              </a:effectLst>
            </a:endParaRPr>
          </a:p>
          <a:p>
            <a:pPr marL="342900" indent="-342900" algn="just">
              <a:lnSpc>
                <a:spcPct val="120000"/>
              </a:lnSpc>
              <a:buFont typeface="Wingdings" panose="05000000000000000000" pitchFamily="2" charset="2"/>
              <a:buChar char="q"/>
            </a:pPr>
            <a:r>
              <a:rPr lang="en-US" sz="2000" b="1" dirty="0">
                <a:effectLst>
                  <a:outerShdw blurRad="38100" dist="38100" dir="2700000" algn="tl">
                    <a:srgbClr val="000000">
                      <a:alpha val="43137"/>
                    </a:srgbClr>
                  </a:outerShdw>
                </a:effectLst>
              </a:rPr>
              <a:t>Zone 1 extends from 180° W to 174° W and is centered on 177° W</a:t>
            </a:r>
          </a:p>
          <a:p>
            <a:pPr marL="342900" indent="-342900" algn="just">
              <a:lnSpc>
                <a:spcPct val="120000"/>
              </a:lnSpc>
              <a:buFont typeface="Wingdings" panose="05000000000000000000" pitchFamily="2" charset="2"/>
              <a:buChar char="q"/>
            </a:pPr>
            <a:endParaRPr lang="en-US" sz="2000" b="1" dirty="0">
              <a:effectLst>
                <a:outerShdw blurRad="38100" dist="38100" dir="2700000" algn="tl">
                  <a:srgbClr val="000000">
                    <a:alpha val="43137"/>
                  </a:srgbClr>
                </a:outerShdw>
              </a:effectLst>
            </a:endParaRPr>
          </a:p>
          <a:p>
            <a:pPr marL="342900" indent="-342900" algn="just">
              <a:lnSpc>
                <a:spcPct val="120000"/>
              </a:lnSpc>
              <a:buFont typeface="Wingdings" panose="05000000000000000000" pitchFamily="2" charset="2"/>
              <a:buChar char="q"/>
            </a:pPr>
            <a:r>
              <a:rPr lang="en-US" sz="2000" b="1" dirty="0">
                <a:effectLst>
                  <a:outerShdw blurRad="38100" dist="38100" dir="2700000" algn="tl">
                    <a:srgbClr val="000000">
                      <a:alpha val="43137"/>
                    </a:srgbClr>
                  </a:outerShdw>
                </a:effectLst>
              </a:rPr>
              <a:t>A square grid is superimposed on each zone. It's aligned so that vertical grid lines are parallel to the center of the zone, called the central meridian. </a:t>
            </a:r>
          </a:p>
          <a:p>
            <a:pPr marL="342900" indent="-342900" algn="just">
              <a:lnSpc>
                <a:spcPct val="120000"/>
              </a:lnSpc>
              <a:buFont typeface="Wingdings" panose="05000000000000000000" pitchFamily="2" charset="2"/>
              <a:buChar char="q"/>
            </a:pPr>
            <a:endParaRPr lang="en-US" sz="2000" b="1" dirty="0">
              <a:effectLst>
                <a:outerShdw blurRad="38100" dist="38100" dir="2700000" algn="tl">
                  <a:srgbClr val="000000">
                    <a:alpha val="43137"/>
                  </a:srgbClr>
                </a:outerShdw>
              </a:effectLst>
            </a:endParaRPr>
          </a:p>
          <a:p>
            <a:pPr marL="342900" indent="-342900" algn="just">
              <a:lnSpc>
                <a:spcPct val="120000"/>
              </a:lnSpc>
              <a:buFont typeface="Wingdings" panose="05000000000000000000" pitchFamily="2" charset="2"/>
              <a:buChar char="q"/>
            </a:pPr>
            <a:r>
              <a:rPr lang="en-US" sz="2000" b="1" dirty="0">
                <a:effectLst>
                  <a:outerShdw blurRad="38100" dist="38100" dir="2700000" algn="tl">
                    <a:srgbClr val="000000">
                      <a:alpha val="43137"/>
                    </a:srgbClr>
                  </a:outerShdw>
                </a:effectLst>
              </a:rPr>
              <a:t>UTM grid coordinates are expressed as a distance in meters to the east, referred to as the "easting", and a distance in meters to the north, referred to as the "northing".</a:t>
            </a:r>
          </a:p>
          <a:p>
            <a:endParaRPr lang="en-IN" sz="1600" dirty="0"/>
          </a:p>
        </p:txBody>
      </p:sp>
      <p:sp>
        <p:nvSpPr>
          <p:cNvPr id="4" name="Slide Number Placeholder 3">
            <a:extLst>
              <a:ext uri="{FF2B5EF4-FFF2-40B4-BE49-F238E27FC236}">
                <a16:creationId xmlns:a16="http://schemas.microsoft.com/office/drawing/2014/main" id="{2183B97F-EF74-DCE0-9A77-73AFDEBD5A13}"/>
              </a:ext>
            </a:extLst>
          </p:cNvPr>
          <p:cNvSpPr>
            <a:spLocks noGrp="1"/>
          </p:cNvSpPr>
          <p:nvPr>
            <p:ph type="sldNum" sz="quarter" idx="10"/>
          </p:nvPr>
        </p:nvSpPr>
        <p:spPr/>
        <p:txBody>
          <a:bodyPr/>
          <a:lstStyle/>
          <a:p>
            <a:fld id="{48F63A3B-78C7-47BE-AE5E-E10140E04643}" type="slidenum">
              <a:rPr lang="en-US" smtClean="0"/>
              <a:pPr/>
              <a:t>32</a:t>
            </a:fld>
            <a:endParaRPr lang="en-US" dirty="0"/>
          </a:p>
        </p:txBody>
      </p:sp>
    </p:spTree>
    <p:extLst>
      <p:ext uri="{BB962C8B-B14F-4D97-AF65-F5344CB8AC3E}">
        <p14:creationId xmlns:p14="http://schemas.microsoft.com/office/powerpoint/2010/main" val="163171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p:spPr>
        <p:txBody>
          <a:bodyPr>
            <a:normAutofit/>
          </a:bodyPr>
          <a:lstStyle/>
          <a:p>
            <a:r>
              <a:rPr lang="en-US" b="1" dirty="0">
                <a:effectLst>
                  <a:outerShdw blurRad="38100" dist="38100" dir="2700000" algn="tl">
                    <a:srgbClr val="000000">
                      <a:alpha val="43137"/>
                    </a:srgbClr>
                  </a:outerShdw>
                </a:effectLst>
              </a:rPr>
              <a:t>UTM projection………</a:t>
            </a:r>
            <a:endParaRPr lang="en-IN" b="1" dirty="0">
              <a:effectLst>
                <a:outerShdw blurRad="38100" dist="38100" dir="2700000" algn="tl">
                  <a:srgbClr val="000000">
                    <a:alpha val="43137"/>
                  </a:srgbClr>
                </a:outerShdw>
              </a:effectLst>
            </a:endParaRPr>
          </a:p>
        </p:txBody>
      </p:sp>
      <p:sp>
        <p:nvSpPr>
          <p:cNvPr id="4" name="Rectangle 3"/>
          <p:cNvSpPr>
            <a:spLocks noGrp="1" noChangeArrowheads="1"/>
          </p:cNvSpPr>
          <p:nvPr>
            <p:ph idx="1"/>
          </p:nvPr>
        </p:nvSpPr>
        <p:spPr>
          <a:xfrm>
            <a:off x="986319" y="1142985"/>
            <a:ext cx="10243335" cy="5576314"/>
          </a:xfrm>
        </p:spPr>
        <p:txBody>
          <a:bodyPr>
            <a:noAutofit/>
          </a:bodyPr>
          <a:lstStyle/>
          <a:p>
            <a:pPr eaLnBrk="1" hangingPunct="1"/>
            <a:endParaRPr lang="en-US" sz="1800" b="1" dirty="0">
              <a:effectLst>
                <a:outerShdw blurRad="38100" dist="38100" dir="2700000" algn="tl">
                  <a:srgbClr val="000000">
                    <a:alpha val="43137"/>
                  </a:srgbClr>
                </a:outerShdw>
              </a:effectLst>
            </a:endParaRPr>
          </a:p>
          <a:p>
            <a:pPr eaLnBrk="1" hangingPunct="1"/>
            <a:r>
              <a:rPr lang="en-US" sz="2000" b="1" dirty="0">
                <a:effectLst>
                  <a:outerShdw blurRad="38100" dist="38100" dir="2700000" algn="tl">
                    <a:srgbClr val="000000">
                      <a:alpha val="43137"/>
                    </a:srgbClr>
                  </a:outerShdw>
                </a:effectLst>
              </a:rPr>
              <a:t>Conformal projection (shapes are preserved)</a:t>
            </a:r>
          </a:p>
          <a:p>
            <a:pPr eaLnBrk="1" hangingPunct="1"/>
            <a:endParaRPr lang="en-US" sz="2000" b="1" dirty="0">
              <a:effectLst>
                <a:outerShdw blurRad="38100" dist="38100" dir="2700000" algn="tl">
                  <a:srgbClr val="000000">
                    <a:alpha val="43137"/>
                  </a:srgbClr>
                </a:outerShdw>
              </a:effectLst>
            </a:endParaRPr>
          </a:p>
          <a:p>
            <a:pPr eaLnBrk="1" hangingPunct="1"/>
            <a:r>
              <a:rPr lang="en-US" sz="2000" b="1" dirty="0">
                <a:effectLst>
                  <a:outerShdw blurRad="38100" dist="38100" dir="2700000" algn="tl">
                    <a:srgbClr val="000000">
                      <a:alpha val="43137"/>
                    </a:srgbClr>
                  </a:outerShdw>
                </a:effectLst>
              </a:rPr>
              <a:t>Cylindrical surface</a:t>
            </a:r>
          </a:p>
          <a:p>
            <a:pPr eaLnBrk="1" hangingPunct="1"/>
            <a:endParaRPr lang="en-US" sz="2000" b="1" dirty="0">
              <a:effectLst>
                <a:outerShdw blurRad="38100" dist="38100" dir="2700000" algn="tl">
                  <a:srgbClr val="000000">
                    <a:alpha val="43137"/>
                  </a:srgbClr>
                </a:outerShdw>
              </a:effectLst>
            </a:endParaRPr>
          </a:p>
          <a:p>
            <a:pPr eaLnBrk="1" hangingPunct="1"/>
            <a:r>
              <a:rPr lang="en-US" sz="2000" b="1" dirty="0">
                <a:effectLst>
                  <a:outerShdw blurRad="38100" dist="38100" dir="2700000" algn="tl">
                    <a:srgbClr val="000000">
                      <a:alpha val="43137"/>
                    </a:srgbClr>
                  </a:outerShdw>
                </a:effectLst>
              </a:rPr>
              <a:t>Each </a:t>
            </a:r>
            <a:r>
              <a:rPr lang="en-US" sz="2000" b="1">
                <a:effectLst>
                  <a:outerShdw blurRad="38100" dist="38100" dir="2700000" algn="tl">
                    <a:srgbClr val="000000">
                      <a:alpha val="43137"/>
                    </a:srgbClr>
                  </a:outerShdw>
                </a:effectLst>
              </a:rPr>
              <a:t>zone having one </a:t>
            </a:r>
            <a:r>
              <a:rPr lang="en-US" sz="2000" b="1" dirty="0">
                <a:effectLst>
                  <a:outerShdw blurRad="38100" dist="38100" dir="2700000" algn="tl">
                    <a:srgbClr val="000000">
                      <a:alpha val="43137"/>
                    </a:srgbClr>
                  </a:outerShdw>
                </a:effectLst>
              </a:rPr>
              <a:t>central meridian</a:t>
            </a:r>
          </a:p>
          <a:p>
            <a:pPr eaLnBrk="1" hangingPunct="1"/>
            <a:endParaRPr lang="en-US" sz="2000" b="1" dirty="0">
              <a:effectLst>
                <a:outerShdw blurRad="38100" dist="38100" dir="2700000" algn="tl">
                  <a:srgbClr val="000000">
                    <a:alpha val="43137"/>
                  </a:srgbClr>
                </a:outerShdw>
              </a:effectLst>
            </a:endParaRPr>
          </a:p>
          <a:p>
            <a:pPr eaLnBrk="1" hangingPunct="1"/>
            <a:r>
              <a:rPr lang="en-US" sz="2000" b="1" dirty="0">
                <a:effectLst>
                  <a:outerShdw blurRad="38100" dist="38100" dir="2700000" algn="tl">
                    <a:srgbClr val="000000">
                      <a:alpha val="43137"/>
                    </a:srgbClr>
                  </a:outerShdw>
                </a:effectLst>
              </a:rPr>
              <a:t>Zones are 6 degrees of longitude wide</a:t>
            </a:r>
          </a:p>
          <a:p>
            <a:pPr eaLnBrk="1" hangingPunct="1"/>
            <a:endParaRPr lang="en-US" sz="2000" b="1" dirty="0">
              <a:effectLst>
                <a:outerShdw blurRad="38100" dist="38100" dir="2700000" algn="tl">
                  <a:srgbClr val="000000">
                    <a:alpha val="43137"/>
                  </a:srgbClr>
                </a:outerShdw>
              </a:effectLst>
            </a:endParaRPr>
          </a:p>
          <a:p>
            <a:pPr>
              <a:lnSpc>
                <a:spcPct val="90000"/>
              </a:lnSpc>
            </a:pPr>
            <a:r>
              <a:rPr lang="en-US" sz="2000" b="1" dirty="0">
                <a:effectLst>
                  <a:outerShdw blurRad="38100" dist="38100" dir="2700000" algn="tl">
                    <a:srgbClr val="000000">
                      <a:alpha val="43137"/>
                    </a:srgbClr>
                  </a:outerShdw>
                </a:effectLst>
              </a:rPr>
              <a:t>Scale distortion is 0.9996 along the central meridian of a zone</a:t>
            </a:r>
          </a:p>
          <a:p>
            <a:pPr>
              <a:lnSpc>
                <a:spcPct val="90000"/>
              </a:lnSpc>
            </a:pPr>
            <a:endParaRPr lang="en-US" sz="2000" b="1" dirty="0">
              <a:effectLst>
                <a:outerShdw blurRad="38100" dist="38100" dir="2700000" algn="tl">
                  <a:srgbClr val="000000">
                    <a:alpha val="43137"/>
                  </a:srgbClr>
                </a:outerShdw>
              </a:effectLst>
            </a:endParaRPr>
          </a:p>
          <a:p>
            <a:pPr>
              <a:lnSpc>
                <a:spcPct val="90000"/>
              </a:lnSpc>
            </a:pPr>
            <a:r>
              <a:rPr lang="en-US" sz="2000" b="1" dirty="0">
                <a:effectLst>
                  <a:outerShdw blurRad="38100" dist="38100" dir="2700000" algn="tl">
                    <a:srgbClr val="000000">
                      <a:alpha val="43137"/>
                    </a:srgbClr>
                  </a:outerShdw>
                </a:effectLst>
              </a:rPr>
              <a:t>There is no scale distortion along the </a:t>
            </a:r>
            <a:r>
              <a:rPr lang="en-US" sz="2000" b="1" dirty="0" err="1">
                <a:effectLst>
                  <a:outerShdw blurRad="38100" dist="38100" dir="2700000" algn="tl">
                    <a:srgbClr val="000000">
                      <a:alpha val="43137"/>
                    </a:srgbClr>
                  </a:outerShdw>
                </a:effectLst>
              </a:rPr>
              <a:t>the</a:t>
            </a:r>
            <a:r>
              <a:rPr lang="en-US" sz="2000" b="1" dirty="0">
                <a:effectLst>
                  <a:outerShdw blurRad="38100" dist="38100" dir="2700000" algn="tl">
                    <a:srgbClr val="000000">
                      <a:alpha val="43137"/>
                    </a:srgbClr>
                  </a:outerShdw>
                </a:effectLst>
              </a:rPr>
              <a:t> standard meridians</a:t>
            </a:r>
          </a:p>
          <a:p>
            <a:pPr>
              <a:lnSpc>
                <a:spcPct val="90000"/>
              </a:lnSpc>
            </a:pPr>
            <a:endParaRPr lang="en-US" sz="2000" b="1" dirty="0">
              <a:effectLst>
                <a:outerShdw blurRad="38100" dist="38100" dir="2700000" algn="tl">
                  <a:srgbClr val="000000">
                    <a:alpha val="43137"/>
                  </a:srgbClr>
                </a:outerShdw>
              </a:effectLst>
            </a:endParaRPr>
          </a:p>
          <a:p>
            <a:pPr>
              <a:lnSpc>
                <a:spcPct val="90000"/>
              </a:lnSpc>
            </a:pPr>
            <a:r>
              <a:rPr lang="en-US" sz="2000" b="1" dirty="0">
                <a:effectLst>
                  <a:outerShdw blurRad="38100" dist="38100" dir="2700000" algn="tl">
                    <a:srgbClr val="000000">
                      <a:alpha val="43137"/>
                    </a:srgbClr>
                  </a:outerShdw>
                </a:effectLst>
              </a:rPr>
              <a:t>Scale is no more than 0.1% in the zone</a:t>
            </a:r>
          </a:p>
          <a:p>
            <a:pPr>
              <a:lnSpc>
                <a:spcPct val="90000"/>
              </a:lnSpc>
            </a:pPr>
            <a:endParaRPr lang="en-US" sz="2000" b="1" dirty="0">
              <a:effectLst>
                <a:outerShdw blurRad="38100" dist="38100" dir="2700000" algn="tl">
                  <a:srgbClr val="000000">
                    <a:alpha val="43137"/>
                  </a:srgbClr>
                </a:outerShdw>
              </a:effectLst>
            </a:endParaRPr>
          </a:p>
          <a:p>
            <a:pPr>
              <a:lnSpc>
                <a:spcPct val="90000"/>
              </a:lnSpc>
            </a:pPr>
            <a:r>
              <a:rPr lang="en-US" sz="2000" b="1" dirty="0">
                <a:effectLst>
                  <a:outerShdw blurRad="38100" dist="38100" dir="2700000" algn="tl">
                    <a:srgbClr val="000000">
                      <a:alpha val="43137"/>
                    </a:srgbClr>
                  </a:outerShdw>
                </a:effectLst>
              </a:rPr>
              <a:t>Scale distortion gets to unacceptable levels beyond the edges of the zones</a:t>
            </a:r>
          </a:p>
          <a:p>
            <a:pPr eaLnBrk="1" hangingPunct="1"/>
            <a:endParaRPr lang="en-US" sz="1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DCA562-6755-B814-6D1F-DC5BD26BC2E0}"/>
              </a:ext>
            </a:extLst>
          </p:cNvPr>
          <p:cNvSpPr>
            <a:spLocks noGrp="1"/>
          </p:cNvSpPr>
          <p:nvPr>
            <p:ph type="sldNum" sz="quarter" idx="12"/>
          </p:nvPr>
        </p:nvSpPr>
        <p:spPr/>
        <p:txBody>
          <a:bodyPr/>
          <a:lstStyle/>
          <a:p>
            <a:fld id="{71BE4C9C-B715-4764-A849-0DDFBE6F54CD}" type="slidenum">
              <a:rPr lang="en-IN" smtClean="0"/>
              <a:pPr/>
              <a:t>34</a:t>
            </a:fld>
            <a:endParaRPr lang="en-IN"/>
          </a:p>
        </p:txBody>
      </p:sp>
      <p:pic>
        <p:nvPicPr>
          <p:cNvPr id="8" name="Content Placeholder 7">
            <a:extLst>
              <a:ext uri="{FF2B5EF4-FFF2-40B4-BE49-F238E27FC236}">
                <a16:creationId xmlns:a16="http://schemas.microsoft.com/office/drawing/2014/main" id="{B88C6B85-449D-B644-51ED-4E5C4611BFD8}"/>
              </a:ext>
            </a:extLst>
          </p:cNvPr>
          <p:cNvPicPr>
            <a:picLocks noGrp="1" noChangeAspect="1"/>
          </p:cNvPicPr>
          <p:nvPr>
            <p:ph idx="1"/>
          </p:nvPr>
        </p:nvPicPr>
        <p:blipFill>
          <a:blip r:embed="rId2"/>
          <a:stretch>
            <a:fillRect/>
          </a:stretch>
        </p:blipFill>
        <p:spPr>
          <a:xfrm>
            <a:off x="1048363" y="647728"/>
            <a:ext cx="10095273" cy="5753073"/>
          </a:xfrm>
        </p:spPr>
      </p:pic>
    </p:spTree>
    <p:extLst>
      <p:ext uri="{BB962C8B-B14F-4D97-AF65-F5344CB8AC3E}">
        <p14:creationId xmlns:p14="http://schemas.microsoft.com/office/powerpoint/2010/main" val="3219524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76" y="295895"/>
            <a:ext cx="10671048" cy="871249"/>
          </a:xfrm>
        </p:spPr>
        <p:txBody>
          <a:bodyPr/>
          <a:lstStyle/>
          <a:p>
            <a:r>
              <a:rPr lang="en-US" b="1" dirty="0">
                <a:effectLst>
                  <a:outerShdw blurRad="38100" dist="38100" dir="2700000" algn="tl">
                    <a:srgbClr val="000000">
                      <a:alpha val="43137"/>
                    </a:srgbClr>
                  </a:outerShdw>
                </a:effectLst>
              </a:rPr>
              <a:t>UTM projection………</a:t>
            </a:r>
            <a:endParaRPr lang="en-IN" b="1" dirty="0">
              <a:effectLst>
                <a:outerShdw blurRad="38100" dist="38100" dir="2700000" algn="tl">
                  <a:srgbClr val="000000">
                    <a:alpha val="43137"/>
                  </a:srgbClr>
                </a:outerShdw>
              </a:effectLst>
            </a:endParaRPr>
          </a:p>
        </p:txBody>
      </p:sp>
      <p:pic>
        <p:nvPicPr>
          <p:cNvPr id="4" name="Picture 6" descr="utmworld"/>
          <p:cNvPicPr>
            <a:picLocks noGrp="1" noChangeAspect="1" noChangeArrowheads="1"/>
          </p:cNvPicPr>
          <p:nvPr>
            <p:ph idx="1"/>
          </p:nvPr>
        </p:nvPicPr>
        <p:blipFill>
          <a:blip r:embed="rId2"/>
          <a:srcRect/>
          <a:stretch>
            <a:fillRect/>
          </a:stretch>
        </p:blipFill>
        <p:spPr bwMode="auto">
          <a:xfrm>
            <a:off x="760476" y="1221381"/>
            <a:ext cx="10656374" cy="5340724"/>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654032"/>
          </a:xfrm>
        </p:spPr>
        <p:txBody>
          <a:bodyPr>
            <a:normAutofit fontScale="90000"/>
          </a:bodyPr>
          <a:lstStyle/>
          <a:p>
            <a:r>
              <a:rPr lang="en-US" b="1" dirty="0">
                <a:effectLst>
                  <a:outerShdw blurRad="38100" dist="38100" dir="2700000" algn="tl">
                    <a:srgbClr val="000000">
                      <a:alpha val="43137"/>
                    </a:srgbClr>
                  </a:outerShdw>
                </a:effectLst>
              </a:rPr>
              <a:t>UTM projection………</a:t>
            </a:r>
            <a:endParaRPr lang="en-IN" b="1"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1202076" y="928670"/>
            <a:ext cx="5008196" cy="5715016"/>
          </a:xfrm>
        </p:spPr>
        <p:txBody>
          <a:bodyPr>
            <a:normAutofit fontScale="70000" lnSpcReduction="20000"/>
          </a:bodyPr>
          <a:lstStyle/>
          <a:p>
            <a:pPr>
              <a:buNone/>
            </a:pPr>
            <a:r>
              <a:rPr lang="en-US" sz="3400" b="1" dirty="0" err="1">
                <a:solidFill>
                  <a:srgbClr val="0070C0"/>
                </a:solidFill>
                <a:effectLst>
                  <a:outerShdw blurRad="38100" dist="38100" dir="2700000" algn="tl">
                    <a:srgbClr val="000000">
                      <a:alpha val="43137"/>
                    </a:srgbClr>
                  </a:outerShdw>
                </a:effectLst>
              </a:rPr>
              <a:t>Eastings</a:t>
            </a:r>
            <a:r>
              <a:rPr lang="en-US" sz="3400" b="1" dirty="0">
                <a:solidFill>
                  <a:srgbClr val="0070C0"/>
                </a:solidFill>
                <a:effectLst>
                  <a:outerShdw blurRad="38100" dist="38100" dir="2700000" algn="tl">
                    <a:srgbClr val="000000">
                      <a:alpha val="43137"/>
                    </a:srgbClr>
                  </a:outerShdw>
                </a:effectLst>
              </a:rPr>
              <a:t>: </a:t>
            </a:r>
          </a:p>
          <a:p>
            <a:pPr algn="just"/>
            <a:r>
              <a:rPr lang="en-US" sz="2300" b="1" dirty="0">
                <a:effectLst>
                  <a:outerShdw blurRad="38100" dist="38100" dir="2700000" algn="tl">
                    <a:srgbClr val="000000">
                      <a:alpha val="43137"/>
                    </a:srgbClr>
                  </a:outerShdw>
                </a:effectLst>
              </a:rPr>
              <a:t>The central meridian is assigned an easting value of 500,000 meters</a:t>
            </a:r>
          </a:p>
          <a:p>
            <a:pPr algn="just">
              <a:buNone/>
            </a:pPr>
            <a:endParaRPr lang="en-US" sz="2300" b="1" dirty="0">
              <a:effectLst>
                <a:outerShdw blurRad="38100" dist="38100" dir="2700000" algn="tl">
                  <a:srgbClr val="000000">
                    <a:alpha val="43137"/>
                  </a:srgbClr>
                </a:outerShdw>
              </a:effectLst>
            </a:endParaRPr>
          </a:p>
          <a:p>
            <a:pPr algn="just"/>
            <a:r>
              <a:rPr lang="en-US" sz="2300" b="1" dirty="0">
                <a:effectLst>
                  <a:outerShdw blurRad="38100" dist="38100" dir="2700000" algn="tl">
                    <a:srgbClr val="000000">
                      <a:alpha val="43137"/>
                    </a:srgbClr>
                  </a:outerShdw>
                </a:effectLst>
              </a:rPr>
              <a:t>Minimum and maximum easting values are: 166,000 m E and 834,000 m E at the equator.</a:t>
            </a:r>
          </a:p>
          <a:p>
            <a:pPr algn="just"/>
            <a:endParaRPr lang="en-US" sz="2300" b="1" dirty="0">
              <a:solidFill>
                <a:srgbClr val="0070C0"/>
              </a:solidFill>
              <a:effectLst>
                <a:outerShdw blurRad="38100" dist="38100" dir="2700000" algn="tl">
                  <a:srgbClr val="000000">
                    <a:alpha val="43137"/>
                  </a:srgbClr>
                </a:outerShdw>
              </a:effectLst>
            </a:endParaRPr>
          </a:p>
          <a:p>
            <a:pPr>
              <a:lnSpc>
                <a:spcPct val="120000"/>
              </a:lnSpc>
              <a:buNone/>
            </a:pPr>
            <a:r>
              <a:rPr lang="en-US" sz="3400" b="1" dirty="0" err="1">
                <a:solidFill>
                  <a:srgbClr val="0070C0"/>
                </a:solidFill>
                <a:effectLst>
                  <a:outerShdw blurRad="38100" dist="38100" dir="2700000" algn="tl">
                    <a:srgbClr val="000000">
                      <a:alpha val="43137"/>
                    </a:srgbClr>
                  </a:outerShdw>
                </a:effectLst>
              </a:rPr>
              <a:t>Northings</a:t>
            </a:r>
            <a:endParaRPr lang="en-US" sz="3400" b="1" dirty="0">
              <a:solidFill>
                <a:srgbClr val="0070C0"/>
              </a:solidFill>
              <a:effectLst>
                <a:outerShdw blurRad="38100" dist="38100" dir="2700000" algn="tl">
                  <a:srgbClr val="000000">
                    <a:alpha val="43137"/>
                  </a:srgbClr>
                </a:outerShdw>
              </a:effectLst>
            </a:endParaRPr>
          </a:p>
          <a:p>
            <a:pPr algn="just">
              <a:lnSpc>
                <a:spcPct val="120000"/>
              </a:lnSpc>
            </a:pPr>
            <a:r>
              <a:rPr lang="en-US" sz="2300" b="1" dirty="0">
                <a:effectLst>
                  <a:outerShdw blurRad="38100" dist="38100" dir="2700000" algn="tl">
                    <a:srgbClr val="000000">
                      <a:alpha val="43137"/>
                    </a:srgbClr>
                  </a:outerShdw>
                </a:effectLst>
              </a:rPr>
              <a:t>UTM northing coordinates are measured relative to the equator </a:t>
            </a:r>
          </a:p>
          <a:p>
            <a:pPr algn="just">
              <a:lnSpc>
                <a:spcPct val="120000"/>
              </a:lnSpc>
            </a:pPr>
            <a:endParaRPr lang="en-US" sz="2300" b="1" dirty="0">
              <a:effectLst>
                <a:outerShdw blurRad="38100" dist="38100" dir="2700000" algn="tl">
                  <a:srgbClr val="000000">
                    <a:alpha val="43137"/>
                  </a:srgbClr>
                </a:outerShdw>
              </a:effectLst>
            </a:endParaRPr>
          </a:p>
          <a:p>
            <a:pPr algn="just">
              <a:lnSpc>
                <a:spcPct val="120000"/>
              </a:lnSpc>
            </a:pPr>
            <a:r>
              <a:rPr lang="en-US" sz="2300" b="1" dirty="0">
                <a:effectLst>
                  <a:outerShdw blurRad="38100" dist="38100" dir="2700000" algn="tl">
                    <a:srgbClr val="000000">
                      <a:alpha val="43137"/>
                    </a:srgbClr>
                  </a:outerShdw>
                </a:effectLst>
              </a:rPr>
              <a:t>For locations north of the equator the equator is assigned the northing value of 0 meters North</a:t>
            </a:r>
          </a:p>
          <a:p>
            <a:pPr algn="just">
              <a:lnSpc>
                <a:spcPct val="120000"/>
              </a:lnSpc>
            </a:pPr>
            <a:endParaRPr lang="en-US" sz="2300" b="1" dirty="0">
              <a:effectLst>
                <a:outerShdw blurRad="38100" dist="38100" dir="2700000" algn="tl">
                  <a:srgbClr val="000000">
                    <a:alpha val="43137"/>
                  </a:srgbClr>
                </a:outerShdw>
              </a:effectLst>
            </a:endParaRPr>
          </a:p>
          <a:p>
            <a:pPr algn="just">
              <a:lnSpc>
                <a:spcPct val="120000"/>
              </a:lnSpc>
            </a:pPr>
            <a:r>
              <a:rPr lang="en-US" sz="2300" b="1" dirty="0">
                <a:effectLst>
                  <a:outerShdw blurRad="38100" dist="38100" dir="2700000" algn="tl">
                    <a:srgbClr val="000000">
                      <a:alpha val="43137"/>
                    </a:srgbClr>
                  </a:outerShdw>
                </a:effectLst>
              </a:rPr>
              <a:t>To avoid negative numbers, locations south of the equator are made with the equator assigned a value of 10,000,000 meters North. </a:t>
            </a:r>
          </a:p>
          <a:p>
            <a:pPr algn="just">
              <a:lnSpc>
                <a:spcPct val="120000"/>
              </a:lnSpc>
            </a:pPr>
            <a:endParaRPr lang="en-US" sz="2300" b="1" dirty="0">
              <a:effectLst>
                <a:outerShdw blurRad="38100" dist="38100" dir="2700000" algn="tl">
                  <a:srgbClr val="000000">
                    <a:alpha val="43137"/>
                  </a:srgbClr>
                </a:outerShdw>
              </a:effectLst>
            </a:endParaRPr>
          </a:p>
          <a:p>
            <a:pPr algn="just">
              <a:lnSpc>
                <a:spcPct val="120000"/>
              </a:lnSpc>
            </a:pPr>
            <a:r>
              <a:rPr lang="en-US" sz="2300" b="1" dirty="0">
                <a:effectLst>
                  <a:outerShdw blurRad="38100" dist="38100" dir="2700000" algn="tl">
                    <a:srgbClr val="000000">
                      <a:alpha val="43137"/>
                    </a:srgbClr>
                  </a:outerShdw>
                </a:effectLst>
              </a:rPr>
              <a:t>Maximum northing value is about 9300000 m at latitude 84N and about 1100000 m at 80S.</a:t>
            </a:r>
          </a:p>
          <a:p>
            <a:pPr algn="just"/>
            <a:endParaRPr lang="en-US" sz="1900" b="1" dirty="0"/>
          </a:p>
          <a:p>
            <a:endParaRPr lang="en-IN" dirty="0"/>
          </a:p>
        </p:txBody>
      </p:sp>
      <p:pic>
        <p:nvPicPr>
          <p:cNvPr id="7" name="Picture 4" descr="utm"/>
          <p:cNvPicPr>
            <a:picLocks noGrp="1" noChangeAspect="1" noChangeArrowheads="1"/>
          </p:cNvPicPr>
          <p:nvPr>
            <p:ph sz="half" idx="2"/>
          </p:nvPr>
        </p:nvPicPr>
        <p:blipFill>
          <a:blip r:embed="rId2"/>
          <a:srcRect/>
          <a:stretch>
            <a:fillRect/>
          </a:stretch>
        </p:blipFill>
        <p:spPr bwMode="auto">
          <a:xfrm>
            <a:off x="6690314" y="1394158"/>
            <a:ext cx="3712514" cy="504069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4654C-C382-2A7A-6416-940FE7233DE2}"/>
              </a:ext>
            </a:extLst>
          </p:cNvPr>
          <p:cNvSpPr>
            <a:spLocks noGrp="1"/>
          </p:cNvSpPr>
          <p:nvPr>
            <p:ph type="title"/>
          </p:nvPr>
        </p:nvSpPr>
        <p:spPr>
          <a:xfrm>
            <a:off x="765974" y="310104"/>
            <a:ext cx="7397393" cy="765678"/>
          </a:xfrm>
        </p:spPr>
        <p:txBody>
          <a:bodyPr/>
          <a:lstStyle/>
          <a:p>
            <a:r>
              <a:rPr lang="en-IN" dirty="0">
                <a:effectLst>
                  <a:outerShdw blurRad="38100" dist="38100" dir="2700000" algn="tl">
                    <a:srgbClr val="000000">
                      <a:alpha val="43137"/>
                    </a:srgbClr>
                  </a:outerShdw>
                </a:effectLst>
                <a:latin typeface="+mn-lt"/>
              </a:rPr>
              <a:t>digital elevation data sets</a:t>
            </a:r>
          </a:p>
        </p:txBody>
      </p:sp>
      <p:sp>
        <p:nvSpPr>
          <p:cNvPr id="3" name="Content Placeholder 2">
            <a:extLst>
              <a:ext uri="{FF2B5EF4-FFF2-40B4-BE49-F238E27FC236}">
                <a16:creationId xmlns:a16="http://schemas.microsoft.com/office/drawing/2014/main" id="{B7B77532-3554-291A-A194-2378C99FC1B9}"/>
              </a:ext>
            </a:extLst>
          </p:cNvPr>
          <p:cNvSpPr>
            <a:spLocks noGrp="1"/>
          </p:cNvSpPr>
          <p:nvPr>
            <p:ph idx="1"/>
          </p:nvPr>
        </p:nvSpPr>
        <p:spPr>
          <a:xfrm>
            <a:off x="765974" y="1560644"/>
            <a:ext cx="7104030" cy="4870977"/>
          </a:xfrm>
        </p:spPr>
        <p:txBody>
          <a:bodyPr/>
          <a:lstStyle/>
          <a:p>
            <a:pPr algn="l"/>
            <a:r>
              <a:rPr lang="en-IN" sz="2800" b="1" dirty="0"/>
              <a:t>There are several ways of modelling elevation:</a:t>
            </a:r>
          </a:p>
          <a:p>
            <a:r>
              <a:rPr lang="en-IN" sz="2800" dirty="0"/>
              <a:t>Major among these are:</a:t>
            </a:r>
          </a:p>
          <a:p>
            <a:endParaRPr lang="en-IN" dirty="0"/>
          </a:p>
          <a:p>
            <a:pPr marL="690372" lvl="1" indent="-342900"/>
            <a:r>
              <a:rPr lang="en-IN" sz="2400" dirty="0"/>
              <a:t>Digital Surface Model (DSM), </a:t>
            </a:r>
          </a:p>
          <a:p>
            <a:pPr marL="690372" lvl="1" indent="-342900"/>
            <a:r>
              <a:rPr lang="en-IN" sz="2400" dirty="0"/>
              <a:t>Digital Terrain Model (DTM), and</a:t>
            </a:r>
          </a:p>
          <a:p>
            <a:pPr marL="690372" lvl="1" indent="-342900"/>
            <a:r>
              <a:rPr lang="en-IN" sz="2400" dirty="0"/>
              <a:t>Digital Elevation Model (DEM).</a:t>
            </a:r>
          </a:p>
        </p:txBody>
      </p:sp>
      <p:sp>
        <p:nvSpPr>
          <p:cNvPr id="4" name="Slide Number Placeholder 3">
            <a:extLst>
              <a:ext uri="{FF2B5EF4-FFF2-40B4-BE49-F238E27FC236}">
                <a16:creationId xmlns:a16="http://schemas.microsoft.com/office/drawing/2014/main" id="{7C0BE25E-BEA1-9964-6F3A-05400C8B3C7E}"/>
              </a:ext>
            </a:extLst>
          </p:cNvPr>
          <p:cNvSpPr>
            <a:spLocks noGrp="1"/>
          </p:cNvSpPr>
          <p:nvPr>
            <p:ph type="sldNum" sz="quarter" idx="10"/>
          </p:nvPr>
        </p:nvSpPr>
        <p:spPr/>
        <p:txBody>
          <a:bodyPr/>
          <a:lstStyle/>
          <a:p>
            <a:fld id="{48F63A3B-78C7-47BE-AE5E-E10140E04643}" type="slidenum">
              <a:rPr lang="en-US" smtClean="0"/>
              <a:pPr/>
              <a:t>37</a:t>
            </a:fld>
            <a:endParaRPr lang="en-US" dirty="0"/>
          </a:p>
        </p:txBody>
      </p:sp>
      <p:pic>
        <p:nvPicPr>
          <p:cNvPr id="6" name="Picture 2" descr="F:\Teesta-catchment\srtm1.jpg"/>
          <p:cNvPicPr>
            <a:picLocks noChangeAspect="1" noChangeArrowheads="1"/>
          </p:cNvPicPr>
          <p:nvPr/>
        </p:nvPicPr>
        <p:blipFill>
          <a:blip r:embed="rId2"/>
          <a:srcRect/>
          <a:stretch>
            <a:fillRect/>
          </a:stretch>
        </p:blipFill>
        <p:spPr bwMode="auto">
          <a:xfrm>
            <a:off x="7631199" y="1560644"/>
            <a:ext cx="3894624" cy="4525963"/>
          </a:xfrm>
          <a:prstGeom prst="rect">
            <a:avLst/>
          </a:prstGeom>
          <a:noFill/>
        </p:spPr>
      </p:pic>
    </p:spTree>
    <p:extLst>
      <p:ext uri="{BB962C8B-B14F-4D97-AF65-F5344CB8AC3E}">
        <p14:creationId xmlns:p14="http://schemas.microsoft.com/office/powerpoint/2010/main" val="4292047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7A032-E665-7CFE-8115-95FB26BCE2BE}"/>
              </a:ext>
            </a:extLst>
          </p:cNvPr>
          <p:cNvSpPr>
            <a:spLocks noGrp="1"/>
          </p:cNvSpPr>
          <p:nvPr>
            <p:ph type="title"/>
          </p:nvPr>
        </p:nvSpPr>
        <p:spPr>
          <a:xfrm>
            <a:off x="765974" y="291596"/>
            <a:ext cx="7037798" cy="637092"/>
          </a:xfrm>
        </p:spPr>
        <p:txBody>
          <a:bodyPr/>
          <a:lstStyle/>
          <a:p>
            <a:r>
              <a:rPr lang="en-IN" dirty="0">
                <a:effectLst>
                  <a:outerShdw blurRad="38100" dist="38100" dir="2700000" algn="tl">
                    <a:srgbClr val="000000">
                      <a:alpha val="43137"/>
                    </a:srgbClr>
                  </a:outerShdw>
                </a:effectLst>
                <a:latin typeface="+mn-lt"/>
              </a:rPr>
              <a:t>Digital SURFACE Model</a:t>
            </a:r>
            <a:endParaRPr lang="en-IN" dirty="0"/>
          </a:p>
        </p:txBody>
      </p:sp>
      <p:sp>
        <p:nvSpPr>
          <p:cNvPr id="3" name="Content Placeholder 2">
            <a:extLst>
              <a:ext uri="{FF2B5EF4-FFF2-40B4-BE49-F238E27FC236}">
                <a16:creationId xmlns:a16="http://schemas.microsoft.com/office/drawing/2014/main" id="{F9882446-3A33-FE6C-3A46-EFC3130EB537}"/>
              </a:ext>
            </a:extLst>
          </p:cNvPr>
          <p:cNvSpPr>
            <a:spLocks noGrp="1"/>
          </p:cNvSpPr>
          <p:nvPr>
            <p:ph idx="1"/>
          </p:nvPr>
        </p:nvSpPr>
        <p:spPr>
          <a:xfrm>
            <a:off x="216855" y="1823664"/>
            <a:ext cx="9066395" cy="4916184"/>
          </a:xfrm>
        </p:spPr>
        <p:txBody>
          <a:bodyPr>
            <a:normAutofit/>
          </a:bodyPr>
          <a:lstStyle/>
          <a:p>
            <a:pPr algn="just"/>
            <a:r>
              <a:rPr lang="en-US" dirty="0"/>
              <a:t>(DSM) is an elevation model that displays surface height.</a:t>
            </a:r>
          </a:p>
          <a:p>
            <a:pPr algn="just"/>
            <a:r>
              <a:rPr lang="en-US" dirty="0"/>
              <a:t>It displays any existing surface shapes like tree height, buildings, structures and any object on the ground.</a:t>
            </a:r>
          </a:p>
          <a:p>
            <a:pPr algn="just"/>
            <a:r>
              <a:rPr lang="en-US" dirty="0"/>
              <a:t>A DSM is particularly useful in 3D modelling of telecommunications, smart city, urban planning and aviation.</a:t>
            </a:r>
          </a:p>
          <a:p>
            <a:pPr algn="just"/>
            <a:endParaRPr lang="en-US" dirty="0"/>
          </a:p>
          <a:p>
            <a:pPr algn="just"/>
            <a:r>
              <a:rPr lang="en-US" dirty="0"/>
              <a:t>DSMs can be obtained from stereoscopic satellite images, stereoscopic digital aerial photographs with different resolutions, and LiDAR (Light Detection and Ranging) technology.</a:t>
            </a:r>
            <a:endParaRPr lang="en-IN" dirty="0"/>
          </a:p>
        </p:txBody>
      </p:sp>
      <p:sp>
        <p:nvSpPr>
          <p:cNvPr id="4" name="Slide Number Placeholder 3">
            <a:extLst>
              <a:ext uri="{FF2B5EF4-FFF2-40B4-BE49-F238E27FC236}">
                <a16:creationId xmlns:a16="http://schemas.microsoft.com/office/drawing/2014/main" id="{0D2A3CBF-EAD6-1354-0AE1-DDCFFCE7A604}"/>
              </a:ext>
            </a:extLst>
          </p:cNvPr>
          <p:cNvSpPr>
            <a:spLocks noGrp="1"/>
          </p:cNvSpPr>
          <p:nvPr>
            <p:ph type="sldNum" sz="quarter" idx="10"/>
          </p:nvPr>
        </p:nvSpPr>
        <p:spPr/>
        <p:txBody>
          <a:bodyPr/>
          <a:lstStyle/>
          <a:p>
            <a:fld id="{48F63A3B-78C7-47BE-AE5E-E10140E04643}" type="slidenum">
              <a:rPr lang="en-US" smtClean="0"/>
              <a:pPr/>
              <a:t>38</a:t>
            </a:fld>
            <a:endParaRPr lang="en-US" dirty="0"/>
          </a:p>
        </p:txBody>
      </p:sp>
    </p:spTree>
    <p:extLst>
      <p:ext uri="{BB962C8B-B14F-4D97-AF65-F5344CB8AC3E}">
        <p14:creationId xmlns:p14="http://schemas.microsoft.com/office/powerpoint/2010/main" val="1187008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7A032-E665-7CFE-8115-95FB26BCE2BE}"/>
              </a:ext>
            </a:extLst>
          </p:cNvPr>
          <p:cNvSpPr>
            <a:spLocks noGrp="1"/>
          </p:cNvSpPr>
          <p:nvPr>
            <p:ph type="title"/>
          </p:nvPr>
        </p:nvSpPr>
        <p:spPr>
          <a:xfrm>
            <a:off x="765974" y="291596"/>
            <a:ext cx="7037798" cy="637092"/>
          </a:xfrm>
        </p:spPr>
        <p:txBody>
          <a:bodyPr/>
          <a:lstStyle/>
          <a:p>
            <a:r>
              <a:rPr lang="en-IN" dirty="0">
                <a:effectLst>
                  <a:outerShdw blurRad="38100" dist="38100" dir="2700000" algn="tl">
                    <a:srgbClr val="000000">
                      <a:alpha val="43137"/>
                    </a:srgbClr>
                  </a:outerShdw>
                </a:effectLst>
                <a:latin typeface="+mn-lt"/>
              </a:rPr>
              <a:t>Digital Terrain Model</a:t>
            </a:r>
            <a:endParaRPr lang="en-IN" dirty="0"/>
          </a:p>
        </p:txBody>
      </p:sp>
      <p:sp>
        <p:nvSpPr>
          <p:cNvPr id="3" name="Content Placeholder 2">
            <a:extLst>
              <a:ext uri="{FF2B5EF4-FFF2-40B4-BE49-F238E27FC236}">
                <a16:creationId xmlns:a16="http://schemas.microsoft.com/office/drawing/2014/main" id="{F9882446-3A33-FE6C-3A46-EFC3130EB537}"/>
              </a:ext>
            </a:extLst>
          </p:cNvPr>
          <p:cNvSpPr>
            <a:spLocks noGrp="1"/>
          </p:cNvSpPr>
          <p:nvPr>
            <p:ph idx="1"/>
          </p:nvPr>
        </p:nvSpPr>
        <p:spPr>
          <a:xfrm>
            <a:off x="601586" y="1345914"/>
            <a:ext cx="8727349" cy="5220489"/>
          </a:xfrm>
        </p:spPr>
        <p:txBody>
          <a:bodyPr>
            <a:normAutofit/>
          </a:bodyPr>
          <a:lstStyle/>
          <a:p>
            <a:pPr marL="342900" indent="-342900" algn="just">
              <a:buFont typeface="Arial" panose="020B0604020202020204" pitchFamily="34" charset="0"/>
              <a:buChar char="•"/>
            </a:pPr>
            <a:r>
              <a:rPr lang="en-US" dirty="0"/>
              <a:t>DTM typically augments a DEM, by including vector features of the natural terrain, such as rivers and ridges. A DTM may be interpolated to generate a DEM, but not vice versa.</a:t>
            </a:r>
          </a:p>
          <a:p>
            <a:pPr marL="342900" indent="-342900" algn="just">
              <a:buFont typeface="Arial" panose="020B0604020202020204" pitchFamily="34" charset="0"/>
              <a:buChar char="•"/>
            </a:pPr>
            <a:r>
              <a:rPr lang="en-US" dirty="0"/>
              <a:t>Vegetation, buildings and other man made features are removed.</a:t>
            </a:r>
          </a:p>
          <a:p>
            <a:pPr marL="342900" indent="-342900" algn="just">
              <a:buFont typeface="Arial" panose="020B0604020202020204" pitchFamily="34" charset="0"/>
              <a:buChar char="•"/>
            </a:pPr>
            <a:r>
              <a:rPr lang="en-US" dirty="0"/>
              <a:t>DTM becomes powerful tool in earth and engineering sciences.</a:t>
            </a:r>
          </a:p>
          <a:p>
            <a:pPr marL="342900" indent="-342900" algn="just">
              <a:buFont typeface="Arial" panose="020B0604020202020204" pitchFamily="34" charset="0"/>
              <a:buChar char="•"/>
            </a:pPr>
            <a:r>
              <a:rPr lang="en-US" dirty="0"/>
              <a:t>Photogrammetric processing of aerial and space stereo images is commonly used to create DTMs.</a:t>
            </a:r>
          </a:p>
          <a:p>
            <a:pPr marL="342900" indent="-342900" algn="just">
              <a:buFont typeface="Arial" panose="020B0604020202020204" pitchFamily="34" charset="0"/>
              <a:buChar char="•"/>
            </a:pPr>
            <a:endParaRPr lang="en-US" dirty="0"/>
          </a:p>
          <a:p>
            <a:pPr algn="just"/>
            <a:endParaRPr lang="en-IN" dirty="0"/>
          </a:p>
        </p:txBody>
      </p:sp>
      <p:sp>
        <p:nvSpPr>
          <p:cNvPr id="4" name="Slide Number Placeholder 3">
            <a:extLst>
              <a:ext uri="{FF2B5EF4-FFF2-40B4-BE49-F238E27FC236}">
                <a16:creationId xmlns:a16="http://schemas.microsoft.com/office/drawing/2014/main" id="{0D2A3CBF-EAD6-1354-0AE1-DDCFFCE7A604}"/>
              </a:ext>
            </a:extLst>
          </p:cNvPr>
          <p:cNvSpPr>
            <a:spLocks noGrp="1"/>
          </p:cNvSpPr>
          <p:nvPr>
            <p:ph type="sldNum" sz="quarter" idx="10"/>
          </p:nvPr>
        </p:nvSpPr>
        <p:spPr/>
        <p:txBody>
          <a:bodyPr/>
          <a:lstStyle/>
          <a:p>
            <a:fld id="{48F63A3B-78C7-47BE-AE5E-E10140E04643}" type="slidenum">
              <a:rPr lang="en-US" smtClean="0"/>
              <a:pPr/>
              <a:t>39</a:t>
            </a:fld>
            <a:endParaRPr lang="en-US" dirty="0"/>
          </a:p>
        </p:txBody>
      </p:sp>
    </p:spTree>
    <p:extLst>
      <p:ext uri="{BB962C8B-B14F-4D97-AF65-F5344CB8AC3E}">
        <p14:creationId xmlns:p14="http://schemas.microsoft.com/office/powerpoint/2010/main" val="387499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CB975C-8DDD-B0F3-0222-95F45AD55039}"/>
              </a:ext>
            </a:extLst>
          </p:cNvPr>
          <p:cNvSpPr txBox="1"/>
          <p:nvPr/>
        </p:nvSpPr>
        <p:spPr>
          <a:xfrm>
            <a:off x="424831" y="5818006"/>
            <a:ext cx="2849465" cy="369332"/>
          </a:xfrm>
          <a:prstGeom prst="rect">
            <a:avLst/>
          </a:prstGeom>
          <a:noFill/>
        </p:spPr>
        <p:txBody>
          <a:bodyPr wrap="square" rtlCol="0">
            <a:spAutoFit/>
          </a:bodyPr>
          <a:lstStyle/>
          <a:p>
            <a:r>
              <a:rPr lang="en-US" b="1" i="1" dirty="0"/>
              <a:t>Source: NRLD- 2023</a:t>
            </a:r>
            <a:endParaRPr lang="en-IN" i="1" dirty="0"/>
          </a:p>
        </p:txBody>
      </p:sp>
      <p:graphicFrame>
        <p:nvGraphicFramePr>
          <p:cNvPr id="5" name="Table 4">
            <a:extLst>
              <a:ext uri="{FF2B5EF4-FFF2-40B4-BE49-F238E27FC236}">
                <a16:creationId xmlns:a16="http://schemas.microsoft.com/office/drawing/2014/main" id="{67B4926A-7BC4-1DCD-8FB0-96E4C2356A2C}"/>
              </a:ext>
            </a:extLst>
          </p:cNvPr>
          <p:cNvGraphicFramePr>
            <a:graphicFrameLocks noGrp="1"/>
          </p:cNvGraphicFramePr>
          <p:nvPr>
            <p:extLst>
              <p:ext uri="{D42A27DB-BD31-4B8C-83A1-F6EECF244321}">
                <p14:modId xmlns:p14="http://schemas.microsoft.com/office/powerpoint/2010/main" val="2818308152"/>
              </p:ext>
            </p:extLst>
          </p:nvPr>
        </p:nvGraphicFramePr>
        <p:xfrm>
          <a:off x="1190624" y="2154008"/>
          <a:ext cx="4422546" cy="3459510"/>
        </p:xfrm>
        <a:graphic>
          <a:graphicData uri="http://schemas.openxmlformats.org/drawingml/2006/table">
            <a:tbl>
              <a:tblPr>
                <a:tableStyleId>{5C22544A-7EE6-4342-B048-85BDC9FD1C3A}</a:tableStyleId>
              </a:tblPr>
              <a:tblGrid>
                <a:gridCol w="2647199">
                  <a:extLst>
                    <a:ext uri="{9D8B030D-6E8A-4147-A177-3AD203B41FA5}">
                      <a16:colId xmlns:a16="http://schemas.microsoft.com/office/drawing/2014/main" val="425613520"/>
                    </a:ext>
                  </a:extLst>
                </a:gridCol>
                <a:gridCol w="1775347">
                  <a:extLst>
                    <a:ext uri="{9D8B030D-6E8A-4147-A177-3AD203B41FA5}">
                      <a16:colId xmlns:a16="http://schemas.microsoft.com/office/drawing/2014/main" val="1831293295"/>
                    </a:ext>
                  </a:extLst>
                </a:gridCol>
              </a:tblGrid>
              <a:tr h="345951">
                <a:tc>
                  <a:txBody>
                    <a:bodyPr/>
                    <a:lstStyle/>
                    <a:p>
                      <a:pPr algn="ctr" fontAlgn="ctr"/>
                      <a:r>
                        <a:rPr lang="en-IN" sz="2000" b="1" u="none" strike="noStrike" dirty="0">
                          <a:solidFill>
                            <a:schemeClr val="bg1"/>
                          </a:solidFill>
                          <a:effectLst/>
                        </a:rPr>
                        <a:t>States/UTs</a:t>
                      </a:r>
                      <a:endParaRPr lang="en-IN" sz="2000" b="1" i="0" u="none" strike="noStrike" dirty="0">
                        <a:solidFill>
                          <a:schemeClr val="bg1"/>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fontAlgn="ctr"/>
                      <a:r>
                        <a:rPr lang="en-IN" sz="2000" b="1" i="0" u="none" strike="noStrike" dirty="0">
                          <a:solidFill>
                            <a:schemeClr val="bg1"/>
                          </a:solidFill>
                          <a:effectLst/>
                          <a:latin typeface="+mn-lt"/>
                        </a:rPr>
                        <a:t>No.</a:t>
                      </a:r>
                      <a:r>
                        <a:rPr lang="en-IN" sz="2000" b="1" i="0" u="none" strike="noStrike" baseline="0" dirty="0">
                          <a:solidFill>
                            <a:schemeClr val="bg1"/>
                          </a:solidFill>
                          <a:effectLst/>
                          <a:latin typeface="+mn-lt"/>
                        </a:rPr>
                        <a:t> of dams</a:t>
                      </a:r>
                      <a:endParaRPr lang="en-IN" sz="2000" b="1" i="0" u="none" strike="noStrike" dirty="0">
                        <a:solidFill>
                          <a:schemeClr val="bg1"/>
                        </a:solidFill>
                        <a:effectLst/>
                        <a:latin typeface="Calibri" panose="020F0502020204030204" pitchFamily="34" charset="0"/>
                      </a:endParaRPr>
                    </a:p>
                  </a:txBody>
                  <a:tcPr marL="6350" marR="6350" marT="6350" marB="0" anchor="ctr">
                    <a:solidFill>
                      <a:schemeClr val="accent1">
                        <a:lumMod val="75000"/>
                      </a:schemeClr>
                    </a:solidFill>
                  </a:tcPr>
                </a:tc>
                <a:extLst>
                  <a:ext uri="{0D108BD9-81ED-4DB2-BD59-A6C34878D82A}">
                    <a16:rowId xmlns:a16="http://schemas.microsoft.com/office/drawing/2014/main" val="2216998734"/>
                  </a:ext>
                </a:extLst>
              </a:tr>
              <a:tr h="345951">
                <a:tc>
                  <a:txBody>
                    <a:bodyPr/>
                    <a:lstStyle/>
                    <a:p>
                      <a:pPr algn="ctr" fontAlgn="ctr"/>
                      <a:r>
                        <a:rPr lang="en-IN" sz="2000" u="none" strike="noStrike" dirty="0">
                          <a:effectLst/>
                        </a:rPr>
                        <a:t>Maharashtra</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ctr" fontAlgn="ctr"/>
                      <a:r>
                        <a:rPr lang="en-IN" sz="2000" u="none" strike="noStrike" dirty="0">
                          <a:effectLst/>
                        </a:rPr>
                        <a:t>2333</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2051902148"/>
                  </a:ext>
                </a:extLst>
              </a:tr>
              <a:tr h="345951">
                <a:tc>
                  <a:txBody>
                    <a:bodyPr/>
                    <a:lstStyle/>
                    <a:p>
                      <a:pPr algn="ctr" fontAlgn="ctr"/>
                      <a:r>
                        <a:rPr lang="en-IN" sz="2000" u="none" strike="noStrike" dirty="0">
                          <a:effectLst/>
                        </a:rPr>
                        <a:t>Madhya Pradesh</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ctr" fontAlgn="ctr"/>
                      <a:r>
                        <a:rPr lang="en-IN" sz="2000" u="none" strike="noStrike" dirty="0">
                          <a:effectLst/>
                        </a:rPr>
                        <a:t>1354</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2021087584"/>
                  </a:ext>
                </a:extLst>
              </a:tr>
              <a:tr h="345951">
                <a:tc>
                  <a:txBody>
                    <a:bodyPr/>
                    <a:lstStyle/>
                    <a:p>
                      <a:pPr algn="ctr" fontAlgn="ctr"/>
                      <a:r>
                        <a:rPr lang="en-IN" sz="2000" u="none" strike="noStrike" dirty="0">
                          <a:effectLst/>
                        </a:rPr>
                        <a:t>Gujarat</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ctr" fontAlgn="ctr"/>
                      <a:r>
                        <a:rPr lang="en-IN" sz="2000" u="none" strike="noStrike" dirty="0">
                          <a:effectLst/>
                        </a:rPr>
                        <a:t>487</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1163483907"/>
                  </a:ext>
                </a:extLst>
              </a:tr>
              <a:tr h="345951">
                <a:tc>
                  <a:txBody>
                    <a:bodyPr/>
                    <a:lstStyle/>
                    <a:p>
                      <a:pPr algn="ctr" fontAlgn="ctr"/>
                      <a:r>
                        <a:rPr lang="en-IN" sz="2000" u="none" strike="noStrike" dirty="0">
                          <a:effectLst/>
                        </a:rPr>
                        <a:t>Chhattisgarh</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ctr" fontAlgn="ctr"/>
                      <a:r>
                        <a:rPr lang="en-IN" sz="2000" u="none" strike="noStrike" dirty="0">
                          <a:effectLst/>
                        </a:rPr>
                        <a:t>339</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3805403583"/>
                  </a:ext>
                </a:extLst>
              </a:tr>
              <a:tr h="345951">
                <a:tc>
                  <a:txBody>
                    <a:bodyPr/>
                    <a:lstStyle/>
                    <a:p>
                      <a:pPr algn="ctr" fontAlgn="ctr"/>
                      <a:r>
                        <a:rPr lang="en-IN" sz="2000" u="none" strike="noStrike" dirty="0">
                          <a:effectLst/>
                        </a:rPr>
                        <a:t>Rajasthan</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ctr" fontAlgn="ctr"/>
                      <a:r>
                        <a:rPr lang="en-IN" sz="2000" u="none" strike="noStrike" dirty="0">
                          <a:effectLst/>
                        </a:rPr>
                        <a:t>310</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4156851536"/>
                  </a:ext>
                </a:extLst>
              </a:tr>
              <a:tr h="345951">
                <a:tc>
                  <a:txBody>
                    <a:bodyPr/>
                    <a:lstStyle/>
                    <a:p>
                      <a:pPr algn="ctr" fontAlgn="ctr"/>
                      <a:r>
                        <a:rPr lang="en-IN" sz="2000" u="none" strike="noStrike" dirty="0">
                          <a:effectLst/>
                        </a:rPr>
                        <a:t>Karnataka</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ctr" fontAlgn="ctr"/>
                      <a:r>
                        <a:rPr lang="en-IN" sz="2000" u="none" strike="noStrike" dirty="0">
                          <a:effectLst/>
                        </a:rPr>
                        <a:t>231</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1401930986"/>
                  </a:ext>
                </a:extLst>
              </a:tr>
              <a:tr h="345951">
                <a:tc>
                  <a:txBody>
                    <a:bodyPr/>
                    <a:lstStyle/>
                    <a:p>
                      <a:pPr algn="ctr" fontAlgn="ctr"/>
                      <a:r>
                        <a:rPr lang="en-IN" sz="2000" u="none" strike="noStrike" dirty="0">
                          <a:effectLst/>
                        </a:rPr>
                        <a:t>Odisha</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ctr" fontAlgn="ctr"/>
                      <a:r>
                        <a:rPr lang="en-IN" sz="2000" u="none" strike="noStrike" dirty="0">
                          <a:effectLst/>
                        </a:rPr>
                        <a:t>210</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1360013943"/>
                  </a:ext>
                </a:extLst>
              </a:tr>
              <a:tr h="345951">
                <a:tc>
                  <a:txBody>
                    <a:bodyPr/>
                    <a:lstStyle/>
                    <a:p>
                      <a:pPr algn="ctr" fontAlgn="ctr"/>
                      <a:r>
                        <a:rPr lang="en-IN" sz="2000" u="none" strike="noStrike" dirty="0" err="1">
                          <a:effectLst/>
                        </a:rPr>
                        <a:t>Telangana</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ctr" fontAlgn="ctr"/>
                      <a:r>
                        <a:rPr lang="en-IN" sz="2000" u="none" strike="noStrike" dirty="0">
                          <a:effectLst/>
                        </a:rPr>
                        <a:t>161</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4010945831"/>
                  </a:ext>
                </a:extLst>
              </a:tr>
              <a:tr h="345951">
                <a:tc>
                  <a:txBody>
                    <a:bodyPr/>
                    <a:lstStyle/>
                    <a:p>
                      <a:pPr algn="ctr" fontAlgn="ctr"/>
                      <a:r>
                        <a:rPr lang="en-IN" sz="2000" u="none" strike="noStrike" dirty="0">
                          <a:effectLst/>
                        </a:rPr>
                        <a:t>Uttar Pradesh</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ctr" fontAlgn="ctr"/>
                      <a:r>
                        <a:rPr lang="en-IN" sz="2000" u="none" strike="noStrike" dirty="0">
                          <a:effectLst/>
                        </a:rPr>
                        <a:t>151</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2161568193"/>
                  </a:ext>
                </a:extLst>
              </a:tr>
            </a:tbl>
          </a:graphicData>
        </a:graphic>
      </p:graphicFrame>
      <p:graphicFrame>
        <p:nvGraphicFramePr>
          <p:cNvPr id="6" name="Table 5">
            <a:extLst>
              <a:ext uri="{FF2B5EF4-FFF2-40B4-BE49-F238E27FC236}">
                <a16:creationId xmlns:a16="http://schemas.microsoft.com/office/drawing/2014/main" id="{76E58C9C-B1BB-6E8F-433C-B791706BA549}"/>
              </a:ext>
            </a:extLst>
          </p:cNvPr>
          <p:cNvGraphicFramePr>
            <a:graphicFrameLocks noGrp="1"/>
          </p:cNvGraphicFramePr>
          <p:nvPr>
            <p:extLst>
              <p:ext uri="{D42A27DB-BD31-4B8C-83A1-F6EECF244321}">
                <p14:modId xmlns:p14="http://schemas.microsoft.com/office/powerpoint/2010/main" val="3796963982"/>
              </p:ext>
            </p:extLst>
          </p:nvPr>
        </p:nvGraphicFramePr>
        <p:xfrm>
          <a:off x="6134100" y="2146995"/>
          <a:ext cx="4910619" cy="3459510"/>
        </p:xfrm>
        <a:graphic>
          <a:graphicData uri="http://schemas.openxmlformats.org/drawingml/2006/table">
            <a:tbl>
              <a:tblPr>
                <a:tableStyleId>{5C22544A-7EE6-4342-B048-85BDC9FD1C3A}</a:tableStyleId>
              </a:tblPr>
              <a:tblGrid>
                <a:gridCol w="2730520">
                  <a:extLst>
                    <a:ext uri="{9D8B030D-6E8A-4147-A177-3AD203B41FA5}">
                      <a16:colId xmlns:a16="http://schemas.microsoft.com/office/drawing/2014/main" val="1369575834"/>
                    </a:ext>
                  </a:extLst>
                </a:gridCol>
                <a:gridCol w="2180099">
                  <a:extLst>
                    <a:ext uri="{9D8B030D-6E8A-4147-A177-3AD203B41FA5}">
                      <a16:colId xmlns:a16="http://schemas.microsoft.com/office/drawing/2014/main" val="2908430535"/>
                    </a:ext>
                  </a:extLst>
                </a:gridCol>
              </a:tblGrid>
              <a:tr h="345951">
                <a:tc>
                  <a:txBody>
                    <a:bodyPr/>
                    <a:lstStyle/>
                    <a:p>
                      <a:pPr algn="ctr" fontAlgn="ctr"/>
                      <a:r>
                        <a:rPr lang="en-IN" sz="2000" b="1" u="none" strike="noStrike" dirty="0">
                          <a:solidFill>
                            <a:schemeClr val="bg1"/>
                          </a:solidFill>
                          <a:effectLst/>
                        </a:rPr>
                        <a:t>States/UTs</a:t>
                      </a:r>
                      <a:endParaRPr lang="en-IN" sz="2000" b="1" i="0" u="none" strike="noStrike" dirty="0">
                        <a:solidFill>
                          <a:schemeClr val="bg1"/>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fontAlgn="ctr"/>
                      <a:r>
                        <a:rPr lang="en-IN" sz="2000" b="1" i="0" u="none" strike="noStrike" dirty="0">
                          <a:solidFill>
                            <a:schemeClr val="bg1"/>
                          </a:solidFill>
                          <a:effectLst/>
                          <a:latin typeface="+mn-lt"/>
                        </a:rPr>
                        <a:t>No.</a:t>
                      </a:r>
                      <a:r>
                        <a:rPr lang="en-IN" sz="2000" b="1" i="0" u="none" strike="noStrike" baseline="0" dirty="0">
                          <a:solidFill>
                            <a:schemeClr val="bg1"/>
                          </a:solidFill>
                          <a:effectLst/>
                          <a:latin typeface="+mn-lt"/>
                        </a:rPr>
                        <a:t> of dams</a:t>
                      </a:r>
                      <a:endParaRPr lang="en-IN" sz="2000" b="1" i="0" u="none" strike="noStrike" dirty="0">
                        <a:solidFill>
                          <a:schemeClr val="bg1"/>
                        </a:solidFill>
                        <a:effectLst/>
                        <a:latin typeface="Calibri" panose="020F0502020204030204" pitchFamily="34" charset="0"/>
                      </a:endParaRPr>
                    </a:p>
                  </a:txBody>
                  <a:tcPr marL="6350" marR="6350" marT="6350" marB="0" anchor="ctr">
                    <a:solidFill>
                      <a:schemeClr val="accent1">
                        <a:lumMod val="75000"/>
                      </a:schemeClr>
                    </a:solidFill>
                  </a:tcPr>
                </a:tc>
                <a:extLst>
                  <a:ext uri="{0D108BD9-81ED-4DB2-BD59-A6C34878D82A}">
                    <a16:rowId xmlns:a16="http://schemas.microsoft.com/office/drawing/2014/main" val="2155289789"/>
                  </a:ext>
                </a:extLst>
              </a:tr>
              <a:tr h="345951">
                <a:tc>
                  <a:txBody>
                    <a:bodyPr/>
                    <a:lstStyle/>
                    <a:p>
                      <a:pPr algn="ctr" fontAlgn="ctr"/>
                      <a:r>
                        <a:rPr lang="en-IN" sz="2000" u="none" strike="noStrike" dirty="0">
                          <a:effectLst/>
                        </a:rPr>
                        <a:t>Andhra Pradesh</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ctr" fontAlgn="ctr"/>
                      <a:r>
                        <a:rPr lang="en-IN" sz="2000" u="none" strike="noStrike" dirty="0">
                          <a:effectLst/>
                        </a:rPr>
                        <a:t>140</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876790969"/>
                  </a:ext>
                </a:extLst>
              </a:tr>
              <a:tr h="345951">
                <a:tc>
                  <a:txBody>
                    <a:bodyPr/>
                    <a:lstStyle/>
                    <a:p>
                      <a:pPr algn="ctr" fontAlgn="ctr"/>
                      <a:r>
                        <a:rPr lang="en-IN" sz="2000" u="none" strike="noStrike">
                          <a:effectLst/>
                        </a:rPr>
                        <a:t>Tamil Nadu</a:t>
                      </a:r>
                      <a:endParaRPr lang="en-IN" sz="2000" b="0" i="0" u="none" strike="noStrike">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ctr" fontAlgn="ctr"/>
                      <a:r>
                        <a:rPr lang="en-IN" sz="2000" u="none" strike="noStrike" dirty="0">
                          <a:effectLst/>
                        </a:rPr>
                        <a:t>127</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946565097"/>
                  </a:ext>
                </a:extLst>
              </a:tr>
              <a:tr h="345951">
                <a:tc>
                  <a:txBody>
                    <a:bodyPr/>
                    <a:lstStyle/>
                    <a:p>
                      <a:pPr algn="ctr" fontAlgn="ctr"/>
                      <a:r>
                        <a:rPr lang="en-IN" sz="2000" u="none" strike="noStrike" dirty="0">
                          <a:effectLst/>
                        </a:rPr>
                        <a:t>Kerala</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ctr" fontAlgn="ctr"/>
                      <a:r>
                        <a:rPr lang="en-IN" sz="2000" u="none" strike="noStrike" dirty="0">
                          <a:effectLst/>
                        </a:rPr>
                        <a:t>61</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839961921"/>
                  </a:ext>
                </a:extLst>
              </a:tr>
              <a:tr h="345951">
                <a:tc>
                  <a:txBody>
                    <a:bodyPr/>
                    <a:lstStyle/>
                    <a:p>
                      <a:pPr algn="ctr" fontAlgn="ctr"/>
                      <a:r>
                        <a:rPr lang="en-IN" sz="2000" u="none" strike="noStrike" dirty="0">
                          <a:effectLst/>
                        </a:rPr>
                        <a:t>Jharkhand</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ctr" fontAlgn="ctr"/>
                      <a:r>
                        <a:rPr lang="en-IN" sz="2000" u="none" strike="noStrike" dirty="0">
                          <a:effectLst/>
                        </a:rPr>
                        <a:t>55</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1679971843"/>
                  </a:ext>
                </a:extLst>
              </a:tr>
              <a:tr h="345951">
                <a:tc>
                  <a:txBody>
                    <a:bodyPr/>
                    <a:lstStyle/>
                    <a:p>
                      <a:pPr algn="ctr" fontAlgn="ctr"/>
                      <a:r>
                        <a:rPr lang="en-IN" sz="2000" u="none" strike="noStrike" dirty="0">
                          <a:effectLst/>
                        </a:rPr>
                        <a:t>West Bengal</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ctr" fontAlgn="ctr"/>
                      <a:r>
                        <a:rPr lang="en-IN" sz="2000" u="none" strike="noStrike" dirty="0">
                          <a:effectLst/>
                        </a:rPr>
                        <a:t>36</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3350615336"/>
                  </a:ext>
                </a:extLst>
              </a:tr>
              <a:tr h="345951">
                <a:tc>
                  <a:txBody>
                    <a:bodyPr/>
                    <a:lstStyle/>
                    <a:p>
                      <a:pPr algn="ctr" fontAlgn="ctr"/>
                      <a:r>
                        <a:rPr lang="en-IN" sz="2000" u="none" strike="noStrike" dirty="0">
                          <a:effectLst/>
                        </a:rPr>
                        <a:t>Uttarakhand</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ctr" fontAlgn="ctr"/>
                      <a:r>
                        <a:rPr lang="en-IN" sz="2000" u="none" strike="noStrike" dirty="0">
                          <a:effectLst/>
                        </a:rPr>
                        <a:t>32</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2372777802"/>
                  </a:ext>
                </a:extLst>
              </a:tr>
              <a:tr h="345951">
                <a:tc>
                  <a:txBody>
                    <a:bodyPr/>
                    <a:lstStyle/>
                    <a:p>
                      <a:pPr algn="ctr" fontAlgn="ctr"/>
                      <a:r>
                        <a:rPr lang="en-IN" sz="2000" u="none" strike="noStrike" dirty="0">
                          <a:effectLst/>
                        </a:rPr>
                        <a:t>Bihar</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ctr" fontAlgn="ctr"/>
                      <a:r>
                        <a:rPr lang="en-IN" sz="2000" u="none" strike="noStrike" dirty="0">
                          <a:effectLst/>
                        </a:rPr>
                        <a:t>27</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3794481932"/>
                  </a:ext>
                </a:extLst>
              </a:tr>
              <a:tr h="345951">
                <a:tc>
                  <a:txBody>
                    <a:bodyPr/>
                    <a:lstStyle/>
                    <a:p>
                      <a:pPr algn="ctr" fontAlgn="ctr"/>
                      <a:r>
                        <a:rPr lang="en-IN" sz="2000" u="none" strike="noStrike" dirty="0">
                          <a:effectLst/>
                        </a:rPr>
                        <a:t>Himachal Pradesh</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ctr" fontAlgn="ctr"/>
                      <a:r>
                        <a:rPr lang="en-IN" sz="2000" u="none" strike="noStrike" dirty="0">
                          <a:effectLst/>
                        </a:rPr>
                        <a:t>23</a:t>
                      </a:r>
                      <a:endParaRPr lang="en-IN"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1835503790"/>
                  </a:ext>
                </a:extLst>
              </a:tr>
              <a:tr h="345951">
                <a:tc>
                  <a:txBody>
                    <a:bodyPr/>
                    <a:lstStyle/>
                    <a:p>
                      <a:pPr algn="ctr" fontAlgn="ctr"/>
                      <a:r>
                        <a:rPr lang="en-GB" sz="2000" u="none" strike="noStrike" dirty="0">
                          <a:effectLst/>
                        </a:rPr>
                        <a:t>Other States/UTs</a:t>
                      </a:r>
                      <a:endParaRPr lang="en-GB"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tc>
                  <a:txBody>
                    <a:bodyPr/>
                    <a:lstStyle/>
                    <a:p>
                      <a:pPr algn="ctr" fontAlgn="ctr"/>
                      <a:r>
                        <a:rPr lang="en-GB" sz="2000" u="none" strike="noStrike" dirty="0">
                          <a:effectLst/>
                        </a:rPr>
                        <a:t>61</a:t>
                      </a:r>
                      <a:endParaRPr lang="en-GB" sz="2000" b="0" i="0" u="none" strike="noStrike" dirty="0">
                        <a:solidFill>
                          <a:srgbClr val="000000"/>
                        </a:solidFill>
                        <a:effectLst/>
                        <a:latin typeface="Calibri" panose="020F050202020403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847332624"/>
                  </a:ext>
                </a:extLst>
              </a:tr>
            </a:tbl>
          </a:graphicData>
        </a:graphic>
      </p:graphicFrame>
      <p:graphicFrame>
        <p:nvGraphicFramePr>
          <p:cNvPr id="7" name="Table 6">
            <a:extLst>
              <a:ext uri="{FF2B5EF4-FFF2-40B4-BE49-F238E27FC236}">
                <a16:creationId xmlns:a16="http://schemas.microsoft.com/office/drawing/2014/main" id="{185550DD-1E78-6116-D037-9F33B707BC49}"/>
              </a:ext>
            </a:extLst>
          </p:cNvPr>
          <p:cNvGraphicFramePr>
            <a:graphicFrameLocks noGrp="1"/>
          </p:cNvGraphicFramePr>
          <p:nvPr>
            <p:extLst>
              <p:ext uri="{D42A27DB-BD31-4B8C-83A1-F6EECF244321}">
                <p14:modId xmlns:p14="http://schemas.microsoft.com/office/powerpoint/2010/main" val="1636522568"/>
              </p:ext>
            </p:extLst>
          </p:nvPr>
        </p:nvGraphicFramePr>
        <p:xfrm>
          <a:off x="3684008" y="5650853"/>
          <a:ext cx="4979339" cy="472931"/>
        </p:xfrm>
        <a:graphic>
          <a:graphicData uri="http://schemas.openxmlformats.org/drawingml/2006/table">
            <a:tbl>
              <a:tblPr firstRow="1">
                <a:tableStyleId>{5C22544A-7EE6-4342-B048-85BDC9FD1C3A}</a:tableStyleId>
              </a:tblPr>
              <a:tblGrid>
                <a:gridCol w="2460302">
                  <a:extLst>
                    <a:ext uri="{9D8B030D-6E8A-4147-A177-3AD203B41FA5}">
                      <a16:colId xmlns:a16="http://schemas.microsoft.com/office/drawing/2014/main" val="20000"/>
                    </a:ext>
                  </a:extLst>
                </a:gridCol>
                <a:gridCol w="2519037">
                  <a:extLst>
                    <a:ext uri="{9D8B030D-6E8A-4147-A177-3AD203B41FA5}">
                      <a16:colId xmlns:a16="http://schemas.microsoft.com/office/drawing/2014/main" val="20001"/>
                    </a:ext>
                  </a:extLst>
                </a:gridCol>
              </a:tblGrid>
              <a:tr h="472931">
                <a:tc>
                  <a:txBody>
                    <a:bodyPr/>
                    <a:lstStyle/>
                    <a:p>
                      <a:pPr algn="ctr" fontAlgn="b"/>
                      <a:r>
                        <a:rPr lang="en-US" sz="2000" u="none" strike="noStrike" dirty="0">
                          <a:effectLst/>
                        </a:rPr>
                        <a:t>TOTAL</a:t>
                      </a:r>
                      <a:endParaRPr lang="en-US" sz="20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3" marB="0" anchor="ctr">
                    <a:solidFill>
                      <a:schemeClr val="accent1">
                        <a:lumMod val="75000"/>
                      </a:schemeClr>
                    </a:solidFill>
                  </a:tcPr>
                </a:tc>
                <a:tc>
                  <a:txBody>
                    <a:bodyPr/>
                    <a:lstStyle/>
                    <a:p>
                      <a:pPr algn="ctr" fontAlgn="b"/>
                      <a:r>
                        <a:rPr lang="en-US" sz="2000" b="1" i="0" u="none" strike="noStrike" dirty="0">
                          <a:solidFill>
                            <a:schemeClr val="lt1"/>
                          </a:solidFill>
                          <a:effectLst/>
                          <a:latin typeface="+mn-lt"/>
                          <a:cs typeface="+mn-cs"/>
                        </a:rPr>
                        <a:t>6138</a:t>
                      </a:r>
                      <a:endParaRPr lang="en-US" sz="20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3" marB="0" anchor="ctr">
                    <a:solidFill>
                      <a:schemeClr val="accent1">
                        <a:lumMod val="75000"/>
                      </a:schemeClr>
                    </a:solidFill>
                  </a:tcPr>
                </a:tc>
                <a:extLst>
                  <a:ext uri="{0D108BD9-81ED-4DB2-BD59-A6C34878D82A}">
                    <a16:rowId xmlns:a16="http://schemas.microsoft.com/office/drawing/2014/main" val="10000"/>
                  </a:ext>
                </a:extLst>
              </a:tr>
            </a:tbl>
          </a:graphicData>
        </a:graphic>
      </p:graphicFrame>
      <p:sp>
        <p:nvSpPr>
          <p:cNvPr id="8" name="TextBox 7"/>
          <p:cNvSpPr txBox="1"/>
          <p:nvPr/>
        </p:nvSpPr>
        <p:spPr>
          <a:xfrm>
            <a:off x="405561" y="1251491"/>
            <a:ext cx="11457077" cy="794064"/>
          </a:xfrm>
          <a:prstGeom prst="rect">
            <a:avLst/>
          </a:prstGeom>
          <a:noFill/>
        </p:spPr>
        <p:txBody>
          <a:bodyPr wrap="square" rtlCol="0">
            <a:spAutoFit/>
          </a:bodyPr>
          <a:lstStyle/>
          <a:p>
            <a:pPr>
              <a:lnSpc>
                <a:spcPct val="114000"/>
              </a:lnSpc>
              <a:spcBef>
                <a:spcPts val="0"/>
              </a:spcBef>
              <a:buClr>
                <a:srgbClr val="002345"/>
              </a:buClr>
              <a:buSzPts val="2000"/>
            </a:pPr>
            <a:r>
              <a:rPr lang="en-GB" sz="2000" dirty="0">
                <a:ea typeface="Arial"/>
                <a:cs typeface="Arial"/>
                <a:sym typeface="Arial"/>
              </a:rPr>
              <a:t>In India, dams are owned, constructed and maintained by the State Governments, CPSUs and few Private Agencies.</a:t>
            </a:r>
            <a:endParaRPr lang="en-GB" sz="2000" dirty="0"/>
          </a:p>
        </p:txBody>
      </p:sp>
      <p:sp>
        <p:nvSpPr>
          <p:cNvPr id="9" name="Title 1"/>
          <p:cNvSpPr>
            <a:spLocks noGrp="1"/>
          </p:cNvSpPr>
          <p:nvPr>
            <p:ph type="title"/>
          </p:nvPr>
        </p:nvSpPr>
        <p:spPr>
          <a:xfrm>
            <a:off x="424831" y="211561"/>
            <a:ext cx="9822332" cy="835442"/>
          </a:xfrm>
        </p:spPr>
        <p:txBody>
          <a:bodyPr vert="horz" lIns="91440" tIns="45720" rIns="91440" bIns="45720" rtlCol="0" anchor="ctr">
            <a:normAutofit/>
          </a:bodyPr>
          <a:lstStyle/>
          <a:p>
            <a:r>
              <a:rPr lang="en-US" sz="3200" b="1" dirty="0">
                <a:solidFill>
                  <a:srgbClr val="002060"/>
                </a:solidFill>
                <a:effectLst>
                  <a:outerShdw blurRad="38100" dist="38100" dir="2700000" algn="tl">
                    <a:srgbClr val="000000">
                      <a:alpha val="43137"/>
                    </a:srgbClr>
                  </a:outerShdw>
                </a:effectLst>
              </a:rPr>
              <a:t>Operational Large Dams in India </a:t>
            </a:r>
            <a:endParaRPr lang="en-GB" sz="32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2323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7A032-E665-7CFE-8115-95FB26BCE2BE}"/>
              </a:ext>
            </a:extLst>
          </p:cNvPr>
          <p:cNvSpPr>
            <a:spLocks noGrp="1"/>
          </p:cNvSpPr>
          <p:nvPr>
            <p:ph type="title"/>
          </p:nvPr>
        </p:nvSpPr>
        <p:spPr>
          <a:xfrm>
            <a:off x="765974" y="291596"/>
            <a:ext cx="7037798" cy="1228980"/>
          </a:xfrm>
        </p:spPr>
        <p:txBody>
          <a:bodyPr/>
          <a:lstStyle/>
          <a:p>
            <a:r>
              <a:rPr lang="en-IN" dirty="0">
                <a:effectLst>
                  <a:outerShdw blurRad="38100" dist="38100" dir="2700000" algn="tl">
                    <a:srgbClr val="000000">
                      <a:alpha val="43137"/>
                    </a:srgbClr>
                  </a:outerShdw>
                </a:effectLst>
                <a:latin typeface="+mn-lt"/>
              </a:rPr>
              <a:t>Digital Elevation Model</a:t>
            </a:r>
            <a:br>
              <a:rPr lang="en-IN" b="1" i="0" dirty="0">
                <a:solidFill>
                  <a:srgbClr val="333333"/>
                </a:solidFill>
                <a:effectLst/>
                <a:highlight>
                  <a:srgbClr val="F5F5F5"/>
                </a:highlight>
                <a:latin typeface="Futura"/>
              </a:rPr>
            </a:br>
            <a:endParaRPr lang="en-IN" dirty="0"/>
          </a:p>
        </p:txBody>
      </p:sp>
      <p:sp>
        <p:nvSpPr>
          <p:cNvPr id="3" name="Content Placeholder 2">
            <a:extLst>
              <a:ext uri="{FF2B5EF4-FFF2-40B4-BE49-F238E27FC236}">
                <a16:creationId xmlns:a16="http://schemas.microsoft.com/office/drawing/2014/main" id="{F9882446-3A33-FE6C-3A46-EFC3130EB537}"/>
              </a:ext>
            </a:extLst>
          </p:cNvPr>
          <p:cNvSpPr>
            <a:spLocks noGrp="1"/>
          </p:cNvSpPr>
          <p:nvPr>
            <p:ph idx="1"/>
          </p:nvPr>
        </p:nvSpPr>
        <p:spPr>
          <a:xfrm>
            <a:off x="355008" y="1285488"/>
            <a:ext cx="7196498" cy="5280916"/>
          </a:xfrm>
        </p:spPr>
        <p:txBody>
          <a:bodyPr>
            <a:normAutofit fontScale="92500"/>
          </a:bodyPr>
          <a:lstStyle/>
          <a:p>
            <a:pPr marL="342900" indent="-342900" algn="just">
              <a:buFont typeface="Arial" panose="020B0604020202020204" pitchFamily="34" charset="0"/>
              <a:buChar char="•"/>
            </a:pPr>
            <a:r>
              <a:rPr lang="en-US" dirty="0"/>
              <a:t>DEM is a gridded raster data and a three-dimensional representation of a terrain, which filters out and excludes terrain vector features (i.e. streams, break lines, and ridges) and all ground objects, both built (power lines, buildings, and towers) and natural (trees and other types of vegetation)</a:t>
            </a:r>
          </a:p>
          <a:p>
            <a:pPr marL="342900" indent="-342900" algn="just">
              <a:buFont typeface="Arial" panose="020B0604020202020204" pitchFamily="34" charset="0"/>
              <a:buChar char="•"/>
            </a:pPr>
            <a:r>
              <a:rPr lang="en-US" dirty="0"/>
              <a:t>DEMs can be generated from remotely sensed data collected by satellites, drones, and planes and commonly through laser scanning (LiDAR), geodetic surveying, or radar interferometry (</a:t>
            </a:r>
            <a:r>
              <a:rPr lang="en-US" dirty="0" err="1"/>
              <a:t>InSAR</a:t>
            </a:r>
            <a:r>
              <a:rPr lang="en-US" dirty="0"/>
              <a:t>).</a:t>
            </a:r>
            <a:endParaRPr lang="en-IN" dirty="0"/>
          </a:p>
        </p:txBody>
      </p:sp>
      <p:sp>
        <p:nvSpPr>
          <p:cNvPr id="4" name="Slide Number Placeholder 3">
            <a:extLst>
              <a:ext uri="{FF2B5EF4-FFF2-40B4-BE49-F238E27FC236}">
                <a16:creationId xmlns:a16="http://schemas.microsoft.com/office/drawing/2014/main" id="{0D2A3CBF-EAD6-1354-0AE1-DDCFFCE7A604}"/>
              </a:ext>
            </a:extLst>
          </p:cNvPr>
          <p:cNvSpPr>
            <a:spLocks noGrp="1"/>
          </p:cNvSpPr>
          <p:nvPr>
            <p:ph type="sldNum" sz="quarter" idx="10"/>
          </p:nvPr>
        </p:nvSpPr>
        <p:spPr/>
        <p:txBody>
          <a:bodyPr/>
          <a:lstStyle/>
          <a:p>
            <a:fld id="{48F63A3B-78C7-47BE-AE5E-E10140E04643}" type="slidenum">
              <a:rPr lang="en-US" smtClean="0"/>
              <a:pPr/>
              <a:t>40</a:t>
            </a:fld>
            <a:endParaRPr lang="en-US" dirty="0"/>
          </a:p>
        </p:txBody>
      </p:sp>
    </p:spTree>
    <p:extLst>
      <p:ext uri="{BB962C8B-B14F-4D97-AF65-F5344CB8AC3E}">
        <p14:creationId xmlns:p14="http://schemas.microsoft.com/office/powerpoint/2010/main" val="506347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2306F-DDA2-8939-86A9-61D88BB0CEE7}"/>
              </a:ext>
            </a:extLst>
          </p:cNvPr>
          <p:cNvSpPr>
            <a:spLocks noGrp="1"/>
          </p:cNvSpPr>
          <p:nvPr>
            <p:ph type="title"/>
          </p:nvPr>
        </p:nvSpPr>
        <p:spPr>
          <a:xfrm>
            <a:off x="349321" y="686200"/>
            <a:ext cx="7078895" cy="1090025"/>
          </a:xfrm>
        </p:spPr>
        <p:txBody>
          <a:bodyPr/>
          <a:lstStyle/>
          <a:p>
            <a:r>
              <a:rPr lang="en-IN" dirty="0">
                <a:latin typeface="+mn-lt"/>
              </a:rPr>
              <a:t>Sources for Elevation data set (DEM)</a:t>
            </a:r>
          </a:p>
        </p:txBody>
      </p:sp>
      <p:sp>
        <p:nvSpPr>
          <p:cNvPr id="3" name="Content Placeholder 2">
            <a:extLst>
              <a:ext uri="{FF2B5EF4-FFF2-40B4-BE49-F238E27FC236}">
                <a16:creationId xmlns:a16="http://schemas.microsoft.com/office/drawing/2014/main" id="{0FB4CA4A-B123-38AF-A647-28D6371E06BA}"/>
              </a:ext>
            </a:extLst>
          </p:cNvPr>
          <p:cNvSpPr>
            <a:spLocks noGrp="1"/>
          </p:cNvSpPr>
          <p:nvPr>
            <p:ph idx="1"/>
          </p:nvPr>
        </p:nvSpPr>
        <p:spPr>
          <a:xfrm>
            <a:off x="765974" y="2188395"/>
            <a:ext cx="6662242" cy="4397339"/>
          </a:xfrm>
        </p:spPr>
        <p:txBody>
          <a:bodyPr>
            <a:normAutofit fontScale="85000" lnSpcReduction="20000"/>
          </a:bodyPr>
          <a:lstStyle/>
          <a:p>
            <a:r>
              <a:rPr lang="en-IN" dirty="0"/>
              <a:t>Digital Elevation Model of different specifications are freely available and can be download from the link given below:</a:t>
            </a:r>
          </a:p>
          <a:p>
            <a:endParaRPr lang="en-IN" dirty="0"/>
          </a:p>
          <a:p>
            <a:pPr marL="342900" indent="-342900">
              <a:buFont typeface="Arial" panose="020B0604020202020204" pitchFamily="34" charset="0"/>
              <a:buChar char="•"/>
            </a:pPr>
            <a:r>
              <a:rPr lang="en-IN" dirty="0"/>
              <a:t>	For 90m SRTM DEM </a:t>
            </a:r>
          </a:p>
          <a:p>
            <a:r>
              <a:rPr lang="en-US" i="1" dirty="0"/>
              <a:t>90 m DEM available as 5 degree x 5 degree tiles, in geographic coordinate system - WGS84 datum-raster data model</a:t>
            </a:r>
          </a:p>
          <a:p>
            <a:r>
              <a:rPr lang="en-IN" dirty="0"/>
              <a:t>https://srtm.csi.cgiar.org/srtmdata/</a:t>
            </a:r>
          </a:p>
          <a:p>
            <a:pPr marL="342900" indent="-342900">
              <a:buFont typeface="Arial" panose="020B0604020202020204" pitchFamily="34" charset="0"/>
              <a:buChar char="•"/>
            </a:pPr>
            <a:endParaRPr lang="en-IN" dirty="0"/>
          </a:p>
          <a:p>
            <a:pPr marL="342900" indent="-342900">
              <a:buFont typeface="Arial" panose="020B0604020202020204" pitchFamily="34" charset="0"/>
              <a:buChar char="•"/>
            </a:pPr>
            <a:r>
              <a:rPr lang="en-IN" dirty="0"/>
              <a:t>For 30 m SRTM DEM may be download from the link below after registration</a:t>
            </a:r>
          </a:p>
          <a:p>
            <a:r>
              <a:rPr lang="en-IN" dirty="0"/>
              <a:t>https://earthexplorer.usgs.gov/</a:t>
            </a:r>
          </a:p>
          <a:p>
            <a:endParaRPr lang="en-IN" dirty="0"/>
          </a:p>
        </p:txBody>
      </p:sp>
      <p:sp>
        <p:nvSpPr>
          <p:cNvPr id="4" name="Slide Number Placeholder 3">
            <a:extLst>
              <a:ext uri="{FF2B5EF4-FFF2-40B4-BE49-F238E27FC236}">
                <a16:creationId xmlns:a16="http://schemas.microsoft.com/office/drawing/2014/main" id="{300A5B4C-3830-A4F7-84E1-83EE9AB5AA10}"/>
              </a:ext>
            </a:extLst>
          </p:cNvPr>
          <p:cNvSpPr>
            <a:spLocks noGrp="1"/>
          </p:cNvSpPr>
          <p:nvPr>
            <p:ph type="sldNum" sz="quarter" idx="10"/>
          </p:nvPr>
        </p:nvSpPr>
        <p:spPr/>
        <p:txBody>
          <a:bodyPr/>
          <a:lstStyle/>
          <a:p>
            <a:fld id="{48F63A3B-78C7-47BE-AE5E-E10140E04643}" type="slidenum">
              <a:rPr lang="en-US" smtClean="0"/>
              <a:pPr/>
              <a:t>41</a:t>
            </a:fld>
            <a:endParaRPr lang="en-US" dirty="0"/>
          </a:p>
        </p:txBody>
      </p:sp>
      <p:pic>
        <p:nvPicPr>
          <p:cNvPr id="6" name="Picture 1"/>
          <p:cNvPicPr>
            <a:picLocks noChangeAspect="1" noChangeArrowheads="1"/>
          </p:cNvPicPr>
          <p:nvPr/>
        </p:nvPicPr>
        <p:blipFill>
          <a:blip r:embed="rId2"/>
          <a:srcRect/>
          <a:stretch>
            <a:fillRect/>
          </a:stretch>
        </p:blipFill>
        <p:spPr bwMode="auto">
          <a:xfrm>
            <a:off x="7717364" y="1231212"/>
            <a:ext cx="4286280" cy="4286280"/>
          </a:xfrm>
          <a:prstGeom prst="rect">
            <a:avLst/>
          </a:prstGeom>
          <a:noFill/>
          <a:ln w="9525">
            <a:noFill/>
            <a:miter lim="800000"/>
            <a:headEnd/>
            <a:tailEnd/>
          </a:ln>
          <a:effectLst/>
        </p:spPr>
      </p:pic>
    </p:spTree>
    <p:extLst>
      <p:ext uri="{BB962C8B-B14F-4D97-AF65-F5344CB8AC3E}">
        <p14:creationId xmlns:p14="http://schemas.microsoft.com/office/powerpoint/2010/main" val="1924661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8FDB50-AF46-8D0D-F065-C47F99754E1D}"/>
              </a:ext>
            </a:extLst>
          </p:cNvPr>
          <p:cNvSpPr>
            <a:spLocks noGrp="1"/>
          </p:cNvSpPr>
          <p:nvPr>
            <p:ph type="sldNum" sz="quarter" idx="10"/>
          </p:nvPr>
        </p:nvSpPr>
        <p:spPr/>
        <p:txBody>
          <a:bodyPr/>
          <a:lstStyle/>
          <a:p>
            <a:fld id="{48F63A3B-78C7-47BE-AE5E-E10140E04643}" type="slidenum">
              <a:rPr lang="en-US" smtClean="0"/>
              <a:pPr/>
              <a:t>42</a:t>
            </a:fld>
            <a:endParaRPr lang="en-US" dirty="0"/>
          </a:p>
        </p:txBody>
      </p:sp>
      <p:sp>
        <p:nvSpPr>
          <p:cNvPr id="7" name="Arrow: Right 6">
            <a:extLst>
              <a:ext uri="{FF2B5EF4-FFF2-40B4-BE49-F238E27FC236}">
                <a16:creationId xmlns:a16="http://schemas.microsoft.com/office/drawing/2014/main" id="{E6BE1403-844F-89A3-EBCC-03395F3662B6}"/>
              </a:ext>
            </a:extLst>
          </p:cNvPr>
          <p:cNvSpPr/>
          <p:nvPr/>
        </p:nvSpPr>
        <p:spPr>
          <a:xfrm>
            <a:off x="1582220" y="2545422"/>
            <a:ext cx="7551506" cy="1767156"/>
          </a:xfrm>
          <a:prstGeom prst="rightArrow">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4800" b="1" dirty="0">
                <a:solidFill>
                  <a:srgbClr val="202C8F"/>
                </a:solidFill>
                <a:effectLst>
                  <a:outerShdw blurRad="38100" dist="38100" dir="2700000" algn="tl">
                    <a:srgbClr val="000000">
                      <a:alpha val="43137"/>
                    </a:srgbClr>
                  </a:outerShdw>
                </a:effectLst>
              </a:rPr>
              <a:t>Thank you</a:t>
            </a:r>
            <a:endParaRPr lang="en-IN" sz="4800" dirty="0">
              <a:solidFill>
                <a:srgbClr val="202C8F"/>
              </a:solidFill>
            </a:endParaRPr>
          </a:p>
        </p:txBody>
      </p:sp>
    </p:spTree>
    <p:extLst>
      <p:ext uri="{BB962C8B-B14F-4D97-AF65-F5344CB8AC3E}">
        <p14:creationId xmlns:p14="http://schemas.microsoft.com/office/powerpoint/2010/main" val="224114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5348732A-158F-8349-3407-AD2683FECF93}"/>
              </a:ext>
            </a:extLst>
          </p:cNvPr>
          <p:cNvGrpSpPr/>
          <p:nvPr/>
        </p:nvGrpSpPr>
        <p:grpSpPr>
          <a:xfrm>
            <a:off x="411890" y="1325366"/>
            <a:ext cx="11260766" cy="4994796"/>
            <a:chOff x="314598" y="1193115"/>
            <a:chExt cx="11357943" cy="5127047"/>
          </a:xfrm>
        </p:grpSpPr>
        <p:grpSp>
          <p:nvGrpSpPr>
            <p:cNvPr id="20" name="Group 19">
              <a:extLst>
                <a:ext uri="{FF2B5EF4-FFF2-40B4-BE49-F238E27FC236}">
                  <a16:creationId xmlns:a16="http://schemas.microsoft.com/office/drawing/2014/main" id="{A2276964-F66B-0E44-63B1-D33DCFD6E954}"/>
                </a:ext>
              </a:extLst>
            </p:cNvPr>
            <p:cNvGrpSpPr/>
            <p:nvPr/>
          </p:nvGrpSpPr>
          <p:grpSpPr>
            <a:xfrm>
              <a:off x="314598" y="1193115"/>
              <a:ext cx="11357943" cy="5127047"/>
              <a:chOff x="314598" y="1161638"/>
              <a:chExt cx="11357943" cy="5127047"/>
            </a:xfrm>
          </p:grpSpPr>
          <p:grpSp>
            <p:nvGrpSpPr>
              <p:cNvPr id="19" name="Group 18">
                <a:extLst>
                  <a:ext uri="{FF2B5EF4-FFF2-40B4-BE49-F238E27FC236}">
                    <a16:creationId xmlns:a16="http://schemas.microsoft.com/office/drawing/2014/main" id="{E25AA3AA-BD96-38FD-C6F7-B3C6C3A3ECAD}"/>
                  </a:ext>
                </a:extLst>
              </p:cNvPr>
              <p:cNvGrpSpPr/>
              <p:nvPr/>
            </p:nvGrpSpPr>
            <p:grpSpPr>
              <a:xfrm>
                <a:off x="314598" y="1245894"/>
                <a:ext cx="6578158" cy="5042791"/>
                <a:chOff x="314598" y="1245894"/>
                <a:chExt cx="6578158" cy="5042791"/>
              </a:xfrm>
            </p:grpSpPr>
            <p:grpSp>
              <p:nvGrpSpPr>
                <p:cNvPr id="4" name="Group 3"/>
                <p:cNvGrpSpPr/>
                <p:nvPr/>
              </p:nvGrpSpPr>
              <p:grpSpPr>
                <a:xfrm>
                  <a:off x="533673" y="1245894"/>
                  <a:ext cx="6359083" cy="4575939"/>
                  <a:chOff x="1388225" y="919163"/>
                  <a:chExt cx="9617826" cy="4799991"/>
                </a:xfrm>
              </p:grpSpPr>
              <p:sp>
                <p:nvSpPr>
                  <p:cNvPr id="5" name="Rectangle 4"/>
                  <p:cNvSpPr/>
                  <p:nvPr/>
                </p:nvSpPr>
                <p:spPr bwMode="auto">
                  <a:xfrm>
                    <a:off x="1388225" y="3068637"/>
                    <a:ext cx="1896021" cy="7072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r>
                      <a:rPr lang="en-IN" sz="1600" b="1" spc="300" dirty="0" err="1">
                        <a:solidFill>
                          <a:schemeClr val="bg1"/>
                        </a:solidFill>
                        <a:latin typeface="Agency FB" panose="020B0503020202020204" pitchFamily="34" charset="0"/>
                      </a:rPr>
                      <a:t>Upto</a:t>
                    </a:r>
                    <a:r>
                      <a:rPr lang="en-IN" sz="1600" b="1" spc="300" dirty="0">
                        <a:solidFill>
                          <a:schemeClr val="bg1"/>
                        </a:solidFill>
                        <a:latin typeface="Agency FB" panose="020B0503020202020204" pitchFamily="34" charset="0"/>
                      </a:rPr>
                      <a:t> 25 YEARS</a:t>
                    </a:r>
                  </a:p>
                </p:txBody>
              </p:sp>
              <p:sp>
                <p:nvSpPr>
                  <p:cNvPr id="6" name="Rectangle 5"/>
                  <p:cNvSpPr/>
                  <p:nvPr/>
                </p:nvSpPr>
                <p:spPr bwMode="auto">
                  <a:xfrm>
                    <a:off x="4816764" y="919163"/>
                    <a:ext cx="2238336" cy="7508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r>
                      <a:rPr lang="en-IN" sz="1600" b="1" spc="300" dirty="0">
                        <a:solidFill>
                          <a:schemeClr val="bg1"/>
                        </a:solidFill>
                        <a:latin typeface="Agency FB" panose="020B0503020202020204" pitchFamily="34" charset="0"/>
                      </a:rPr>
                      <a:t>26 To 50 YEARS</a:t>
                    </a:r>
                  </a:p>
                </p:txBody>
              </p:sp>
              <p:sp>
                <p:nvSpPr>
                  <p:cNvPr id="7" name="Rectangle 6"/>
                  <p:cNvSpPr/>
                  <p:nvPr/>
                </p:nvSpPr>
                <p:spPr bwMode="auto">
                  <a:xfrm>
                    <a:off x="8773127" y="3024981"/>
                    <a:ext cx="2232924" cy="7508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r>
                      <a:rPr lang="en-IN" sz="1600" b="1" spc="300" dirty="0">
                        <a:solidFill>
                          <a:schemeClr val="bg1"/>
                        </a:solidFill>
                        <a:latin typeface="Agency FB" panose="020B0503020202020204" pitchFamily="34" charset="0"/>
                      </a:rPr>
                      <a:t>51 To 100 YEARS</a:t>
                    </a:r>
                  </a:p>
                </p:txBody>
              </p:sp>
              <p:grpSp>
                <p:nvGrpSpPr>
                  <p:cNvPr id="8" name="Group 57"/>
                  <p:cNvGrpSpPr>
                    <a:grpSpLocks/>
                  </p:cNvGrpSpPr>
                  <p:nvPr/>
                </p:nvGrpSpPr>
                <p:grpSpPr bwMode="auto">
                  <a:xfrm>
                    <a:off x="3858864" y="919163"/>
                    <a:ext cx="4914261" cy="4584700"/>
                    <a:chOff x="2618365" y="258097"/>
                    <a:chExt cx="7087531" cy="6341806"/>
                  </a:xfrm>
                </p:grpSpPr>
                <p:sp>
                  <p:nvSpPr>
                    <p:cNvPr id="14" name="Oval 13"/>
                    <p:cNvSpPr/>
                    <p:nvPr/>
                  </p:nvSpPr>
                  <p:spPr>
                    <a:xfrm>
                      <a:off x="2618365" y="258097"/>
                      <a:ext cx="6341808" cy="6341806"/>
                    </a:xfrm>
                    <a:prstGeom prst="ellipse">
                      <a:avLst/>
                    </a:prstGeom>
                    <a:solidFill>
                      <a:schemeClr val="bg1">
                        <a:lumMod val="65000"/>
                      </a:schemeClr>
                    </a:solidFill>
                    <a:ln>
                      <a:solidFill>
                        <a:schemeClr val="bg2">
                          <a:lumMod val="50000"/>
                        </a:schemeClr>
                      </a:solidFill>
                    </a:ln>
                    <a:scene3d>
                      <a:camera prst="perspectiveRelaxedModerately">
                        <a:rot lat="17880000" lon="0" rev="0"/>
                      </a:camera>
                      <a:lightRig rig="threePt" dir="t">
                        <a:rot lat="0" lon="0" rev="0"/>
                      </a:lightRig>
                    </a:scene3d>
                    <a:sp3d extrusionH="42545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IN" sz="1600"/>
                    </a:p>
                  </p:txBody>
                </p:sp>
                <p:graphicFrame>
                  <p:nvGraphicFramePr>
                    <p:cNvPr id="18" name="Chart 14"/>
                    <p:cNvGraphicFramePr>
                      <a:graphicFrameLocks/>
                    </p:cNvGraphicFramePr>
                    <p:nvPr>
                      <p:extLst>
                        <p:ext uri="{D42A27DB-BD31-4B8C-83A1-F6EECF244321}">
                          <p14:modId xmlns:p14="http://schemas.microsoft.com/office/powerpoint/2010/main" val="4237508794"/>
                        </p:ext>
                      </p:extLst>
                    </p:nvPr>
                  </p:nvGraphicFramePr>
                  <p:xfrm>
                    <a:off x="2821151" y="1332493"/>
                    <a:ext cx="5936230" cy="3957484"/>
                  </p:xfrm>
                  <a:graphic>
                    <a:graphicData uri="http://schemas.openxmlformats.org/presentationml/2006/ole">
                      <mc:AlternateContent xmlns:mc="http://schemas.openxmlformats.org/markup-compatibility/2006">
                        <mc:Choice xmlns:v="urn:schemas-microsoft-com:vml" Requires="v">
                          <p:oleObj name="Worksheet" r:id="rId2" imgW="4267390" imgH="3014772" progId="">
                            <p:embed/>
                          </p:oleObj>
                        </mc:Choice>
                        <mc:Fallback>
                          <p:oleObj name="Worksheet" r:id="rId2" imgW="4267390" imgH="3014772" progId="">
                            <p:embed/>
                            <p:pic>
                              <p:nvPicPr>
                                <p:cNvPr id="13" name="Chart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1151" y="1332493"/>
                                  <a:ext cx="5936230" cy="39574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3"/>
                    <p:cNvSpPr/>
                    <p:nvPr/>
                  </p:nvSpPr>
                  <p:spPr>
                    <a:xfrm>
                      <a:off x="7228094" y="519410"/>
                      <a:ext cx="2477802" cy="516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r>
                        <a:rPr lang="en-US" sz="1600" b="1" dirty="0">
                          <a:solidFill>
                            <a:schemeClr val="tx1"/>
                          </a:solidFill>
                          <a:latin typeface="Agency FB" panose="020B0503020202020204" pitchFamily="34" charset="0"/>
                        </a:rPr>
                        <a:t>2666 dams</a:t>
                      </a:r>
                      <a:endParaRPr lang="en-IN" sz="1600" b="1" dirty="0">
                        <a:solidFill>
                          <a:schemeClr val="tx1"/>
                        </a:solidFill>
                        <a:latin typeface="Agency FB" panose="020B0503020202020204" pitchFamily="34" charset="0"/>
                      </a:endParaRPr>
                    </a:p>
                  </p:txBody>
                </p:sp>
              </p:grpSp>
              <p:sp>
                <p:nvSpPr>
                  <p:cNvPr id="9" name="Rectangle 8"/>
                  <p:cNvSpPr/>
                  <p:nvPr/>
                </p:nvSpPr>
                <p:spPr bwMode="auto">
                  <a:xfrm>
                    <a:off x="5178782" y="5061495"/>
                    <a:ext cx="1757362" cy="65765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r>
                      <a:rPr lang="en-IN" sz="1600" b="1" spc="300" dirty="0">
                        <a:solidFill>
                          <a:schemeClr val="bg1"/>
                        </a:solidFill>
                        <a:latin typeface="Agency FB" panose="020B0503020202020204" pitchFamily="34" charset="0"/>
                      </a:rPr>
                      <a:t>&gt; 100 YEARS</a:t>
                    </a:r>
                  </a:p>
                </p:txBody>
              </p:sp>
              <p:cxnSp>
                <p:nvCxnSpPr>
                  <p:cNvPr id="10" name="Straight Connector 9"/>
                  <p:cNvCxnSpPr>
                    <a:cxnSpLocks/>
                    <a:endCxn id="7" idx="1"/>
                  </p:cNvCxnSpPr>
                  <p:nvPr/>
                </p:nvCxnSpPr>
                <p:spPr>
                  <a:xfrm>
                    <a:off x="7423265" y="3400425"/>
                    <a:ext cx="13498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84246" y="3400425"/>
                    <a:ext cx="13498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a:stCxn id="6" idx="2"/>
                  </p:cNvCxnSpPr>
                  <p:nvPr/>
                </p:nvCxnSpPr>
                <p:spPr>
                  <a:xfrm>
                    <a:off x="5935931" y="1670051"/>
                    <a:ext cx="0" cy="5161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850168" y="4125076"/>
                    <a:ext cx="833" cy="93641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314598" y="5919353"/>
                  <a:ext cx="2178502" cy="369332"/>
                </a:xfrm>
                <a:prstGeom prst="rect">
                  <a:avLst/>
                </a:prstGeom>
                <a:noFill/>
              </p:spPr>
              <p:txBody>
                <a:bodyPr wrap="square" rtlCol="0">
                  <a:spAutoFit/>
                </a:bodyPr>
                <a:lstStyle>
                  <a:defPPr>
                    <a:defRPr lang="en-US"/>
                  </a:defPPr>
                  <a:lvl1pPr>
                    <a:defRPr sz="1400" b="1" i="1">
                      <a:solidFill>
                        <a:schemeClr val="accent5">
                          <a:lumMod val="75000"/>
                        </a:schemeClr>
                      </a:solidFill>
                    </a:defRPr>
                  </a:lvl1pPr>
                </a:lstStyle>
                <a:p>
                  <a:r>
                    <a:rPr lang="en-US" sz="1800" dirty="0">
                      <a:solidFill>
                        <a:schemeClr val="tx1"/>
                      </a:solidFill>
                    </a:rPr>
                    <a:t>Source: NRLD, 2023</a:t>
                  </a:r>
                </a:p>
              </p:txBody>
            </p:sp>
          </p:grpSp>
          <p:pic>
            <p:nvPicPr>
              <p:cNvPr id="16" name="Picture 15"/>
              <p:cNvPicPr>
                <a:picLocks noChangeAspect="1" noChangeArrowheads="1"/>
              </p:cNvPicPr>
              <p:nvPr/>
            </p:nvPicPr>
            <p:blipFill>
              <a:blip r:embed="rId4" cstate="print"/>
              <a:srcRect/>
              <a:stretch>
                <a:fillRect/>
              </a:stretch>
            </p:blipFill>
            <p:spPr bwMode="auto">
              <a:xfrm>
                <a:off x="7324724" y="1161638"/>
                <a:ext cx="4250640" cy="2372226"/>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noChangeArrowheads="1"/>
              </p:cNvPicPr>
              <p:nvPr/>
            </p:nvPicPr>
            <p:blipFill>
              <a:blip r:embed="rId5" cstate="print"/>
              <a:srcRect/>
              <a:stretch>
                <a:fillRect/>
              </a:stretch>
            </p:blipFill>
            <p:spPr bwMode="auto">
              <a:xfrm>
                <a:off x="7324724" y="3797409"/>
                <a:ext cx="4347817" cy="2173909"/>
              </a:xfrm>
              <a:prstGeom prst="rect">
                <a:avLst/>
              </a:prstGeom>
              <a:ln>
                <a:noFill/>
              </a:ln>
              <a:effectLst>
                <a:outerShdw blurRad="292100" dist="139700" dir="2700000" algn="tl" rotWithShape="0">
                  <a:srgbClr val="333333">
                    <a:alpha val="65000"/>
                  </a:srgbClr>
                </a:outerShdw>
              </a:effectLst>
            </p:spPr>
          </p:pic>
        </p:grpSp>
        <p:sp>
          <p:nvSpPr>
            <p:cNvPr id="21" name="Rectangle 20"/>
            <p:cNvSpPr/>
            <p:nvPr/>
          </p:nvSpPr>
          <p:spPr bwMode="auto">
            <a:xfrm>
              <a:off x="4201828" y="5350989"/>
              <a:ext cx="1135919" cy="35564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r>
                <a:rPr lang="en-US" sz="1600" b="1" dirty="0">
                  <a:solidFill>
                    <a:schemeClr val="tx1"/>
                  </a:solidFill>
                  <a:latin typeface="Agency FB" panose="020B0503020202020204" pitchFamily="34" charset="0"/>
                </a:rPr>
                <a:t>212 dams</a:t>
              </a:r>
              <a:endParaRPr lang="en-IN" sz="1600" b="1" dirty="0">
                <a:solidFill>
                  <a:schemeClr val="tx1"/>
                </a:solidFill>
                <a:latin typeface="Agency FB" panose="020B0503020202020204" pitchFamily="34" charset="0"/>
              </a:endParaRPr>
            </a:p>
          </p:txBody>
        </p:sp>
        <p:sp>
          <p:nvSpPr>
            <p:cNvPr id="22" name="Rectangle 21"/>
            <p:cNvSpPr/>
            <p:nvPr/>
          </p:nvSpPr>
          <p:spPr bwMode="auto">
            <a:xfrm>
              <a:off x="5586617" y="3946514"/>
              <a:ext cx="1135919" cy="35564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r>
                <a:rPr lang="en-US" sz="1600" b="1" dirty="0">
                  <a:solidFill>
                    <a:schemeClr val="tx1"/>
                  </a:solidFill>
                  <a:latin typeface="Agency FB" panose="020B0503020202020204" pitchFamily="34" charset="0"/>
                </a:rPr>
                <a:t>976 dams</a:t>
              </a:r>
              <a:endParaRPr lang="en-IN" sz="1600" b="1" dirty="0">
                <a:solidFill>
                  <a:schemeClr val="tx1"/>
                </a:solidFill>
                <a:latin typeface="Agency FB" panose="020B0503020202020204" pitchFamily="34" charset="0"/>
              </a:endParaRPr>
            </a:p>
          </p:txBody>
        </p:sp>
        <p:sp>
          <p:nvSpPr>
            <p:cNvPr id="23" name="Rectangle 22"/>
            <p:cNvSpPr/>
            <p:nvPr/>
          </p:nvSpPr>
          <p:spPr bwMode="auto">
            <a:xfrm>
              <a:off x="519197" y="4000733"/>
              <a:ext cx="1135919" cy="35564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r>
                <a:rPr lang="en-US" sz="1600" b="1" dirty="0">
                  <a:solidFill>
                    <a:schemeClr val="tx1"/>
                  </a:solidFill>
                  <a:latin typeface="Agency FB" panose="020B0503020202020204" pitchFamily="34" charset="0"/>
                </a:rPr>
                <a:t>1898 dams</a:t>
              </a:r>
              <a:endParaRPr lang="en-IN" sz="1600" b="1" dirty="0">
                <a:solidFill>
                  <a:schemeClr val="tx1"/>
                </a:solidFill>
                <a:latin typeface="Agency FB" panose="020B0503020202020204" pitchFamily="34" charset="0"/>
              </a:endParaRPr>
            </a:p>
          </p:txBody>
        </p:sp>
      </p:grpSp>
      <p:sp>
        <p:nvSpPr>
          <p:cNvPr id="25" name="Title 1"/>
          <p:cNvSpPr>
            <a:spLocks noGrp="1"/>
          </p:cNvSpPr>
          <p:nvPr>
            <p:ph type="title"/>
          </p:nvPr>
        </p:nvSpPr>
        <p:spPr>
          <a:xfrm>
            <a:off x="1250530" y="96927"/>
            <a:ext cx="9039380" cy="956931"/>
          </a:xfrm>
        </p:spPr>
        <p:txBody>
          <a:bodyPr vert="horz" lIns="91440" tIns="45720" rIns="91440" bIns="45720" rtlCol="0" anchor="ctr">
            <a:normAutofit/>
          </a:bodyPr>
          <a:lstStyle/>
          <a:p>
            <a:r>
              <a:rPr lang="en-US" sz="4000" b="1" dirty="0">
                <a:solidFill>
                  <a:srgbClr val="002060"/>
                </a:solidFill>
                <a:effectLst>
                  <a:outerShdw blurRad="38100" dist="38100" dir="2700000" algn="tl">
                    <a:srgbClr val="000000">
                      <a:alpha val="43137"/>
                    </a:srgbClr>
                  </a:outerShdw>
                </a:effectLst>
              </a:rPr>
              <a:t>Age of Large Dams in India </a:t>
            </a:r>
            <a:endParaRPr lang="en-GB" sz="40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8896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42DE86-EA92-20FE-F77D-869D240826F3}"/>
              </a:ext>
            </a:extLst>
          </p:cNvPr>
          <p:cNvSpPr>
            <a:spLocks noGrp="1"/>
          </p:cNvSpPr>
          <p:nvPr>
            <p:ph type="sldNum" sz="quarter" idx="10"/>
          </p:nvPr>
        </p:nvSpPr>
        <p:spPr/>
        <p:txBody>
          <a:bodyPr/>
          <a:lstStyle/>
          <a:p>
            <a:fld id="{48F63A3B-78C7-47BE-AE5E-E10140E04643}" type="slidenum">
              <a:rPr lang="en-US" smtClean="0"/>
              <a:pPr/>
              <a:t>6</a:t>
            </a:fld>
            <a:endParaRPr lang="en-US" dirty="0"/>
          </a:p>
        </p:txBody>
      </p:sp>
      <p:grpSp>
        <p:nvGrpSpPr>
          <p:cNvPr id="9" name="Group 8">
            <a:extLst>
              <a:ext uri="{FF2B5EF4-FFF2-40B4-BE49-F238E27FC236}">
                <a16:creationId xmlns:a16="http://schemas.microsoft.com/office/drawing/2014/main" id="{0780663D-BDC9-A723-6027-82EAAB06A180}"/>
              </a:ext>
            </a:extLst>
          </p:cNvPr>
          <p:cNvGrpSpPr/>
          <p:nvPr/>
        </p:nvGrpSpPr>
        <p:grpSpPr>
          <a:xfrm>
            <a:off x="332939" y="2683116"/>
            <a:ext cx="11674548" cy="3478976"/>
            <a:chOff x="332939" y="2594216"/>
            <a:chExt cx="11674548" cy="3478976"/>
          </a:xfrm>
        </p:grpSpPr>
        <p:grpSp>
          <p:nvGrpSpPr>
            <p:cNvPr id="39" name="Group 38">
              <a:extLst>
                <a:ext uri="{FF2B5EF4-FFF2-40B4-BE49-F238E27FC236}">
                  <a16:creationId xmlns:a16="http://schemas.microsoft.com/office/drawing/2014/main" id="{231B924E-8FFB-7FA8-194B-87DCCA55670D}"/>
                </a:ext>
              </a:extLst>
            </p:cNvPr>
            <p:cNvGrpSpPr/>
            <p:nvPr/>
          </p:nvGrpSpPr>
          <p:grpSpPr>
            <a:xfrm>
              <a:off x="332939" y="2594216"/>
              <a:ext cx="11674548" cy="3478976"/>
              <a:chOff x="265815" y="1772301"/>
              <a:chExt cx="11674548" cy="3478976"/>
            </a:xfrm>
          </p:grpSpPr>
          <p:cxnSp>
            <p:nvCxnSpPr>
              <p:cNvPr id="5" name="Straight Connector 4"/>
              <p:cNvCxnSpPr/>
              <p:nvPr/>
            </p:nvCxnSpPr>
            <p:spPr>
              <a:xfrm flipH="1" flipV="1">
                <a:off x="265815" y="2551802"/>
                <a:ext cx="11674548" cy="26994"/>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6" name="Text Placeholder 3"/>
              <p:cNvSpPr txBox="1">
                <a:spLocks/>
              </p:cNvSpPr>
              <p:nvPr/>
            </p:nvSpPr>
            <p:spPr>
              <a:xfrm>
                <a:off x="3607102" y="3465989"/>
                <a:ext cx="65"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endParaRPr lang="en-US" sz="1600" b="1" dirty="0">
                  <a:solidFill>
                    <a:schemeClr val="accent2"/>
                  </a:solidFill>
                </a:endParaRPr>
              </a:p>
            </p:txBody>
          </p:sp>
          <p:sp>
            <p:nvSpPr>
              <p:cNvPr id="7" name="Text Placeholder 3"/>
              <p:cNvSpPr txBox="1">
                <a:spLocks/>
              </p:cNvSpPr>
              <p:nvPr/>
            </p:nvSpPr>
            <p:spPr>
              <a:xfrm>
                <a:off x="4982470" y="3759383"/>
                <a:ext cx="2042831"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180975"/>
                <a:r>
                  <a:rPr lang="en-IN" i="1" dirty="0"/>
                  <a:t>Planning inadequacy, design flood capacity of old dams is not as per present standards </a:t>
                </a:r>
                <a:endParaRPr lang="en-GB" i="1" dirty="0"/>
              </a:p>
            </p:txBody>
          </p:sp>
          <p:sp>
            <p:nvSpPr>
              <p:cNvPr id="8" name="Text Placeholder 3"/>
              <p:cNvSpPr txBox="1">
                <a:spLocks/>
              </p:cNvSpPr>
              <p:nvPr/>
            </p:nvSpPr>
            <p:spPr>
              <a:xfrm>
                <a:off x="9970923" y="3770113"/>
                <a:ext cx="1884380" cy="103412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i="1" dirty="0"/>
                  <a:t>Climate change causing  extreme hydrometeorological</a:t>
                </a:r>
              </a:p>
              <a:p>
                <a:pPr defTabSz="1219170">
                  <a:spcBef>
                    <a:spcPct val="20000"/>
                  </a:spcBef>
                  <a:defRPr/>
                </a:pPr>
                <a:r>
                  <a:rPr lang="en-US" i="1" dirty="0"/>
                  <a:t>events</a:t>
                </a:r>
              </a:p>
            </p:txBody>
          </p:sp>
          <p:grpSp>
            <p:nvGrpSpPr>
              <p:cNvPr id="15" name="Group 14"/>
              <p:cNvGrpSpPr/>
              <p:nvPr/>
            </p:nvGrpSpPr>
            <p:grpSpPr>
              <a:xfrm>
                <a:off x="7746967" y="1784592"/>
                <a:ext cx="1465107" cy="1714595"/>
                <a:chOff x="9270584" y="2392724"/>
                <a:chExt cx="1465107" cy="1714595"/>
              </a:xfrm>
            </p:grpSpPr>
            <p:sp>
              <p:nvSpPr>
                <p:cNvPr id="16" name="Freeform 15"/>
                <p:cNvSpPr/>
                <p:nvPr/>
              </p:nvSpPr>
              <p:spPr>
                <a:xfrm rot="16200000">
                  <a:off x="9193775" y="2571133"/>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16"/>
                <p:cNvSpPr/>
                <p:nvPr/>
              </p:nvSpPr>
              <p:spPr>
                <a:xfrm rot="16200000">
                  <a:off x="9199505" y="2469533"/>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8" name="Group 17"/>
              <p:cNvGrpSpPr/>
              <p:nvPr/>
            </p:nvGrpSpPr>
            <p:grpSpPr>
              <a:xfrm>
                <a:off x="5312087" y="1797292"/>
                <a:ext cx="1459377" cy="1701895"/>
                <a:chOff x="6716002" y="2392725"/>
                <a:chExt cx="1459377" cy="1701895"/>
              </a:xfrm>
            </p:grpSpPr>
            <p:sp>
              <p:nvSpPr>
                <p:cNvPr id="19" name="Freeform 18"/>
                <p:cNvSpPr/>
                <p:nvPr/>
              </p:nvSpPr>
              <p:spPr>
                <a:xfrm rot="16200000">
                  <a:off x="6639193" y="2558434"/>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Freeform 19"/>
                <p:cNvSpPr/>
                <p:nvPr/>
              </p:nvSpPr>
              <p:spPr>
                <a:xfrm rot="16200000">
                  <a:off x="6639193" y="2469534"/>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1" name="Graphic 34" descr="Checklist RTL">
                  <a:extLst>
                    <a:ext uri="{FF2B5EF4-FFF2-40B4-BE49-F238E27FC236}">
                      <a16:creationId xmlns:a16="http://schemas.microsoft.com/office/drawing/2014/main" id="{63B826A4-AFA8-8482-9299-B743CFD9297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07891" y="2524040"/>
                  <a:ext cx="875597" cy="760702"/>
                </a:xfrm>
                <a:prstGeom prst="rect">
                  <a:avLst/>
                </a:prstGeom>
              </p:spPr>
            </p:pic>
          </p:grpSp>
          <p:sp>
            <p:nvSpPr>
              <p:cNvPr id="22" name="Text Placeholder 3"/>
              <p:cNvSpPr txBox="1">
                <a:spLocks/>
              </p:cNvSpPr>
              <p:nvPr/>
            </p:nvSpPr>
            <p:spPr>
              <a:xfrm>
                <a:off x="424555" y="3726124"/>
                <a:ext cx="1780844"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i="1" dirty="0"/>
                  <a:t>Critical infrastructure constructed with large public investment </a:t>
                </a:r>
                <a:endParaRPr lang="en-US" sz="1333" dirty="0">
                  <a:solidFill>
                    <a:schemeClr val="tx1">
                      <a:lumMod val="50000"/>
                      <a:lumOff val="50000"/>
                    </a:schemeClr>
                  </a:solidFill>
                </a:endParaRPr>
              </a:p>
            </p:txBody>
          </p:sp>
          <p:grpSp>
            <p:nvGrpSpPr>
              <p:cNvPr id="25" name="Group 24"/>
              <p:cNvGrpSpPr/>
              <p:nvPr/>
            </p:nvGrpSpPr>
            <p:grpSpPr>
              <a:xfrm>
                <a:off x="585004" y="1797289"/>
                <a:ext cx="1459944" cy="1698513"/>
                <a:chOff x="1595381" y="2392727"/>
                <a:chExt cx="1459944" cy="1698513"/>
              </a:xfrm>
              <a:solidFill>
                <a:srgbClr val="92D050"/>
              </a:solidFill>
            </p:grpSpPr>
            <p:sp>
              <p:nvSpPr>
                <p:cNvPr id="26" name="Freeform 25"/>
                <p:cNvSpPr/>
                <p:nvPr/>
              </p:nvSpPr>
              <p:spPr>
                <a:xfrm rot="16200000">
                  <a:off x="1519139" y="2555054"/>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26"/>
                <p:cNvSpPr/>
                <p:nvPr/>
              </p:nvSpPr>
              <p:spPr>
                <a:xfrm rot="16200000">
                  <a:off x="1518572" y="2469536"/>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8" name="Graphic 32" descr="Piggy Bank">
                  <a:extLst>
                    <a:ext uri="{FF2B5EF4-FFF2-40B4-BE49-F238E27FC236}">
                      <a16:creationId xmlns:a16="http://schemas.microsoft.com/office/drawing/2014/main" id="{4C513AF0-9392-E3C6-4B0E-2774C128AE2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92724" y="2551210"/>
                  <a:ext cx="914400" cy="914400"/>
                </a:xfrm>
                <a:prstGeom prst="rect">
                  <a:avLst/>
                </a:prstGeom>
                <a:grpFill/>
              </p:spPr>
            </p:pic>
          </p:grpSp>
          <p:grpSp>
            <p:nvGrpSpPr>
              <p:cNvPr id="29" name="Group 28"/>
              <p:cNvGrpSpPr/>
              <p:nvPr/>
            </p:nvGrpSpPr>
            <p:grpSpPr>
              <a:xfrm>
                <a:off x="2911737" y="1797289"/>
                <a:ext cx="1459377" cy="1701895"/>
                <a:chOff x="4155692" y="2392727"/>
                <a:chExt cx="1459377" cy="1701895"/>
              </a:xfrm>
            </p:grpSpPr>
            <p:sp>
              <p:nvSpPr>
                <p:cNvPr id="30" name="Freeform 29"/>
                <p:cNvSpPr/>
                <p:nvPr/>
              </p:nvSpPr>
              <p:spPr>
                <a:xfrm rot="16200000">
                  <a:off x="4078883" y="2558436"/>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Freeform 30"/>
                <p:cNvSpPr/>
                <p:nvPr/>
              </p:nvSpPr>
              <p:spPr>
                <a:xfrm rot="16200000">
                  <a:off x="4078883" y="2469536"/>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32" name="Graphic 30" descr="Warning">
                  <a:extLst>
                    <a:ext uri="{FF2B5EF4-FFF2-40B4-BE49-F238E27FC236}">
                      <a16:creationId xmlns:a16="http://schemas.microsoft.com/office/drawing/2014/main" id="{F8944F49-A84E-19EE-9A2E-855614020BA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60761" y="2494324"/>
                  <a:ext cx="914400" cy="914400"/>
                </a:xfrm>
                <a:prstGeom prst="rect">
                  <a:avLst/>
                </a:prstGeom>
              </p:spPr>
            </p:pic>
          </p:grpSp>
          <p:grpSp>
            <p:nvGrpSpPr>
              <p:cNvPr id="33" name="Group 32"/>
              <p:cNvGrpSpPr/>
              <p:nvPr/>
            </p:nvGrpSpPr>
            <p:grpSpPr>
              <a:xfrm>
                <a:off x="10221957" y="1772301"/>
                <a:ext cx="1459377" cy="1701895"/>
                <a:chOff x="4155692" y="2392727"/>
                <a:chExt cx="1459377" cy="1701895"/>
              </a:xfrm>
              <a:solidFill>
                <a:schemeClr val="tx1">
                  <a:lumMod val="65000"/>
                  <a:lumOff val="35000"/>
                </a:schemeClr>
              </a:solidFill>
            </p:grpSpPr>
            <p:sp>
              <p:nvSpPr>
                <p:cNvPr id="34" name="Freeform 33"/>
                <p:cNvSpPr/>
                <p:nvPr/>
              </p:nvSpPr>
              <p:spPr>
                <a:xfrm rot="16200000">
                  <a:off x="4078883" y="2558436"/>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Freeform 34"/>
                <p:cNvSpPr/>
                <p:nvPr/>
              </p:nvSpPr>
              <p:spPr>
                <a:xfrm rot="16200000">
                  <a:off x="4078883" y="2469536"/>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8" name="Text Placeholder 3"/>
              <p:cNvSpPr txBox="1">
                <a:spLocks/>
              </p:cNvSpPr>
              <p:nvPr/>
            </p:nvSpPr>
            <p:spPr>
              <a:xfrm>
                <a:off x="7369898" y="3773949"/>
                <a:ext cx="2042831" cy="1477328"/>
              </a:xfrm>
              <a:prstGeom prst="rect">
                <a:avLst/>
              </a:prstGeom>
            </p:spPr>
            <p:txBody>
              <a:bodyPr wrap="square" lIns="0" tIns="0" rIns="0" bIns="0" anchor="t" anchorCtr="0">
                <a:spAutoFit/>
              </a:bodyPr>
              <a:lstStyle>
                <a:defPPr>
                  <a:defRPr lang="en-US"/>
                </a:defPPr>
                <a:lvl1pPr marL="180975" indent="0" algn="ctr">
                  <a:buNone/>
                  <a:defRPr sz="1600" i="1" baseline="0">
                    <a:solidFill>
                      <a:schemeClr val="tx1">
                        <a:lumMod val="95000"/>
                        <a:lumOff val="5000"/>
                      </a:schemeClr>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dirty="0"/>
                  <a:t> States/dam owners have not been able to provide sufficient budgets for O&amp;M of dams and capacity building for Engineers</a:t>
                </a:r>
                <a:endParaRPr lang="en-GB" dirty="0"/>
              </a:p>
            </p:txBody>
          </p:sp>
        </p:grpSp>
        <p:sp>
          <p:nvSpPr>
            <p:cNvPr id="23" name="Text Placeholder 3"/>
            <p:cNvSpPr txBox="1">
              <a:spLocks/>
            </p:cNvSpPr>
            <p:nvPr/>
          </p:nvSpPr>
          <p:spPr>
            <a:xfrm>
              <a:off x="2782508" y="4595864"/>
              <a:ext cx="1917243" cy="12311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i="1" dirty="0"/>
                <a:t>Unsafe dam constitutes a hazard to human life, ecology and public &amp; private assets</a:t>
              </a:r>
              <a:endParaRPr lang="en-US" sz="1333" dirty="0">
                <a:solidFill>
                  <a:schemeClr val="tx1">
                    <a:lumMod val="50000"/>
                    <a:lumOff val="50000"/>
                  </a:schemeClr>
                </a:solidFill>
              </a:endParaRPr>
            </a:p>
          </p:txBody>
        </p:sp>
      </p:grpSp>
      <p:sp>
        <p:nvSpPr>
          <p:cNvPr id="24" name="Title 1"/>
          <p:cNvSpPr>
            <a:spLocks noGrp="1"/>
          </p:cNvSpPr>
          <p:nvPr>
            <p:ph type="title"/>
          </p:nvPr>
        </p:nvSpPr>
        <p:spPr>
          <a:xfrm>
            <a:off x="765974" y="528246"/>
            <a:ext cx="10510838" cy="1012825"/>
          </a:xfrm>
        </p:spPr>
        <p:txBody>
          <a:bodyPr vert="horz" lIns="91440" tIns="45720" rIns="91440" bIns="45720" rtlCol="0" anchor="ctr">
            <a:normAutofit fontScale="90000"/>
          </a:bodyPr>
          <a:lstStyle/>
          <a:p>
            <a:r>
              <a:rPr lang="en-US" sz="4000" b="1" dirty="0">
                <a:solidFill>
                  <a:srgbClr val="002060"/>
                </a:solidFill>
                <a:effectLst>
                  <a:outerShdw blurRad="38100" dist="38100" dir="2700000" algn="tl">
                    <a:srgbClr val="000000">
                      <a:alpha val="43137"/>
                    </a:srgbClr>
                  </a:outerShdw>
                </a:effectLst>
              </a:rPr>
              <a:t>Hydrological Safety of Dam: Why a priority  concern for India?</a:t>
            </a:r>
            <a:endParaRPr lang="en-GB" sz="40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3844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E070-97B7-1C1E-BDA5-29B76C4497CB}"/>
              </a:ext>
            </a:extLst>
          </p:cNvPr>
          <p:cNvSpPr>
            <a:spLocks noGrp="1"/>
          </p:cNvSpPr>
          <p:nvPr>
            <p:ph type="title"/>
          </p:nvPr>
        </p:nvSpPr>
        <p:spPr>
          <a:xfrm>
            <a:off x="943887" y="50491"/>
            <a:ext cx="10671048" cy="932297"/>
          </a:xfrm>
        </p:spPr>
        <p:txBody>
          <a:bodyPr/>
          <a:lstStyle/>
          <a:p>
            <a:pPr algn="l"/>
            <a:r>
              <a:rPr lang="en-US" sz="3600" b="1" dirty="0">
                <a:solidFill>
                  <a:srgbClr val="002060"/>
                </a:solidFill>
                <a:effectLst>
                  <a:outerShdw blurRad="38100" dist="38100" dir="2700000" algn="tl">
                    <a:srgbClr val="000000">
                      <a:alpha val="43137"/>
                    </a:srgbClr>
                  </a:outerShdw>
                </a:effectLst>
              </a:rPr>
              <a:t>Dam Failures in India </a:t>
            </a:r>
            <a:endParaRPr lang="en-IN" dirty="0">
              <a:solidFill>
                <a:srgbClr val="002060"/>
              </a:solidFill>
            </a:endParaRPr>
          </a:p>
        </p:txBody>
      </p:sp>
      <p:sp>
        <p:nvSpPr>
          <p:cNvPr id="3" name="Slide Number Placeholder 2">
            <a:extLst>
              <a:ext uri="{FF2B5EF4-FFF2-40B4-BE49-F238E27FC236}">
                <a16:creationId xmlns:a16="http://schemas.microsoft.com/office/drawing/2014/main" id="{91C717BF-A272-A8B7-5A7D-1A660D65E19C}"/>
              </a:ext>
            </a:extLst>
          </p:cNvPr>
          <p:cNvSpPr>
            <a:spLocks noGrp="1"/>
          </p:cNvSpPr>
          <p:nvPr>
            <p:ph type="sldNum" sz="quarter" idx="12"/>
          </p:nvPr>
        </p:nvSpPr>
        <p:spPr/>
        <p:txBody>
          <a:bodyPr/>
          <a:lstStyle/>
          <a:p>
            <a:fld id="{48F63A3B-78C7-47BE-AE5E-E10140E04643}" type="slidenum">
              <a:rPr lang="en-US" smtClean="0"/>
              <a:pPr/>
              <a:t>7</a:t>
            </a:fld>
            <a:endParaRPr lang="en-US" dirty="0"/>
          </a:p>
        </p:txBody>
      </p:sp>
      <p:grpSp>
        <p:nvGrpSpPr>
          <p:cNvPr id="4" name="Group 3">
            <a:extLst>
              <a:ext uri="{FF2B5EF4-FFF2-40B4-BE49-F238E27FC236}">
                <a16:creationId xmlns:a16="http://schemas.microsoft.com/office/drawing/2014/main" id="{FCD6C002-1435-3CD3-769C-F8DE2C014EBC}"/>
              </a:ext>
            </a:extLst>
          </p:cNvPr>
          <p:cNvGrpSpPr/>
          <p:nvPr/>
        </p:nvGrpSpPr>
        <p:grpSpPr>
          <a:xfrm>
            <a:off x="0" y="526955"/>
            <a:ext cx="12029605" cy="6262486"/>
            <a:chOff x="0" y="526955"/>
            <a:chExt cx="12086810" cy="6262486"/>
          </a:xfrm>
        </p:grpSpPr>
        <p:sp>
          <p:nvSpPr>
            <p:cNvPr id="5" name="TextBox 4">
              <a:extLst>
                <a:ext uri="{FF2B5EF4-FFF2-40B4-BE49-F238E27FC236}">
                  <a16:creationId xmlns:a16="http://schemas.microsoft.com/office/drawing/2014/main" id="{E7A2336C-7FFC-2034-C3DB-EF68B7354C4E}"/>
                </a:ext>
              </a:extLst>
            </p:cNvPr>
            <p:cNvSpPr txBox="1"/>
            <p:nvPr/>
          </p:nvSpPr>
          <p:spPr>
            <a:xfrm>
              <a:off x="2789313" y="4041714"/>
              <a:ext cx="1255152" cy="369332"/>
            </a:xfrm>
            <a:prstGeom prst="rect">
              <a:avLst/>
            </a:prstGeom>
            <a:noFill/>
          </p:spPr>
          <p:txBody>
            <a:bodyPr wrap="none" rtlCol="0">
              <a:spAutoFit/>
            </a:bodyPr>
            <a:lstStyle/>
            <a:p>
              <a:r>
                <a:rPr lang="en-US" b="1" dirty="0">
                  <a:solidFill>
                    <a:srgbClr val="0070C0"/>
                  </a:solidFill>
                </a:rPr>
                <a:t>Decades </a:t>
              </a:r>
              <a:r>
                <a:rPr lang="en-US" b="1" dirty="0">
                  <a:solidFill>
                    <a:srgbClr val="0070C0"/>
                  </a:solidFill>
                  <a:sym typeface="Wingdings" pitchFamily="2" charset="2"/>
                </a:rPr>
                <a:t></a:t>
              </a:r>
              <a:endParaRPr lang="en-IN" b="1" dirty="0">
                <a:solidFill>
                  <a:srgbClr val="0070C0"/>
                </a:solidFill>
              </a:endParaRPr>
            </a:p>
          </p:txBody>
        </p:sp>
        <p:sp>
          <p:nvSpPr>
            <p:cNvPr id="6" name="TextBox 5">
              <a:extLst>
                <a:ext uri="{FF2B5EF4-FFF2-40B4-BE49-F238E27FC236}">
                  <a16:creationId xmlns:a16="http://schemas.microsoft.com/office/drawing/2014/main" id="{34A9FDD8-25FD-32CE-CD3D-ED77A649E34C}"/>
                </a:ext>
              </a:extLst>
            </p:cNvPr>
            <p:cNvSpPr txBox="1"/>
            <p:nvPr/>
          </p:nvSpPr>
          <p:spPr>
            <a:xfrm>
              <a:off x="0" y="1505285"/>
              <a:ext cx="738664" cy="1995857"/>
            </a:xfrm>
            <a:prstGeom prst="rect">
              <a:avLst/>
            </a:prstGeom>
            <a:noFill/>
          </p:spPr>
          <p:txBody>
            <a:bodyPr vert="vert270" wrap="square" rtlCol="0">
              <a:spAutoFit/>
            </a:bodyPr>
            <a:lstStyle/>
            <a:p>
              <a:r>
                <a:rPr lang="en-US" b="1" dirty="0">
                  <a:solidFill>
                    <a:srgbClr val="0070C0"/>
                  </a:solidFill>
                </a:rPr>
                <a:t>No. of Dam Failure Incidents </a:t>
              </a:r>
              <a:r>
                <a:rPr lang="en-US" b="1" dirty="0">
                  <a:solidFill>
                    <a:srgbClr val="0070C0"/>
                  </a:solidFill>
                  <a:sym typeface="Wingdings" pitchFamily="2" charset="2"/>
                </a:rPr>
                <a:t></a:t>
              </a:r>
              <a:endParaRPr lang="en-IN" b="1" dirty="0">
                <a:solidFill>
                  <a:srgbClr val="0070C0"/>
                </a:solidFill>
              </a:endParaRPr>
            </a:p>
          </p:txBody>
        </p:sp>
        <p:graphicFrame>
          <p:nvGraphicFramePr>
            <p:cNvPr id="7" name="Chart 6">
              <a:extLst>
                <a:ext uri="{FF2B5EF4-FFF2-40B4-BE49-F238E27FC236}">
                  <a16:creationId xmlns:a16="http://schemas.microsoft.com/office/drawing/2014/main" id="{0F7BCB66-9705-E48B-7BE3-61C923D971E6}"/>
                </a:ext>
              </a:extLst>
            </p:cNvPr>
            <p:cNvGraphicFramePr>
              <a:graphicFrameLocks/>
            </p:cNvGraphicFramePr>
            <p:nvPr>
              <p:extLst>
                <p:ext uri="{D42A27DB-BD31-4B8C-83A1-F6EECF244321}">
                  <p14:modId xmlns:p14="http://schemas.microsoft.com/office/powerpoint/2010/main" val="4102519263"/>
                </p:ext>
              </p:extLst>
            </p:nvPr>
          </p:nvGraphicFramePr>
          <p:xfrm>
            <a:off x="604080" y="1052859"/>
            <a:ext cx="6110489" cy="287216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D90D048-4801-1767-D33E-B0603228CAF5}"/>
                </a:ext>
              </a:extLst>
            </p:cNvPr>
            <p:cNvSpPr txBox="1"/>
            <p:nvPr/>
          </p:nvSpPr>
          <p:spPr>
            <a:xfrm>
              <a:off x="8554414" y="526955"/>
              <a:ext cx="3460050" cy="646331"/>
            </a:xfrm>
            <a:prstGeom prst="rect">
              <a:avLst/>
            </a:prstGeom>
            <a:noFill/>
          </p:spPr>
          <p:txBody>
            <a:bodyPr wrap="none" rtlCol="0">
              <a:spAutoFit/>
            </a:bodyPr>
            <a:lstStyle/>
            <a:p>
              <a:pPr marL="285750" indent="-285750">
                <a:buFont typeface="Wingdings" panose="05000000000000000000" pitchFamily="2" charset="2"/>
                <a:buChar char="q"/>
              </a:pPr>
              <a:r>
                <a:rPr lang="en-US" b="1" dirty="0">
                  <a:solidFill>
                    <a:schemeClr val="accent6">
                      <a:lumMod val="75000"/>
                    </a:schemeClr>
                  </a:solidFill>
                </a:rPr>
                <a:t>Earthen Dams (83%)</a:t>
              </a:r>
            </a:p>
            <a:p>
              <a:pPr marL="285750" indent="-285750">
                <a:buFont typeface="Wingdings" panose="05000000000000000000" pitchFamily="2" charset="2"/>
                <a:buChar char="q"/>
              </a:pPr>
              <a:r>
                <a:rPr lang="en-US" b="1" dirty="0">
                  <a:solidFill>
                    <a:schemeClr val="accent2">
                      <a:lumMod val="75000"/>
                    </a:schemeClr>
                  </a:solidFill>
                </a:rPr>
                <a:t>Concrete/Masonry Dams (17%)</a:t>
              </a:r>
              <a:endParaRPr lang="en-IN" b="1" dirty="0">
                <a:solidFill>
                  <a:schemeClr val="accent2">
                    <a:lumMod val="75000"/>
                  </a:schemeClr>
                </a:solidFill>
              </a:endParaRPr>
            </a:p>
          </p:txBody>
        </p:sp>
        <p:grpSp>
          <p:nvGrpSpPr>
            <p:cNvPr id="9" name="Group 8">
              <a:extLst>
                <a:ext uri="{FF2B5EF4-FFF2-40B4-BE49-F238E27FC236}">
                  <a16:creationId xmlns:a16="http://schemas.microsoft.com/office/drawing/2014/main" id="{655749B2-9D9E-7222-E3C0-E26F7212A763}"/>
                </a:ext>
              </a:extLst>
            </p:cNvPr>
            <p:cNvGrpSpPr/>
            <p:nvPr/>
          </p:nvGrpSpPr>
          <p:grpSpPr>
            <a:xfrm>
              <a:off x="6804212" y="1098773"/>
              <a:ext cx="5282598" cy="4050938"/>
              <a:chOff x="7389405" y="3050723"/>
              <a:chExt cx="4673208" cy="3676299"/>
            </a:xfrm>
          </p:grpSpPr>
          <p:graphicFrame>
            <p:nvGraphicFramePr>
              <p:cNvPr id="12" name="Chart 11">
                <a:extLst>
                  <a:ext uri="{FF2B5EF4-FFF2-40B4-BE49-F238E27FC236}">
                    <a16:creationId xmlns:a16="http://schemas.microsoft.com/office/drawing/2014/main" id="{F8862C18-736D-F015-867B-E92D91EE0125}"/>
                  </a:ext>
                </a:extLst>
              </p:cNvPr>
              <p:cNvGraphicFramePr/>
              <p:nvPr/>
            </p:nvGraphicFramePr>
            <p:xfrm>
              <a:off x="7389406" y="3050723"/>
              <a:ext cx="4324173" cy="328438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39FE1D76-392A-4926-6C5F-6CFE44019C77}"/>
                  </a:ext>
                </a:extLst>
              </p:cNvPr>
              <p:cNvSpPr txBox="1"/>
              <p:nvPr/>
            </p:nvSpPr>
            <p:spPr>
              <a:xfrm>
                <a:off x="10925272" y="4171060"/>
                <a:ext cx="1137341" cy="837939"/>
              </a:xfrm>
              <a:prstGeom prst="rect">
                <a:avLst/>
              </a:prstGeom>
              <a:noFill/>
            </p:spPr>
            <p:txBody>
              <a:bodyPr wrap="square" rtlCol="0">
                <a:spAutoFit/>
              </a:bodyPr>
              <a:lstStyle/>
              <a:p>
                <a:r>
                  <a:rPr lang="en-US" b="1" dirty="0">
                    <a:solidFill>
                      <a:srgbClr val="FF0000"/>
                    </a:solidFill>
                  </a:rPr>
                  <a:t>Breaching failure due to flooding</a:t>
                </a:r>
                <a:endParaRPr lang="en-IN" b="1" dirty="0">
                  <a:solidFill>
                    <a:srgbClr val="FF0000"/>
                  </a:solidFill>
                </a:endParaRPr>
              </a:p>
            </p:txBody>
          </p:sp>
          <p:sp>
            <p:nvSpPr>
              <p:cNvPr id="14" name="TextBox 13">
                <a:extLst>
                  <a:ext uri="{FF2B5EF4-FFF2-40B4-BE49-F238E27FC236}">
                    <a16:creationId xmlns:a16="http://schemas.microsoft.com/office/drawing/2014/main" id="{AA196188-C9B7-61B1-1FCB-B4D8DFBC8EEF}"/>
                  </a:ext>
                </a:extLst>
              </p:cNvPr>
              <p:cNvSpPr txBox="1"/>
              <p:nvPr/>
            </p:nvSpPr>
            <p:spPr>
              <a:xfrm>
                <a:off x="8339781" y="5889083"/>
                <a:ext cx="1793912" cy="837939"/>
              </a:xfrm>
              <a:prstGeom prst="rect">
                <a:avLst/>
              </a:prstGeom>
              <a:noFill/>
            </p:spPr>
            <p:txBody>
              <a:bodyPr wrap="square" rtlCol="0">
                <a:spAutoFit/>
              </a:bodyPr>
              <a:lstStyle/>
              <a:p>
                <a:r>
                  <a:rPr lang="en-US" b="1" dirty="0">
                    <a:solidFill>
                      <a:srgbClr val="FF0000"/>
                    </a:solidFill>
                  </a:rPr>
                  <a:t>Overtopping due to inadequate spillway capacity</a:t>
                </a:r>
                <a:endParaRPr lang="en-IN" b="1" dirty="0">
                  <a:solidFill>
                    <a:srgbClr val="FF0000"/>
                  </a:solidFill>
                </a:endParaRPr>
              </a:p>
            </p:txBody>
          </p:sp>
          <p:sp>
            <p:nvSpPr>
              <p:cNvPr id="15" name="TextBox 14">
                <a:extLst>
                  <a:ext uri="{FF2B5EF4-FFF2-40B4-BE49-F238E27FC236}">
                    <a16:creationId xmlns:a16="http://schemas.microsoft.com/office/drawing/2014/main" id="{93B49CA4-E131-6631-2987-72DDCD7FF65D}"/>
                  </a:ext>
                </a:extLst>
              </p:cNvPr>
              <p:cNvSpPr txBox="1"/>
              <p:nvPr/>
            </p:nvSpPr>
            <p:spPr>
              <a:xfrm>
                <a:off x="7389406" y="3050723"/>
                <a:ext cx="1663149" cy="646331"/>
              </a:xfrm>
              <a:prstGeom prst="rect">
                <a:avLst/>
              </a:prstGeom>
              <a:noFill/>
            </p:spPr>
            <p:txBody>
              <a:bodyPr wrap="square" rtlCol="0">
                <a:spAutoFit/>
              </a:bodyPr>
              <a:lstStyle/>
              <a:p>
                <a:r>
                  <a:rPr lang="en-US" b="1" dirty="0"/>
                  <a:t>Piping / Bad Workmanship</a:t>
                </a:r>
                <a:endParaRPr lang="en-IN" b="1" dirty="0"/>
              </a:p>
            </p:txBody>
          </p:sp>
          <p:sp>
            <p:nvSpPr>
              <p:cNvPr id="16" name="TextBox 15">
                <a:extLst>
                  <a:ext uri="{FF2B5EF4-FFF2-40B4-BE49-F238E27FC236}">
                    <a16:creationId xmlns:a16="http://schemas.microsoft.com/office/drawing/2014/main" id="{CBF19449-8470-8B1E-8C02-A57520A67E2A}"/>
                  </a:ext>
                </a:extLst>
              </p:cNvPr>
              <p:cNvSpPr txBox="1"/>
              <p:nvPr/>
            </p:nvSpPr>
            <p:spPr>
              <a:xfrm>
                <a:off x="7389405" y="4405364"/>
                <a:ext cx="1663149" cy="369332"/>
              </a:xfrm>
              <a:prstGeom prst="rect">
                <a:avLst/>
              </a:prstGeom>
              <a:noFill/>
            </p:spPr>
            <p:txBody>
              <a:bodyPr wrap="square" rtlCol="0">
                <a:spAutoFit/>
              </a:bodyPr>
              <a:lstStyle/>
              <a:p>
                <a:r>
                  <a:rPr lang="en-US" b="1" dirty="0"/>
                  <a:t>Others</a:t>
                </a:r>
                <a:endParaRPr lang="en-IN" b="1" dirty="0"/>
              </a:p>
            </p:txBody>
          </p:sp>
        </p:grpSp>
        <p:sp>
          <p:nvSpPr>
            <p:cNvPr id="10" name="TextBox 9">
              <a:extLst>
                <a:ext uri="{FF2B5EF4-FFF2-40B4-BE49-F238E27FC236}">
                  <a16:creationId xmlns:a16="http://schemas.microsoft.com/office/drawing/2014/main" id="{BC4D5C7E-85A6-F0F2-3EA6-34AD8ED396EA}"/>
                </a:ext>
              </a:extLst>
            </p:cNvPr>
            <p:cNvSpPr txBox="1"/>
            <p:nvPr/>
          </p:nvSpPr>
          <p:spPr>
            <a:xfrm>
              <a:off x="7105089" y="5277595"/>
              <a:ext cx="4586542" cy="1077218"/>
            </a:xfrm>
            <a:prstGeom prst="rect">
              <a:avLst/>
            </a:prstGeom>
            <a:noFill/>
          </p:spPr>
          <p:txBody>
            <a:bodyPr wrap="square" rtlCol="0">
              <a:spAutoFit/>
            </a:bodyPr>
            <a:lstStyle/>
            <a:p>
              <a:pPr marL="342900" indent="-342900">
                <a:buFont typeface="Wingdings" panose="05000000000000000000" pitchFamily="2" charset="2"/>
                <a:buChar char="ü"/>
              </a:pPr>
              <a:r>
                <a:rPr lang="en-US" sz="2400" b="1" dirty="0">
                  <a:solidFill>
                    <a:srgbClr val="0070C0"/>
                  </a:solidFill>
                </a:rPr>
                <a:t> </a:t>
              </a:r>
              <a:r>
                <a:rPr lang="en-US" sz="2000" b="1" dirty="0">
                  <a:solidFill>
                    <a:srgbClr val="0070C0"/>
                  </a:solidFill>
                </a:rPr>
                <a:t>43 No. of reported dam failures </a:t>
              </a:r>
              <a:endParaRPr lang="en-IN" sz="2000" b="1" dirty="0">
                <a:solidFill>
                  <a:srgbClr val="0070C0"/>
                </a:solidFill>
              </a:endParaRPr>
            </a:p>
            <a:p>
              <a:pPr marL="342900" indent="-342900">
                <a:buFont typeface="Wingdings" panose="05000000000000000000" pitchFamily="2" charset="2"/>
                <a:buChar char="ü"/>
              </a:pPr>
              <a:r>
                <a:rPr lang="en-US" sz="2000" b="1" dirty="0">
                  <a:solidFill>
                    <a:srgbClr val="0070C0"/>
                  </a:solidFill>
                </a:rPr>
                <a:t>26 dams were of height less than 25 m</a:t>
              </a:r>
            </a:p>
            <a:p>
              <a:pPr marL="342900" indent="-342900">
                <a:buFont typeface="Wingdings" panose="05000000000000000000" pitchFamily="2" charset="2"/>
                <a:buChar char="ü"/>
              </a:pPr>
              <a:r>
                <a:rPr lang="en-US" sz="2000" b="1" dirty="0">
                  <a:solidFill>
                    <a:srgbClr val="0070C0"/>
                  </a:solidFill>
                </a:rPr>
                <a:t>36  were Embankment Dams</a:t>
              </a:r>
              <a:endParaRPr lang="en-IN" sz="2000" b="1" dirty="0">
                <a:solidFill>
                  <a:srgbClr val="0070C0"/>
                </a:solidFill>
              </a:endParaRPr>
            </a:p>
          </p:txBody>
        </p:sp>
        <p:sp>
          <p:nvSpPr>
            <p:cNvPr id="11" name="TextBox 10">
              <a:extLst>
                <a:ext uri="{FF2B5EF4-FFF2-40B4-BE49-F238E27FC236}">
                  <a16:creationId xmlns:a16="http://schemas.microsoft.com/office/drawing/2014/main" id="{BEB15918-6184-ECEF-96FB-FB9B61688B99}"/>
                </a:ext>
              </a:extLst>
            </p:cNvPr>
            <p:cNvSpPr txBox="1"/>
            <p:nvPr/>
          </p:nvSpPr>
          <p:spPr>
            <a:xfrm>
              <a:off x="499738" y="4481117"/>
              <a:ext cx="6320641" cy="2308324"/>
            </a:xfrm>
            <a:prstGeom prst="rect">
              <a:avLst/>
            </a:prstGeom>
            <a:noFill/>
          </p:spPr>
          <p:txBody>
            <a:bodyPr wrap="none" rtlCol="0">
              <a:spAutoFit/>
            </a:bodyPr>
            <a:lstStyle/>
            <a:p>
              <a:pPr marL="285750" lvl="0" indent="-285750">
                <a:buFont typeface="Arial" panose="020B0604020202020204" pitchFamily="34" charset="0"/>
                <a:buChar char="•"/>
              </a:pPr>
              <a:r>
                <a:rPr lang="en-GB" dirty="0"/>
                <a:t>The first dam failure was recorded in Madhya Pradesh in 1917 </a:t>
              </a:r>
            </a:p>
            <a:p>
              <a:pPr lvl="0"/>
              <a:r>
                <a:rPr lang="en-GB" dirty="0"/>
                <a:t>when the </a:t>
              </a:r>
              <a:r>
                <a:rPr lang="en-GB" dirty="0" err="1">
                  <a:solidFill>
                    <a:srgbClr val="FF0000"/>
                  </a:solidFill>
                </a:rPr>
                <a:t>Tigra</a:t>
              </a:r>
              <a:r>
                <a:rPr lang="en-GB" dirty="0">
                  <a:solidFill>
                    <a:srgbClr val="FF0000"/>
                  </a:solidFill>
                </a:rPr>
                <a:t> dam  </a:t>
              </a:r>
              <a:r>
                <a:rPr lang="en-GB" dirty="0"/>
                <a:t>failed due to </a:t>
              </a:r>
              <a:r>
                <a:rPr lang="en-GB" dirty="0">
                  <a:solidFill>
                    <a:srgbClr val="FF0000"/>
                  </a:solidFill>
                </a:rPr>
                <a:t>overtopping.</a:t>
              </a:r>
            </a:p>
            <a:p>
              <a:pPr lvl="0"/>
              <a:endParaRPr lang="en-GB" dirty="0"/>
            </a:p>
            <a:p>
              <a:pPr marL="285750" indent="-285750">
                <a:buFont typeface="Arial" panose="020B0604020202020204" pitchFamily="34" charset="0"/>
                <a:buChar char="•"/>
              </a:pPr>
              <a:r>
                <a:rPr lang="en-GB" dirty="0"/>
                <a:t>The worst dam disaster was the </a:t>
              </a:r>
              <a:r>
                <a:rPr lang="en-GB" dirty="0">
                  <a:solidFill>
                    <a:srgbClr val="FF0000"/>
                  </a:solidFill>
                </a:rPr>
                <a:t>Machu dam</a:t>
              </a:r>
              <a:r>
                <a:rPr lang="en-GB" dirty="0"/>
                <a:t> (Gujarat) failure</a:t>
              </a:r>
            </a:p>
            <a:p>
              <a:r>
                <a:rPr lang="en-GB" dirty="0"/>
                <a:t> in 1979, in which about 2,000 people were reported dead.</a:t>
              </a:r>
              <a:endParaRPr lang="en-US" dirty="0"/>
            </a:p>
            <a:p>
              <a:pPr lvl="0"/>
              <a:endParaRPr lang="en-GB" dirty="0"/>
            </a:p>
            <a:p>
              <a:pPr lvl="0"/>
              <a:endParaRPr lang="en-IN" dirty="0"/>
            </a:p>
            <a:p>
              <a:endParaRPr lang="en-IN" dirty="0"/>
            </a:p>
          </p:txBody>
        </p:sp>
      </p:grpSp>
    </p:spTree>
    <p:extLst>
      <p:ext uri="{BB962C8B-B14F-4D97-AF65-F5344CB8AC3E}">
        <p14:creationId xmlns:p14="http://schemas.microsoft.com/office/powerpoint/2010/main" val="396489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6F80-8F8D-05FD-E3B8-6B00E66860C9}"/>
              </a:ext>
            </a:extLst>
          </p:cNvPr>
          <p:cNvSpPr>
            <a:spLocks noGrp="1"/>
          </p:cNvSpPr>
          <p:nvPr>
            <p:ph type="title"/>
          </p:nvPr>
        </p:nvSpPr>
        <p:spPr>
          <a:xfrm>
            <a:off x="851419" y="50491"/>
            <a:ext cx="10671048" cy="651211"/>
          </a:xfrm>
        </p:spPr>
        <p:txBody>
          <a:bodyPr/>
          <a:lstStyle/>
          <a:p>
            <a:r>
              <a:rPr lang="en-US" sz="2800" b="1" dirty="0">
                <a:solidFill>
                  <a:srgbClr val="002060"/>
                </a:solidFill>
                <a:effectLst>
                  <a:outerShdw blurRad="38100" dist="38100" dir="2700000" algn="tl">
                    <a:srgbClr val="000000">
                      <a:alpha val="43137"/>
                    </a:srgbClr>
                  </a:outerShdw>
                </a:effectLst>
              </a:rPr>
              <a:t>Government of India initiatives in Dam Safety</a:t>
            </a:r>
            <a:endParaRPr lang="en-IN" sz="3200" dirty="0">
              <a:solidFill>
                <a:srgbClr val="002060"/>
              </a:solidFill>
            </a:endParaRPr>
          </a:p>
        </p:txBody>
      </p:sp>
      <p:sp>
        <p:nvSpPr>
          <p:cNvPr id="3" name="Slide Number Placeholder 2">
            <a:extLst>
              <a:ext uri="{FF2B5EF4-FFF2-40B4-BE49-F238E27FC236}">
                <a16:creationId xmlns:a16="http://schemas.microsoft.com/office/drawing/2014/main" id="{8FFF49FB-FDDA-456A-1E7B-9DE4BE17EF9A}"/>
              </a:ext>
            </a:extLst>
          </p:cNvPr>
          <p:cNvSpPr>
            <a:spLocks noGrp="1"/>
          </p:cNvSpPr>
          <p:nvPr>
            <p:ph type="sldNum" sz="quarter" idx="12"/>
          </p:nvPr>
        </p:nvSpPr>
        <p:spPr/>
        <p:txBody>
          <a:bodyPr/>
          <a:lstStyle/>
          <a:p>
            <a:fld id="{48F63A3B-78C7-47BE-AE5E-E10140E04643}" type="slidenum">
              <a:rPr lang="en-US" smtClean="0"/>
              <a:pPr/>
              <a:t>8</a:t>
            </a:fld>
            <a:endParaRPr lang="en-US" dirty="0"/>
          </a:p>
        </p:txBody>
      </p:sp>
      <p:grpSp>
        <p:nvGrpSpPr>
          <p:cNvPr id="32" name="Group 31">
            <a:extLst>
              <a:ext uri="{FF2B5EF4-FFF2-40B4-BE49-F238E27FC236}">
                <a16:creationId xmlns:a16="http://schemas.microsoft.com/office/drawing/2014/main" id="{ECEF287D-6573-2931-71E6-93CF07463244}"/>
              </a:ext>
            </a:extLst>
          </p:cNvPr>
          <p:cNvGrpSpPr/>
          <p:nvPr/>
        </p:nvGrpSpPr>
        <p:grpSpPr>
          <a:xfrm>
            <a:off x="264287" y="914400"/>
            <a:ext cx="11665513" cy="5310624"/>
            <a:chOff x="264287" y="1142771"/>
            <a:chExt cx="11665513" cy="4307328"/>
          </a:xfrm>
        </p:grpSpPr>
        <p:grpSp>
          <p:nvGrpSpPr>
            <p:cNvPr id="12" name="Group 11">
              <a:extLst>
                <a:ext uri="{FF2B5EF4-FFF2-40B4-BE49-F238E27FC236}">
                  <a16:creationId xmlns:a16="http://schemas.microsoft.com/office/drawing/2014/main" id="{F97114D3-6905-7916-D656-763FA6FD013D}"/>
                </a:ext>
              </a:extLst>
            </p:cNvPr>
            <p:cNvGrpSpPr/>
            <p:nvPr/>
          </p:nvGrpSpPr>
          <p:grpSpPr>
            <a:xfrm>
              <a:off x="7652525" y="1265333"/>
              <a:ext cx="4141197" cy="1368867"/>
              <a:chOff x="-1212051" y="1363501"/>
              <a:chExt cx="3105898" cy="1026647"/>
            </a:xfrm>
          </p:grpSpPr>
          <p:sp>
            <p:nvSpPr>
              <p:cNvPr id="13" name="TextBox 7">
                <a:extLst>
                  <a:ext uri="{FF2B5EF4-FFF2-40B4-BE49-F238E27FC236}">
                    <a16:creationId xmlns:a16="http://schemas.microsoft.com/office/drawing/2014/main" id="{542EE5DB-2EFA-FE00-9965-E6AB6BD285EC}"/>
                  </a:ext>
                </a:extLst>
              </p:cNvPr>
              <p:cNvSpPr txBox="1"/>
              <p:nvPr/>
            </p:nvSpPr>
            <p:spPr>
              <a:xfrm>
                <a:off x="-1207700" y="1611303"/>
                <a:ext cx="3101498" cy="77884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defTabSz="1219170">
                  <a:spcBef>
                    <a:spcPct val="20000"/>
                  </a:spcBef>
                  <a:buFont typeface="Arial" panose="020B0604020202020204" pitchFamily="34" charset="0"/>
                  <a:buChar char="•"/>
                  <a:defRPr/>
                </a:pPr>
                <a:r>
                  <a:rPr lang="en-US" sz="1600" dirty="0">
                    <a:solidFill>
                      <a:schemeClr val="accent1">
                        <a:lumMod val="75000"/>
                      </a:schemeClr>
                    </a:solidFill>
                  </a:rPr>
                  <a:t> Setup in 1987 to evolve uniform, simplified dam safety procedures </a:t>
                </a:r>
              </a:p>
              <a:p>
                <a:pPr marL="285750" indent="-285750" algn="just" defTabSz="1219170">
                  <a:spcBef>
                    <a:spcPct val="20000"/>
                  </a:spcBef>
                  <a:buFont typeface="Arial" panose="020B0604020202020204" pitchFamily="34" charset="0"/>
                  <a:buChar char="•"/>
                  <a:defRPr/>
                </a:pPr>
                <a:r>
                  <a:rPr lang="en-GB" sz="1600" dirty="0">
                    <a:solidFill>
                      <a:schemeClr val="accent1">
                        <a:lumMod val="75000"/>
                      </a:schemeClr>
                    </a:solidFill>
                  </a:rPr>
                  <a:t>Act as a forum for the exchange of views on issues about dam safety amongst various stakeholders</a:t>
                </a:r>
                <a:endParaRPr lang="en-US" sz="1600" dirty="0">
                  <a:solidFill>
                    <a:schemeClr val="accent1">
                      <a:lumMod val="75000"/>
                    </a:schemeClr>
                  </a:solidFill>
                </a:endParaRPr>
              </a:p>
            </p:txBody>
          </p:sp>
          <p:sp>
            <p:nvSpPr>
              <p:cNvPr id="14" name="Rectangle 13">
                <a:extLst>
                  <a:ext uri="{FF2B5EF4-FFF2-40B4-BE49-F238E27FC236}">
                    <a16:creationId xmlns:a16="http://schemas.microsoft.com/office/drawing/2014/main" id="{3A8E7166-D3DC-C263-9D41-6D05A85DF2C1}"/>
                  </a:ext>
                </a:extLst>
              </p:cNvPr>
              <p:cNvSpPr/>
              <p:nvPr/>
            </p:nvSpPr>
            <p:spPr>
              <a:xfrm>
                <a:off x="-1212051" y="1363501"/>
                <a:ext cx="3105898" cy="230832"/>
              </a:xfrm>
              <a:prstGeom prst="rect">
                <a:avLst/>
              </a:prstGeom>
            </p:spPr>
            <p:txBody>
              <a:bodyPr wrap="non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b="1" dirty="0">
                    <a:solidFill>
                      <a:schemeClr val="accent1">
                        <a:lumMod val="75000"/>
                      </a:schemeClr>
                    </a:solidFill>
                  </a:rPr>
                  <a:t>2. </a:t>
                </a:r>
                <a:r>
                  <a:rPr lang="en-US" sz="1700" b="1" dirty="0">
                    <a:solidFill>
                      <a:schemeClr val="accent1">
                        <a:lumMod val="75000"/>
                      </a:schemeClr>
                    </a:solidFill>
                  </a:rPr>
                  <a:t>National Committee on Dam Safety (NCDS</a:t>
                </a:r>
                <a:r>
                  <a:rPr lang="en-US" sz="1867" b="1" dirty="0">
                    <a:solidFill>
                      <a:schemeClr val="accent1">
                        <a:lumMod val="75000"/>
                      </a:schemeClr>
                    </a:solidFill>
                  </a:rPr>
                  <a:t>)</a:t>
                </a:r>
              </a:p>
            </p:txBody>
          </p:sp>
        </p:grpSp>
        <p:grpSp>
          <p:nvGrpSpPr>
            <p:cNvPr id="15" name="Group 14">
              <a:extLst>
                <a:ext uri="{FF2B5EF4-FFF2-40B4-BE49-F238E27FC236}">
                  <a16:creationId xmlns:a16="http://schemas.microsoft.com/office/drawing/2014/main" id="{BBD6AFD0-8E8F-03CA-2751-2EB87B448682}"/>
                </a:ext>
              </a:extLst>
            </p:cNvPr>
            <p:cNvGrpSpPr/>
            <p:nvPr/>
          </p:nvGrpSpPr>
          <p:grpSpPr>
            <a:xfrm>
              <a:off x="7652525" y="3668835"/>
              <a:ext cx="4277275" cy="1641122"/>
              <a:chOff x="-919465" y="3168889"/>
              <a:chExt cx="3224407" cy="1230841"/>
            </a:xfrm>
          </p:grpSpPr>
          <p:sp>
            <p:nvSpPr>
              <p:cNvPr id="16" name="TextBox 10">
                <a:extLst>
                  <a:ext uri="{FF2B5EF4-FFF2-40B4-BE49-F238E27FC236}">
                    <a16:creationId xmlns:a16="http://schemas.microsoft.com/office/drawing/2014/main" id="{BB12100F-292A-4EE5-9C25-056713E82C8F}"/>
                  </a:ext>
                </a:extLst>
              </p:cNvPr>
              <p:cNvSpPr txBox="1"/>
              <p:nvPr/>
            </p:nvSpPr>
            <p:spPr>
              <a:xfrm>
                <a:off x="-919465" y="3192143"/>
                <a:ext cx="3224407" cy="120758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spcBef>
                    <a:spcPct val="20000"/>
                  </a:spcBef>
                  <a:defRPr/>
                </a:pPr>
                <a:r>
                  <a:rPr lang="en-US" b="1" dirty="0">
                    <a:solidFill>
                      <a:schemeClr val="accent1">
                        <a:lumMod val="75000"/>
                      </a:schemeClr>
                    </a:solidFill>
                  </a:rPr>
                  <a:t>4</a:t>
                </a:r>
                <a:r>
                  <a:rPr lang="en-US" sz="1700" b="1" dirty="0">
                    <a:solidFill>
                      <a:schemeClr val="accent1">
                        <a:lumMod val="75000"/>
                      </a:schemeClr>
                    </a:solidFill>
                  </a:rPr>
                  <a:t>. Dam Safety Act, 2021</a:t>
                </a:r>
              </a:p>
              <a:p>
                <a:pPr marL="285750" indent="-285750">
                  <a:buFont typeface="Arial" panose="020B0604020202020204" pitchFamily="34" charset="0"/>
                  <a:buChar char="•"/>
                </a:pPr>
                <a:r>
                  <a:rPr lang="en-US" sz="1600" dirty="0">
                    <a:solidFill>
                      <a:schemeClr val="accent1">
                        <a:lumMod val="75000"/>
                      </a:schemeClr>
                    </a:solidFill>
                  </a:rPr>
                  <a:t>Effective from 30</a:t>
                </a:r>
                <a:r>
                  <a:rPr lang="en-US" sz="1600" baseline="30000" dirty="0">
                    <a:solidFill>
                      <a:schemeClr val="accent1">
                        <a:lumMod val="75000"/>
                      </a:schemeClr>
                    </a:solidFill>
                  </a:rPr>
                  <a:t>th</a:t>
                </a:r>
                <a:r>
                  <a:rPr lang="en-US" sz="1600" dirty="0">
                    <a:solidFill>
                      <a:schemeClr val="accent1">
                        <a:lumMod val="75000"/>
                      </a:schemeClr>
                    </a:solidFill>
                  </a:rPr>
                  <a:t> Dec 2021</a:t>
                </a:r>
              </a:p>
              <a:p>
                <a:pPr marL="285750" indent="-285750" algn="just">
                  <a:buFont typeface="Arial" panose="020B0604020202020204" pitchFamily="34" charset="0"/>
                  <a:buChar char="•"/>
                </a:pPr>
                <a:r>
                  <a:rPr lang="en-US" sz="1600" dirty="0">
                    <a:solidFill>
                      <a:schemeClr val="accent1">
                        <a:lumMod val="75000"/>
                      </a:schemeClr>
                    </a:solidFill>
                  </a:rPr>
                  <a:t>Provide for surveillance, inspection, operation and maintenance of the specified dam for the prevention of dam failure-related disasters</a:t>
                </a:r>
              </a:p>
              <a:p>
                <a:pPr marL="285750" indent="-285750" algn="just">
                  <a:buFont typeface="Arial" panose="020B0604020202020204" pitchFamily="34" charset="0"/>
                  <a:buChar char="•"/>
                </a:pPr>
                <a:r>
                  <a:rPr lang="en-US" sz="1600" dirty="0">
                    <a:solidFill>
                      <a:schemeClr val="accent1">
                        <a:lumMod val="75000"/>
                      </a:schemeClr>
                    </a:solidFill>
                  </a:rPr>
                  <a:t>Provide for the constitution of national and state-level bodies for implementing the Act.</a:t>
                </a:r>
              </a:p>
              <a:p>
                <a:pPr marL="285750" indent="-285750" algn="just">
                  <a:buFont typeface="Arial" panose="020B0604020202020204" pitchFamily="34" charset="0"/>
                  <a:buChar char="•"/>
                </a:pPr>
                <a:endParaRPr lang="en-GB" sz="1500" dirty="0">
                  <a:solidFill>
                    <a:schemeClr val="accent1">
                      <a:lumMod val="75000"/>
                    </a:schemeClr>
                  </a:solidFill>
                </a:endParaRPr>
              </a:p>
            </p:txBody>
          </p:sp>
          <p:sp>
            <p:nvSpPr>
              <p:cNvPr id="17" name="Rectangle 16">
                <a:extLst>
                  <a:ext uri="{FF2B5EF4-FFF2-40B4-BE49-F238E27FC236}">
                    <a16:creationId xmlns:a16="http://schemas.microsoft.com/office/drawing/2014/main" id="{83B06369-6C71-4B08-361A-8B832BFFB3A4}"/>
                  </a:ext>
                </a:extLst>
              </p:cNvPr>
              <p:cNvSpPr/>
              <p:nvPr/>
            </p:nvSpPr>
            <p:spPr>
              <a:xfrm>
                <a:off x="1979640" y="3168889"/>
                <a:ext cx="49" cy="215492"/>
              </a:xfrm>
              <a:prstGeom prst="rect">
                <a:avLst/>
              </a:prstGeom>
            </p:spPr>
            <p:txBody>
              <a:bodyPr wrap="non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867" b="1" dirty="0">
                  <a:solidFill>
                    <a:schemeClr val="accent1">
                      <a:lumMod val="75000"/>
                    </a:schemeClr>
                  </a:solidFill>
                </a:endParaRPr>
              </a:p>
            </p:txBody>
          </p:sp>
        </p:grpSp>
        <p:pic>
          <p:nvPicPr>
            <p:cNvPr id="21" name="Graphic 16" descr="Meeting">
              <a:extLst>
                <a:ext uri="{FF2B5EF4-FFF2-40B4-BE49-F238E27FC236}">
                  <a16:creationId xmlns:a16="http://schemas.microsoft.com/office/drawing/2014/main" id="{CA64876A-7554-9D24-0C0D-2B5B4A78FC7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1321991"/>
              <a:ext cx="1283291" cy="1807732"/>
            </a:xfrm>
            <a:prstGeom prst="rect">
              <a:avLst/>
            </a:prstGeom>
            <a:solidFill>
              <a:srgbClr val="92D050"/>
            </a:solidFill>
          </p:spPr>
        </p:pic>
        <p:grpSp>
          <p:nvGrpSpPr>
            <p:cNvPr id="6" name="Group 5">
              <a:extLst>
                <a:ext uri="{FF2B5EF4-FFF2-40B4-BE49-F238E27FC236}">
                  <a16:creationId xmlns:a16="http://schemas.microsoft.com/office/drawing/2014/main" id="{205F1BBF-4DD3-9E8D-8453-9CC1528175AE}"/>
                </a:ext>
              </a:extLst>
            </p:cNvPr>
            <p:cNvGrpSpPr/>
            <p:nvPr/>
          </p:nvGrpSpPr>
          <p:grpSpPr>
            <a:xfrm>
              <a:off x="1725442" y="3648383"/>
              <a:ext cx="4028678" cy="1535588"/>
              <a:chOff x="7174425" y="1257508"/>
              <a:chExt cx="2094057" cy="1151688"/>
            </a:xfrm>
          </p:grpSpPr>
          <p:sp>
            <p:nvSpPr>
              <p:cNvPr id="7" name="TextBox 13">
                <a:extLst>
                  <a:ext uri="{FF2B5EF4-FFF2-40B4-BE49-F238E27FC236}">
                    <a16:creationId xmlns:a16="http://schemas.microsoft.com/office/drawing/2014/main" id="{DD96B869-8EBE-8ED3-8468-30B7361E1C0B}"/>
                  </a:ext>
                </a:extLst>
              </p:cNvPr>
              <p:cNvSpPr txBox="1"/>
              <p:nvPr/>
            </p:nvSpPr>
            <p:spPr>
              <a:xfrm>
                <a:off x="7174425" y="1600395"/>
                <a:ext cx="2094057" cy="80880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defTabSz="1219170">
                  <a:spcBef>
                    <a:spcPct val="20000"/>
                  </a:spcBef>
                  <a:buFont typeface="Arial" panose="020B0604020202020204" pitchFamily="34" charset="0"/>
                  <a:buChar char="•"/>
                  <a:defRPr/>
                </a:pPr>
                <a:r>
                  <a:rPr lang="en-US" sz="1600" dirty="0">
                    <a:solidFill>
                      <a:schemeClr val="accent1">
                        <a:lumMod val="75000"/>
                      </a:schemeClr>
                    </a:solidFill>
                  </a:rPr>
                  <a:t>Dam Safety Assurance and Rehabilitation Project (DSARP) (1991-99) </a:t>
                </a:r>
              </a:p>
              <a:p>
                <a:pPr marL="285750" indent="-285750" defTabSz="1219170">
                  <a:spcBef>
                    <a:spcPct val="20000"/>
                  </a:spcBef>
                  <a:buFont typeface="Arial" panose="020B0604020202020204" pitchFamily="34" charset="0"/>
                  <a:buChar char="•"/>
                  <a:defRPr/>
                </a:pPr>
                <a:r>
                  <a:rPr lang="en-US" sz="1600" dirty="0">
                    <a:solidFill>
                      <a:schemeClr val="accent1">
                        <a:lumMod val="75000"/>
                      </a:schemeClr>
                    </a:solidFill>
                  </a:rPr>
                  <a:t>Dam Rehabilitation and Improvement Project (DRIP) Ph- I (2012-21) </a:t>
                </a:r>
              </a:p>
              <a:p>
                <a:pPr marL="285750" indent="-285750" defTabSz="1219170">
                  <a:spcBef>
                    <a:spcPct val="20000"/>
                  </a:spcBef>
                  <a:buFont typeface="Arial" panose="020B0604020202020204" pitchFamily="34" charset="0"/>
                  <a:buChar char="•"/>
                  <a:defRPr/>
                </a:pPr>
                <a:r>
                  <a:rPr lang="en-US" sz="1600" dirty="0">
                    <a:solidFill>
                      <a:schemeClr val="accent1">
                        <a:lumMod val="75000"/>
                      </a:schemeClr>
                    </a:solidFill>
                  </a:rPr>
                  <a:t>DRIP Ph-II &amp; III (2021-31)</a:t>
                </a:r>
              </a:p>
            </p:txBody>
          </p:sp>
          <p:sp>
            <p:nvSpPr>
              <p:cNvPr id="25" name="Rectangle 24">
                <a:extLst>
                  <a:ext uri="{FF2B5EF4-FFF2-40B4-BE49-F238E27FC236}">
                    <a16:creationId xmlns:a16="http://schemas.microsoft.com/office/drawing/2014/main" id="{0D1F714E-F456-4CB7-1C15-5C0C72C7A8D4}"/>
                  </a:ext>
                </a:extLst>
              </p:cNvPr>
              <p:cNvSpPr/>
              <p:nvPr/>
            </p:nvSpPr>
            <p:spPr>
              <a:xfrm>
                <a:off x="7222912" y="1257508"/>
                <a:ext cx="1571662" cy="230832"/>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chemeClr val="accent1">
                        <a:lumMod val="75000"/>
                      </a:schemeClr>
                    </a:solidFill>
                  </a:rPr>
                  <a:t>3. </a:t>
                </a:r>
                <a:r>
                  <a:rPr lang="en-US" sz="1700" b="1" dirty="0">
                    <a:solidFill>
                      <a:schemeClr val="accent1">
                        <a:lumMod val="75000"/>
                      </a:schemeClr>
                    </a:solidFill>
                  </a:rPr>
                  <a:t>Dam Rehabilitation </a:t>
                </a:r>
                <a:r>
                  <a:rPr lang="en-GB" sz="1700" b="1" dirty="0">
                    <a:solidFill>
                      <a:schemeClr val="accent1">
                        <a:lumMod val="75000"/>
                      </a:schemeClr>
                    </a:solidFill>
                  </a:rPr>
                  <a:t>Programs </a:t>
                </a:r>
                <a:endParaRPr lang="en-US" sz="1700" b="1" dirty="0">
                  <a:solidFill>
                    <a:schemeClr val="accent1">
                      <a:lumMod val="75000"/>
                    </a:schemeClr>
                  </a:solidFill>
                </a:endParaRPr>
              </a:p>
            </p:txBody>
          </p:sp>
        </p:grpSp>
        <p:pic>
          <p:nvPicPr>
            <p:cNvPr id="26" name="Picture 25" descr="180,186 Tricolor Images, Stock Photos &amp; Vectors | Shutterstock">
              <a:extLst>
                <a:ext uri="{FF2B5EF4-FFF2-40B4-BE49-F238E27FC236}">
                  <a16:creationId xmlns:a16="http://schemas.microsoft.com/office/drawing/2014/main" id="{A45780CC-CCC1-0C05-59BF-59430008B8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230"/>
            <a:stretch/>
          </p:blipFill>
          <p:spPr bwMode="auto">
            <a:xfrm>
              <a:off x="6098087" y="3678902"/>
              <a:ext cx="1330131" cy="1771197"/>
            </a:xfrm>
            <a:prstGeom prst="rect">
              <a:avLst/>
            </a:prstGeom>
            <a:noFill/>
            <a:extLst>
              <a:ext uri="{909E8E84-426E-40DD-AFC4-6F175D3DCCD1}">
                <a14:hiddenFill xmlns:a14="http://schemas.microsoft.com/office/drawing/2010/main">
                  <a:solidFill>
                    <a:srgbClr val="FFFFFF"/>
                  </a:solidFill>
                </a14:hiddenFill>
              </a:ext>
            </a:extLst>
          </p:spPr>
        </p:pic>
        <p:pic>
          <p:nvPicPr>
            <p:cNvPr id="27" name="Graphic 107" descr="Tools">
              <a:extLst>
                <a:ext uri="{FF2B5EF4-FFF2-40B4-BE49-F238E27FC236}">
                  <a16:creationId xmlns:a16="http://schemas.microsoft.com/office/drawing/2014/main" id="{E3F46894-38D5-1F2F-6A77-F8DB1A839B7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4287" y="3730518"/>
              <a:ext cx="1330131" cy="1695134"/>
            </a:xfrm>
            <a:prstGeom prst="rect">
              <a:avLst/>
            </a:prstGeom>
            <a:solidFill>
              <a:schemeClr val="accent1">
                <a:lumMod val="75000"/>
              </a:schemeClr>
            </a:solidFill>
          </p:spPr>
        </p:pic>
        <p:grpSp>
          <p:nvGrpSpPr>
            <p:cNvPr id="28" name="Group 27">
              <a:extLst>
                <a:ext uri="{FF2B5EF4-FFF2-40B4-BE49-F238E27FC236}">
                  <a16:creationId xmlns:a16="http://schemas.microsoft.com/office/drawing/2014/main" id="{25FFB999-ADA7-09AD-36AD-F373007CBD46}"/>
                </a:ext>
              </a:extLst>
            </p:cNvPr>
            <p:cNvGrpSpPr/>
            <p:nvPr/>
          </p:nvGrpSpPr>
          <p:grpSpPr>
            <a:xfrm>
              <a:off x="1727529" y="1142771"/>
              <a:ext cx="4026591" cy="1731075"/>
              <a:chOff x="7431036" y="1168535"/>
              <a:chExt cx="3381327" cy="1298303"/>
            </a:xfrm>
          </p:grpSpPr>
          <p:sp>
            <p:nvSpPr>
              <p:cNvPr id="29" name="TextBox 4">
                <a:extLst>
                  <a:ext uri="{FF2B5EF4-FFF2-40B4-BE49-F238E27FC236}">
                    <a16:creationId xmlns:a16="http://schemas.microsoft.com/office/drawing/2014/main" id="{02A5CE50-98FF-33F5-1332-F101FDA00D27}"/>
                  </a:ext>
                </a:extLst>
              </p:cNvPr>
              <p:cNvSpPr txBox="1"/>
              <p:nvPr/>
            </p:nvSpPr>
            <p:spPr>
              <a:xfrm>
                <a:off x="7431037" y="1508259"/>
                <a:ext cx="3165385" cy="95857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7800" indent="-177800" algn="just" defTabSz="1219170">
                  <a:spcBef>
                    <a:spcPct val="20000"/>
                  </a:spcBef>
                  <a:buFont typeface="Arial" panose="020B0604020202020204" pitchFamily="34" charset="0"/>
                  <a:buChar char="•"/>
                  <a:defRPr/>
                </a:pPr>
                <a:r>
                  <a:rPr lang="en-US" sz="1600" dirty="0">
                    <a:solidFill>
                      <a:schemeClr val="accent1">
                        <a:lumMod val="75000"/>
                      </a:schemeClr>
                    </a:solidFill>
                  </a:rPr>
                  <a:t>established in 1979 in CWC</a:t>
                </a:r>
              </a:p>
              <a:p>
                <a:pPr marL="177800" indent="-177800" algn="just" defTabSz="1219170">
                  <a:spcBef>
                    <a:spcPct val="20000"/>
                  </a:spcBef>
                  <a:buFont typeface="Arial" panose="020B0604020202020204" pitchFamily="34" charset="0"/>
                  <a:buChar char="•"/>
                  <a:defRPr/>
                </a:pPr>
                <a:r>
                  <a:rPr lang="en-US" sz="1600" dirty="0">
                    <a:solidFill>
                      <a:schemeClr val="accent1">
                        <a:lumMod val="75000"/>
                      </a:schemeClr>
                    </a:solidFill>
                  </a:rPr>
                  <a:t>working towards developing uniform dam safety protocols by </a:t>
                </a:r>
                <a:r>
                  <a:rPr lang="en-GB" sz="1600" dirty="0">
                    <a:solidFill>
                      <a:schemeClr val="accent1">
                        <a:lumMod val="75000"/>
                      </a:schemeClr>
                    </a:solidFill>
                  </a:rPr>
                  <a:t>laying</a:t>
                </a:r>
                <a:r>
                  <a:rPr lang="en-US" sz="1600" dirty="0">
                    <a:solidFill>
                      <a:schemeClr val="accent1">
                        <a:lumMod val="75000"/>
                      </a:schemeClr>
                    </a:solidFill>
                  </a:rPr>
                  <a:t> down the standard guidelines/ manuals.</a:t>
                </a:r>
              </a:p>
              <a:p>
                <a:pPr marL="177800" indent="-177800" algn="just" defTabSz="1219170">
                  <a:spcBef>
                    <a:spcPct val="20000"/>
                  </a:spcBef>
                  <a:buFont typeface="Arial" panose="020B0604020202020204" pitchFamily="34" charset="0"/>
                  <a:buChar char="•"/>
                  <a:defRPr/>
                </a:pPr>
                <a:r>
                  <a:rPr lang="en-US" sz="1600" dirty="0">
                    <a:solidFill>
                      <a:schemeClr val="accent1">
                        <a:lumMod val="75000"/>
                      </a:schemeClr>
                    </a:solidFill>
                  </a:rPr>
                  <a:t>To assist the State Govts., and perform a coordinating and advisory role for States. </a:t>
                </a:r>
              </a:p>
            </p:txBody>
          </p:sp>
          <p:sp>
            <p:nvSpPr>
              <p:cNvPr id="30" name="Rectangle 29">
                <a:extLst>
                  <a:ext uri="{FF2B5EF4-FFF2-40B4-BE49-F238E27FC236}">
                    <a16:creationId xmlns:a16="http://schemas.microsoft.com/office/drawing/2014/main" id="{8B18D584-D244-7485-D4A4-BE356038DBBE}"/>
                  </a:ext>
                </a:extLst>
              </p:cNvPr>
              <p:cNvSpPr/>
              <p:nvPr/>
            </p:nvSpPr>
            <p:spPr>
              <a:xfrm>
                <a:off x="7431036" y="1168535"/>
                <a:ext cx="3381327" cy="359839"/>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chemeClr val="accent1">
                        <a:lumMod val="75000"/>
                      </a:schemeClr>
                    </a:solidFill>
                  </a:rPr>
                  <a:t>1. </a:t>
                </a:r>
                <a:r>
                  <a:rPr lang="en-US" sz="1867" b="1" dirty="0">
                    <a:solidFill>
                      <a:schemeClr val="accent1">
                        <a:lumMod val="75000"/>
                      </a:schemeClr>
                    </a:solidFill>
                  </a:rPr>
                  <a:t>Dam Safety </a:t>
                </a:r>
                <a:r>
                  <a:rPr lang="en-US" sz="1700" b="1" dirty="0">
                    <a:solidFill>
                      <a:schemeClr val="accent1">
                        <a:lumMod val="75000"/>
                      </a:schemeClr>
                    </a:solidFill>
                  </a:rPr>
                  <a:t>Organizations</a:t>
                </a:r>
                <a:r>
                  <a:rPr lang="en-US" sz="1600" b="1" dirty="0">
                    <a:solidFill>
                      <a:schemeClr val="accent1">
                        <a:lumMod val="75000"/>
                      </a:schemeClr>
                    </a:solidFill>
                  </a:rPr>
                  <a:t>(DSO)</a:t>
                </a:r>
                <a:r>
                  <a:rPr lang="en-US" sz="1700" b="1" dirty="0">
                    <a:solidFill>
                      <a:schemeClr val="accent1">
                        <a:lumMod val="75000"/>
                      </a:schemeClr>
                    </a:solidFill>
                  </a:rPr>
                  <a:t>, CWC</a:t>
                </a:r>
                <a:endParaRPr lang="en-US" sz="1867" b="1" dirty="0">
                  <a:solidFill>
                    <a:schemeClr val="accent1">
                      <a:lumMod val="75000"/>
                    </a:schemeClr>
                  </a:solidFill>
                </a:endParaRPr>
              </a:p>
            </p:txBody>
          </p:sp>
        </p:grpSp>
        <p:pic>
          <p:nvPicPr>
            <p:cNvPr id="31" name="Graphic 8" descr="Court">
              <a:extLst>
                <a:ext uri="{FF2B5EF4-FFF2-40B4-BE49-F238E27FC236}">
                  <a16:creationId xmlns:a16="http://schemas.microsoft.com/office/drawing/2014/main" id="{653C623A-CC35-B566-CD44-A300387B93A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6374" y="1378651"/>
              <a:ext cx="1328044" cy="1694413"/>
            </a:xfrm>
            <a:prstGeom prst="rect">
              <a:avLst/>
            </a:prstGeom>
            <a:solidFill>
              <a:schemeClr val="accent2"/>
            </a:solidFill>
          </p:spPr>
        </p:pic>
      </p:grpSp>
    </p:spTree>
    <p:extLst>
      <p:ext uri="{BB962C8B-B14F-4D97-AF65-F5344CB8AC3E}">
        <p14:creationId xmlns:p14="http://schemas.microsoft.com/office/powerpoint/2010/main" val="2837810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8C94D-603B-CA96-0290-115C2953EE7E}"/>
              </a:ext>
            </a:extLst>
          </p:cNvPr>
          <p:cNvSpPr>
            <a:spLocks noGrp="1"/>
          </p:cNvSpPr>
          <p:nvPr>
            <p:ph type="title"/>
          </p:nvPr>
        </p:nvSpPr>
        <p:spPr>
          <a:xfrm>
            <a:off x="565080" y="550881"/>
            <a:ext cx="10860948" cy="471489"/>
          </a:xfrm>
        </p:spPr>
        <p:txBody>
          <a:bodyPr/>
          <a:lstStyle/>
          <a:p>
            <a:r>
              <a:rPr lang="en-IN" sz="2800" b="1" dirty="0">
                <a:solidFill>
                  <a:srgbClr val="002060"/>
                </a:solidFill>
                <a:effectLst>
                  <a:outerShdw blurRad="38100" dist="38100" dir="2700000" algn="tl">
                    <a:srgbClr val="000000">
                      <a:alpha val="43137"/>
                    </a:srgbClr>
                  </a:outerShdw>
                </a:effectLst>
              </a:rPr>
              <a:t>Regulations under Section 54(2) of DSA, 2021</a:t>
            </a:r>
            <a:endParaRPr lang="en-IN" sz="2800" dirty="0">
              <a:solidFill>
                <a:srgbClr val="002060"/>
              </a:solidFill>
            </a:endParaRPr>
          </a:p>
        </p:txBody>
      </p:sp>
      <p:sp>
        <p:nvSpPr>
          <p:cNvPr id="4" name="Slide Number Placeholder 3">
            <a:extLst>
              <a:ext uri="{FF2B5EF4-FFF2-40B4-BE49-F238E27FC236}">
                <a16:creationId xmlns:a16="http://schemas.microsoft.com/office/drawing/2014/main" id="{BD866009-638C-53B2-F700-0C2FCB77C0D0}"/>
              </a:ext>
            </a:extLst>
          </p:cNvPr>
          <p:cNvSpPr>
            <a:spLocks noGrp="1"/>
          </p:cNvSpPr>
          <p:nvPr>
            <p:ph type="sldNum" sz="quarter" idx="10"/>
          </p:nvPr>
        </p:nvSpPr>
        <p:spPr/>
        <p:txBody>
          <a:bodyPr/>
          <a:lstStyle/>
          <a:p>
            <a:fld id="{48F63A3B-78C7-47BE-AE5E-E10140E04643}" type="slidenum">
              <a:rPr lang="en-US" smtClean="0"/>
              <a:pPr/>
              <a:t>9</a:t>
            </a:fld>
            <a:endParaRPr lang="en-US" dirty="0"/>
          </a:p>
        </p:txBody>
      </p:sp>
      <p:sp>
        <p:nvSpPr>
          <p:cNvPr id="5" name="Content Placeholder 2"/>
          <p:cNvSpPr>
            <a:spLocks noGrp="1"/>
          </p:cNvSpPr>
          <p:nvPr>
            <p:ph sz="quarter" idx="4"/>
          </p:nvPr>
        </p:nvSpPr>
        <p:spPr>
          <a:xfrm>
            <a:off x="915190" y="1235513"/>
            <a:ext cx="10510838" cy="4911047"/>
          </a:xfrm>
          <a:prstGeom prst="rect">
            <a:avLst/>
          </a:prstGeom>
        </p:spPr>
        <p:txBody>
          <a:bodyPr>
            <a:noAutofit/>
          </a:bodyPr>
          <a:lstStyle/>
          <a:p>
            <a:pPr>
              <a:buFont typeface="+mj-lt"/>
              <a:buAutoNum type="alphaLcParenR" startAt="10"/>
            </a:pPr>
            <a:r>
              <a:rPr lang="en-US" sz="2000" dirty="0"/>
              <a:t>the form, manner and time interval for forwarding the analysis of readings to the State Dam Safety Organisation </a:t>
            </a:r>
          </a:p>
          <a:p>
            <a:pPr>
              <a:buFont typeface="+mj-lt"/>
              <a:buAutoNum type="alphaLcParenR" startAt="10"/>
            </a:pPr>
            <a:r>
              <a:rPr lang="en-US" sz="2000" dirty="0"/>
              <a:t>the data requirements of hydro-meteorological stations in the vicinity of specified dams </a:t>
            </a:r>
          </a:p>
          <a:p>
            <a:pPr>
              <a:buFont typeface="+mj-lt"/>
              <a:buAutoNum type="alphaLcParenR" startAt="10"/>
            </a:pPr>
            <a:r>
              <a:rPr lang="en-US" sz="2000" dirty="0"/>
              <a:t>the data requirements of seismological stations in the vicinity of specified dams </a:t>
            </a:r>
          </a:p>
          <a:p>
            <a:pPr>
              <a:buFont typeface="+mj-lt"/>
              <a:buAutoNum type="alphaLcParenR" startAt="10"/>
            </a:pPr>
            <a:r>
              <a:rPr lang="en-US" sz="2000" dirty="0"/>
              <a:t>the suitable location and manner of collection, compliance, process and storage of data</a:t>
            </a:r>
          </a:p>
          <a:p>
            <a:pPr>
              <a:buFont typeface="+mj-lt"/>
              <a:buAutoNum type="alphaLcParenR" startAt="10"/>
            </a:pPr>
            <a:r>
              <a:rPr lang="en-US" sz="2000" dirty="0"/>
              <a:t>the time interval of risk assessment studies to be carried out </a:t>
            </a:r>
          </a:p>
          <a:p>
            <a:pPr>
              <a:buFont typeface="+mj-lt"/>
              <a:buAutoNum type="alphaLcParenR" startAt="10"/>
            </a:pPr>
            <a:r>
              <a:rPr lang="en-US" sz="2000" dirty="0"/>
              <a:t>time interval for updating the emergency action plan </a:t>
            </a:r>
          </a:p>
          <a:p>
            <a:pPr>
              <a:buFont typeface="+mj-lt"/>
              <a:buAutoNum type="alphaLcParenR" startAt="10"/>
            </a:pPr>
            <a:r>
              <a:rPr lang="en-US" sz="2000" dirty="0"/>
              <a:t>the time interval for the comprehensive safety evaluation of specified dams </a:t>
            </a:r>
          </a:p>
          <a:p>
            <a:pPr>
              <a:buFont typeface="+mj-lt"/>
              <a:buAutoNum type="alphaLcParenR" startAt="10"/>
            </a:pPr>
            <a:r>
              <a:rPr lang="en-US" sz="2000" dirty="0">
                <a:solidFill>
                  <a:srgbClr val="FF0000"/>
                </a:solidFill>
              </a:rPr>
              <a:t>the mandatory review of design flood of existing specified dams </a:t>
            </a:r>
          </a:p>
          <a:p>
            <a:pPr>
              <a:buFont typeface="+mj-lt"/>
              <a:buAutoNum type="alphaLcParenR" startAt="10"/>
            </a:pPr>
            <a:r>
              <a:rPr lang="en-US" sz="2000" dirty="0"/>
              <a:t>the mandatory site specific seismic parameter studies of existing specified dams</a:t>
            </a:r>
          </a:p>
          <a:p>
            <a:pPr>
              <a:buFont typeface="+mj-lt"/>
              <a:buAutoNum type="alphaLcParenR" startAt="10"/>
            </a:pPr>
            <a:r>
              <a:rPr lang="en-US" sz="2000" dirty="0"/>
              <a:t>the measures necessary to ensure dam safety by every owner of dam other than specified dams</a:t>
            </a:r>
            <a:endParaRPr lang="en-IN" sz="2000" dirty="0"/>
          </a:p>
        </p:txBody>
      </p:sp>
      <p:pic>
        <p:nvPicPr>
          <p:cNvPr id="6" name="Picture 5">
            <a:extLst>
              <a:ext uri="{FF2B5EF4-FFF2-40B4-BE49-F238E27FC236}">
                <a16:creationId xmlns:a16="http://schemas.microsoft.com/office/drawing/2014/main" id="{2783290E-B7C2-BA80-3876-51BA4C9B20A0}"/>
              </a:ext>
            </a:extLst>
          </p:cNvPr>
          <p:cNvPicPr>
            <a:picLocks noChangeAspect="1"/>
          </p:cNvPicPr>
          <p:nvPr/>
        </p:nvPicPr>
        <p:blipFill>
          <a:blip r:embed="rId2"/>
          <a:stretch>
            <a:fillRect/>
          </a:stretch>
        </p:blipFill>
        <p:spPr>
          <a:xfrm>
            <a:off x="154901" y="5827218"/>
            <a:ext cx="9655123" cy="840710"/>
          </a:xfrm>
          <a:prstGeom prst="rect">
            <a:avLst/>
          </a:prstGeom>
        </p:spPr>
      </p:pic>
      <p:sp>
        <p:nvSpPr>
          <p:cNvPr id="7" name="TextBox 6">
            <a:extLst>
              <a:ext uri="{FF2B5EF4-FFF2-40B4-BE49-F238E27FC236}">
                <a16:creationId xmlns:a16="http://schemas.microsoft.com/office/drawing/2014/main" id="{98654A9F-4EE3-DB4F-7778-264ECBF86E0B}"/>
              </a:ext>
            </a:extLst>
          </p:cNvPr>
          <p:cNvSpPr txBox="1"/>
          <p:nvPr/>
        </p:nvSpPr>
        <p:spPr>
          <a:xfrm>
            <a:off x="9945384" y="5827219"/>
            <a:ext cx="2091715" cy="738664"/>
          </a:xfrm>
          <a:prstGeom prst="rect">
            <a:avLst/>
          </a:prstGeom>
          <a:noFill/>
        </p:spPr>
        <p:txBody>
          <a:bodyPr wrap="square" rtlCol="0">
            <a:spAutoFit/>
          </a:bodyPr>
          <a:lstStyle/>
          <a:p>
            <a:r>
              <a:rPr lang="en-US" sz="1400" dirty="0"/>
              <a:t>Source:</a:t>
            </a:r>
            <a:r>
              <a:rPr lang="en-US" sz="1400" dirty="0">
                <a:solidFill>
                  <a:schemeClr val="accent6"/>
                </a:solidFill>
              </a:rPr>
              <a:t> Gazette Notification dated: 13.03.2024</a:t>
            </a:r>
            <a:endParaRPr lang="en-IN" sz="1400" dirty="0">
              <a:solidFill>
                <a:schemeClr val="accent6"/>
              </a:solidFill>
            </a:endParaRPr>
          </a:p>
        </p:txBody>
      </p:sp>
    </p:spTree>
    <p:extLst>
      <p:ext uri="{BB962C8B-B14F-4D97-AF65-F5344CB8AC3E}">
        <p14:creationId xmlns:p14="http://schemas.microsoft.com/office/powerpoint/2010/main" val="2907860562"/>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3.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www.w3.org/XML/1998/namespace"/>
    <ds:schemaRef ds:uri="http://purl.org/dc/dcmitype/"/>
    <ds:schemaRef ds:uri="http://schemas.microsoft.com/office/2006/documentManagement/types"/>
    <ds:schemaRef ds:uri="230e9df3-be65-4c73-a93b-d1236ebd677e"/>
    <ds:schemaRef ds:uri="http://schemas.openxmlformats.org/package/2006/metadata/core-properties"/>
    <ds:schemaRef ds:uri="16c05727-aa75-4e4a-9b5f-8a80a1165891"/>
    <ds:schemaRef ds:uri="http://purl.org/dc/elements/1.1/"/>
    <ds:schemaRef ds:uri="71af3243-3dd4-4a8d-8c0d-dd76da1f02a5"/>
    <ds:schemaRef ds:uri="http://schemas.microsoft.com/sharepoint/v3"/>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2002</TotalTime>
  <Words>2932</Words>
  <Application>Microsoft Office PowerPoint</Application>
  <PresentationFormat>Widescreen</PresentationFormat>
  <Paragraphs>392</Paragraphs>
  <Slides>42</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2" baseType="lpstr">
      <vt:lpstr>Agency FB</vt:lpstr>
      <vt:lpstr>Arial</vt:lpstr>
      <vt:lpstr>Arial Black</vt:lpstr>
      <vt:lpstr>Calibri</vt:lpstr>
      <vt:lpstr>Futura</vt:lpstr>
      <vt:lpstr>Sabon Next LT</vt:lpstr>
      <vt:lpstr>Times New Roman</vt:lpstr>
      <vt:lpstr>Wingdings</vt:lpstr>
      <vt:lpstr>Custom</vt:lpstr>
      <vt:lpstr>Worksheet</vt:lpstr>
      <vt:lpstr>Introduction &amp; Projection system in GIS, Source of DEM, DEM Resolution</vt:lpstr>
      <vt:lpstr>History of Dam Building in India</vt:lpstr>
      <vt:lpstr>Building Dams – Current Status</vt:lpstr>
      <vt:lpstr>Operational Large Dams in India </vt:lpstr>
      <vt:lpstr>Age of Large Dams in India </vt:lpstr>
      <vt:lpstr>Hydrological Safety of Dam: Why a priority  concern for India?</vt:lpstr>
      <vt:lpstr>Dam Failures in India </vt:lpstr>
      <vt:lpstr>Government of India initiatives in Dam Safety</vt:lpstr>
      <vt:lpstr>Regulations under Section 54(2) of DSA, 2021</vt:lpstr>
      <vt:lpstr>Overview of Design Flood Estimation Study</vt:lpstr>
      <vt:lpstr>PowerPoint Presentation</vt:lpstr>
      <vt:lpstr>Steps in Design Flood Estimation Study</vt:lpstr>
      <vt:lpstr>Criteria to select the design flood for Dams</vt:lpstr>
      <vt:lpstr>Steps in Design Flood Estimation Study</vt:lpstr>
      <vt:lpstr>Steps in Design Flood Estimation Study</vt:lpstr>
      <vt:lpstr>Steps in Design Flood Estimation Study</vt:lpstr>
      <vt:lpstr>What is Projection??</vt:lpstr>
      <vt:lpstr>Need for map projection ??</vt:lpstr>
      <vt:lpstr>Need for map projection.....</vt:lpstr>
      <vt:lpstr>Limitations of map projections</vt:lpstr>
      <vt:lpstr>Classifications of Map Projections</vt:lpstr>
      <vt:lpstr>Based on  Developable surface</vt:lpstr>
      <vt:lpstr>Cylindrical Projection</vt:lpstr>
      <vt:lpstr>Conical Projection</vt:lpstr>
      <vt:lpstr>Azimuthal Projection</vt:lpstr>
      <vt:lpstr>Scale distortion</vt:lpstr>
      <vt:lpstr>What is a coordinate system?</vt:lpstr>
      <vt:lpstr>Types of coordinate systems</vt:lpstr>
      <vt:lpstr>What is datUM?</vt:lpstr>
      <vt:lpstr>PowerPoint Presentation</vt:lpstr>
      <vt:lpstr>WGS 84 Global Co-ordinate system</vt:lpstr>
      <vt:lpstr>UTM Projection</vt:lpstr>
      <vt:lpstr>UTM projection………</vt:lpstr>
      <vt:lpstr>PowerPoint Presentation</vt:lpstr>
      <vt:lpstr>UTM projection………</vt:lpstr>
      <vt:lpstr>UTM projection………</vt:lpstr>
      <vt:lpstr>digital elevation data sets</vt:lpstr>
      <vt:lpstr>Digital SURFACE Model</vt:lpstr>
      <vt:lpstr>Digital Terrain Model</vt:lpstr>
      <vt:lpstr>Digital Elevation Model </vt:lpstr>
      <vt:lpstr>Sources for Elevation data set (DEM)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Projection system in GIS, Source of DEM, DEM Resolution</dc:title>
  <dc:subject/>
  <dc:creator>Vijay Singh</dc:creator>
  <cp:lastModifiedBy>Vijay Singh</cp:lastModifiedBy>
  <cp:revision>23</cp:revision>
  <dcterms:created xsi:type="dcterms:W3CDTF">2024-04-17T11:12:37Z</dcterms:created>
  <dcterms:modified xsi:type="dcterms:W3CDTF">2024-07-07T18:41:13Z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